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84" r:id="rId3"/>
    <p:sldId id="286" r:id="rId4"/>
    <p:sldId id="288" r:id="rId5"/>
    <p:sldId id="264" r:id="rId6"/>
    <p:sldId id="289" r:id="rId7"/>
    <p:sldId id="301" r:id="rId8"/>
    <p:sldId id="291" r:id="rId9"/>
    <p:sldId id="295" r:id="rId10"/>
    <p:sldId id="297" r:id="rId11"/>
    <p:sldId id="269" r:id="rId12"/>
    <p:sldId id="300" r:id="rId13"/>
    <p:sldId id="276" r:id="rId14"/>
    <p:sldId id="273" r:id="rId15"/>
    <p:sldId id="274" r:id="rId16"/>
    <p:sldId id="299" r:id="rId17"/>
    <p:sldId id="278" r:id="rId18"/>
    <p:sldId id="302" r:id="rId19"/>
    <p:sldId id="304" r:id="rId20"/>
    <p:sldId id="303" r:id="rId21"/>
    <p:sldId id="305" r:id="rId22"/>
    <p:sldId id="306" r:id="rId23"/>
    <p:sldId id="308" r:id="rId24"/>
    <p:sldId id="261" r:id="rId25"/>
    <p:sldId id="309" r:id="rId26"/>
    <p:sldId id="310" r:id="rId27"/>
    <p:sldId id="311" r:id="rId28"/>
    <p:sldId id="322" r:id="rId29"/>
    <p:sldId id="365" r:id="rId30"/>
    <p:sldId id="366" r:id="rId31"/>
    <p:sldId id="367" r:id="rId32"/>
    <p:sldId id="368" r:id="rId33"/>
    <p:sldId id="369" r:id="rId34"/>
    <p:sldId id="370" r:id="rId35"/>
    <p:sldId id="371" r:id="rId36"/>
    <p:sldId id="372" r:id="rId37"/>
    <p:sldId id="375" r:id="rId38"/>
    <p:sldId id="378" r:id="rId39"/>
    <p:sldId id="379" r:id="rId40"/>
    <p:sldId id="373" r:id="rId41"/>
    <p:sldId id="265" r:id="rId42"/>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1" d="100"/>
          <a:sy n="71" d="100"/>
        </p:scale>
        <p:origin x="1138" y="28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DCAAFB-7A17-478F-BA0B-43526FE84683}" type="doc">
      <dgm:prSet loTypeId="urn:microsoft.com/office/officeart/2024/3/layout/hArchList1" loCatId="List" qsTypeId="urn:microsoft.com/office/officeart/2005/8/quickstyle/simple1" qsCatId="simple" csTypeId="urn:microsoft.com/office/officeart/2005/8/colors/accent1_2" csCatId="accent1" phldr="1"/>
      <dgm:spPr/>
      <dgm:t>
        <a:bodyPr/>
        <a:lstStyle/>
        <a:p>
          <a:endParaRPr lang="en-US"/>
        </a:p>
      </dgm:t>
    </dgm:pt>
    <dgm:pt modelId="{53DBC311-5A8E-4608-9B43-4FE544C3B055}">
      <dgm:prSet custT="1"/>
      <dgm:spPr/>
      <dgm:t>
        <a:bodyPr/>
        <a:lstStyle/>
        <a:p>
          <a:pPr algn="ctr">
            <a:lnSpc>
              <a:spcPct val="100000"/>
            </a:lnSpc>
            <a:defRPr b="1"/>
          </a:pPr>
          <a:r>
            <a:rPr lang="el-GR" sz="2000" dirty="0"/>
            <a:t>Ρόλος</a:t>
          </a:r>
          <a:endParaRPr lang="en-US" sz="2000" dirty="0"/>
        </a:p>
      </dgm:t>
    </dgm:pt>
    <dgm:pt modelId="{4B4CE6BC-A125-4B04-B7D3-F413CE88DF60}" type="parTrans" cxnId="{0BF3CE5B-575B-43EE-BA73-8B3ACFC6225E}">
      <dgm:prSet/>
      <dgm:spPr/>
      <dgm:t>
        <a:bodyPr/>
        <a:lstStyle/>
        <a:p>
          <a:endParaRPr lang="en-US"/>
        </a:p>
      </dgm:t>
    </dgm:pt>
    <dgm:pt modelId="{C37A78E6-69C1-4D51-A8BA-EC92BC10AEFD}" type="sibTrans" cxnId="{0BF3CE5B-575B-43EE-BA73-8B3ACFC6225E}">
      <dgm:prSet/>
      <dgm:spPr/>
      <dgm:t>
        <a:bodyPr/>
        <a:lstStyle/>
        <a:p>
          <a:pPr>
            <a:lnSpc>
              <a:spcPct val="100000"/>
            </a:lnSpc>
            <a:defRPr b="1"/>
          </a:pPr>
          <a:endParaRPr lang="en-US"/>
        </a:p>
      </dgm:t>
    </dgm:pt>
    <dgm:pt modelId="{C42513AD-4F22-4F0E-A025-E12C2F808B6A}">
      <dgm:prSet custT="1"/>
      <dgm:spPr/>
      <dgm:t>
        <a:bodyPr/>
        <a:lstStyle/>
        <a:p>
          <a:pPr algn="just">
            <a:lnSpc>
              <a:spcPct val="100000"/>
            </a:lnSpc>
          </a:pPr>
          <a:r>
            <a:rPr lang="el-GR" sz="1700" dirty="0"/>
            <a:t>Η τυπογραφία υπήρξε μεταμορφωτική και σηματοδότησε μια νέα εποχή στη διάδοση της πληροφορίας και στη γέννηση των δημόσιων εφημερίδων και ενημερωτικών φυλλαδίων</a:t>
          </a:r>
          <a:endParaRPr lang="en-US" sz="1700" dirty="0"/>
        </a:p>
      </dgm:t>
    </dgm:pt>
    <dgm:pt modelId="{9D5A93FD-8A18-4D8D-8EFE-DFAB04C100E4}" type="parTrans" cxnId="{3B24C196-DE8C-4A05-A300-7EE934E53D7A}">
      <dgm:prSet/>
      <dgm:spPr/>
      <dgm:t>
        <a:bodyPr/>
        <a:lstStyle/>
        <a:p>
          <a:endParaRPr lang="en-US"/>
        </a:p>
      </dgm:t>
    </dgm:pt>
    <dgm:pt modelId="{83BB2EED-E233-4756-BEC9-E7B5238C3CFE}" type="sibTrans" cxnId="{3B24C196-DE8C-4A05-A300-7EE934E53D7A}">
      <dgm:prSet/>
      <dgm:spPr/>
      <dgm:t>
        <a:bodyPr/>
        <a:lstStyle/>
        <a:p>
          <a:endParaRPr lang="en-US"/>
        </a:p>
      </dgm:t>
    </dgm:pt>
    <dgm:pt modelId="{985CE404-5545-461D-8492-2E2198CD6539}">
      <dgm:prSet custT="1"/>
      <dgm:spPr/>
      <dgm:t>
        <a:bodyPr/>
        <a:lstStyle/>
        <a:p>
          <a:pPr algn="ctr">
            <a:lnSpc>
              <a:spcPct val="100000"/>
            </a:lnSpc>
            <a:defRPr b="1"/>
          </a:pPr>
          <a:r>
            <a:rPr lang="el-GR" sz="2000" dirty="0"/>
            <a:t>Συνέπειες</a:t>
          </a:r>
          <a:endParaRPr lang="en-US" sz="2000" dirty="0"/>
        </a:p>
      </dgm:t>
    </dgm:pt>
    <dgm:pt modelId="{80E5ED41-BD27-43E7-889C-BA8C1A6672A1}" type="parTrans" cxnId="{C25F6A37-0B7D-46CC-B06A-AF8F86CE8BC0}">
      <dgm:prSet/>
      <dgm:spPr/>
      <dgm:t>
        <a:bodyPr/>
        <a:lstStyle/>
        <a:p>
          <a:endParaRPr lang="en-US"/>
        </a:p>
      </dgm:t>
    </dgm:pt>
    <dgm:pt modelId="{D9557EED-3EC4-4659-9F0E-EEB6BE759113}" type="sibTrans" cxnId="{C25F6A37-0B7D-46CC-B06A-AF8F86CE8BC0}">
      <dgm:prSet/>
      <dgm:spPr/>
      <dgm:t>
        <a:bodyPr/>
        <a:lstStyle/>
        <a:p>
          <a:pPr>
            <a:lnSpc>
              <a:spcPct val="100000"/>
            </a:lnSpc>
            <a:defRPr b="1"/>
          </a:pPr>
          <a:endParaRPr lang="en-US"/>
        </a:p>
      </dgm:t>
    </dgm:pt>
    <dgm:pt modelId="{AA23CE39-DC75-4B72-B71F-27A76F7C00D5}">
      <dgm:prSet custT="1"/>
      <dgm:spPr/>
      <dgm:t>
        <a:bodyPr/>
        <a:lstStyle/>
        <a:p>
          <a:pPr algn="just">
            <a:lnSpc>
              <a:spcPct val="100000"/>
            </a:lnSpc>
          </a:pPr>
          <a:r>
            <a:rPr lang="el-GR" sz="1700" dirty="0"/>
            <a:t>α) </a:t>
          </a:r>
          <a:r>
            <a:rPr lang="el-GR" sz="1700" u="sng" dirty="0"/>
            <a:t>Μαζική παραγωγή</a:t>
          </a:r>
          <a:r>
            <a:rPr lang="el-GR" sz="1700" dirty="0"/>
            <a:t>: Παραγωγή βιβλίων, φυλλαδίων και εφημερίδων με πολύ ταχύτερο ρυθμό και χαμηλότερο κόστος σε σχέση με την παραδοσιακή αντιγραφή </a:t>
          </a:r>
          <a:r>
            <a:rPr lang="el-GR" sz="1700" dirty="0" err="1"/>
            <a:t>χειρογράφων</a:t>
          </a:r>
          <a:r>
            <a:rPr lang="el-GR" sz="1700" dirty="0"/>
            <a:t> οδήγησε σε εκδημοκρατισμό της πρόσβασης στην πληροφορία</a:t>
          </a:r>
          <a:endParaRPr lang="en-US" sz="1700" dirty="0"/>
        </a:p>
      </dgm:t>
    </dgm:pt>
    <dgm:pt modelId="{5877BE61-80D1-40AC-A249-4F947DE073D7}" type="parTrans" cxnId="{34D08171-5A19-4E4D-A15C-E7C121295877}">
      <dgm:prSet/>
      <dgm:spPr/>
      <dgm:t>
        <a:bodyPr/>
        <a:lstStyle/>
        <a:p>
          <a:endParaRPr lang="en-US"/>
        </a:p>
      </dgm:t>
    </dgm:pt>
    <dgm:pt modelId="{ACE882DA-54E2-4D06-915C-19AFFD6BC53D}" type="sibTrans" cxnId="{34D08171-5A19-4E4D-A15C-E7C121295877}">
      <dgm:prSet/>
      <dgm:spPr/>
      <dgm:t>
        <a:bodyPr/>
        <a:lstStyle/>
        <a:p>
          <a:endParaRPr lang="en-US"/>
        </a:p>
      </dgm:t>
    </dgm:pt>
    <dgm:pt modelId="{030688A1-F7CA-405F-98B3-39846C2E93AA}">
      <dgm:prSet custT="1"/>
      <dgm:spPr/>
      <dgm:t>
        <a:bodyPr/>
        <a:lstStyle/>
        <a:p>
          <a:pPr algn="ctr">
            <a:lnSpc>
              <a:spcPct val="100000"/>
            </a:lnSpc>
            <a:defRPr b="1"/>
          </a:pPr>
          <a:r>
            <a:rPr lang="el-GR" sz="2000" dirty="0"/>
            <a:t>Συνέπειες</a:t>
          </a:r>
          <a:endParaRPr lang="en-US" sz="2000" dirty="0"/>
        </a:p>
      </dgm:t>
    </dgm:pt>
    <dgm:pt modelId="{F2A89096-D35E-436B-9B41-DF8C8DAC6314}" type="parTrans" cxnId="{A5EFF657-7AB3-4FC8-81E1-F74AB3D71C41}">
      <dgm:prSet/>
      <dgm:spPr/>
      <dgm:t>
        <a:bodyPr/>
        <a:lstStyle/>
        <a:p>
          <a:endParaRPr lang="en-US"/>
        </a:p>
      </dgm:t>
    </dgm:pt>
    <dgm:pt modelId="{955C24CA-6537-42ED-AE16-CCEC34D852F1}" type="sibTrans" cxnId="{A5EFF657-7AB3-4FC8-81E1-F74AB3D71C41}">
      <dgm:prSet/>
      <dgm:spPr/>
      <dgm:t>
        <a:bodyPr/>
        <a:lstStyle/>
        <a:p>
          <a:endParaRPr lang="en-US"/>
        </a:p>
      </dgm:t>
    </dgm:pt>
    <dgm:pt modelId="{242C12F9-C49E-4B47-9555-B8BD98F35E7E}">
      <dgm:prSet custT="1"/>
      <dgm:spPr/>
      <dgm:t>
        <a:bodyPr/>
        <a:lstStyle/>
        <a:p>
          <a:pPr algn="just">
            <a:lnSpc>
              <a:spcPct val="100000"/>
            </a:lnSpc>
            <a:buNone/>
          </a:pPr>
          <a:r>
            <a:rPr lang="el-GR" sz="1700" dirty="0"/>
            <a:t>β) </a:t>
          </a:r>
          <a:r>
            <a:rPr lang="el-GR" sz="1700" u="sng" dirty="0"/>
            <a:t>Διάδοση της γνώσης</a:t>
          </a:r>
          <a:r>
            <a:rPr lang="el-GR" sz="1700" dirty="0"/>
            <a:t> πέρα από τα μοναστήρια και τους κύκλους των ελίτ, καθιστώντας τη λογοτεχνία, τις επιστημονικές πραγματείες, τα θρησκευτικά κείμενα και, αργότερα, τις ειδήσεις ευρύτερα διαθέσιμα σε έναν συνεχώς αυξανόμενο εγγράμματο πληθυσμό</a:t>
          </a:r>
          <a:endParaRPr lang="en-US" sz="1700" dirty="0"/>
        </a:p>
      </dgm:t>
    </dgm:pt>
    <dgm:pt modelId="{39A3F197-6643-4894-8C50-2181EC95ADE1}" type="parTrans" cxnId="{45B79B15-63D1-4CF0-B887-26C5807448F0}">
      <dgm:prSet/>
      <dgm:spPr/>
      <dgm:t>
        <a:bodyPr/>
        <a:lstStyle/>
        <a:p>
          <a:endParaRPr lang="en-US"/>
        </a:p>
      </dgm:t>
    </dgm:pt>
    <dgm:pt modelId="{40618882-42D6-4E96-A00E-D94C64208C95}" type="sibTrans" cxnId="{45B79B15-63D1-4CF0-B887-26C5807448F0}">
      <dgm:prSet/>
      <dgm:spPr/>
      <dgm:t>
        <a:bodyPr/>
        <a:lstStyle/>
        <a:p>
          <a:endParaRPr lang="en-US"/>
        </a:p>
      </dgm:t>
    </dgm:pt>
    <dgm:pt modelId="{FFF02184-08FC-466F-940E-EFA2B3CCA4CD}">
      <dgm:prSet/>
      <dgm:spPr/>
      <dgm:t>
        <a:bodyPr/>
        <a:lstStyle/>
        <a:p>
          <a:pPr algn="l">
            <a:lnSpc>
              <a:spcPct val="100000"/>
            </a:lnSpc>
          </a:pPr>
          <a:endParaRPr lang="el-GR" sz="1200" dirty="0"/>
        </a:p>
      </dgm:t>
    </dgm:pt>
    <dgm:pt modelId="{E3724313-529F-4717-BB0E-7EF53264012C}" type="parTrans" cxnId="{9EB3B517-73DD-4C62-96D1-AF8EFFA53CAE}">
      <dgm:prSet/>
      <dgm:spPr/>
      <dgm:t>
        <a:bodyPr/>
        <a:lstStyle/>
        <a:p>
          <a:endParaRPr lang="el-GR"/>
        </a:p>
      </dgm:t>
    </dgm:pt>
    <dgm:pt modelId="{57FFD5B3-5F32-4F46-8ED7-123A4334FEE4}" type="sibTrans" cxnId="{9EB3B517-73DD-4C62-96D1-AF8EFFA53CAE}">
      <dgm:prSet/>
      <dgm:spPr/>
      <dgm:t>
        <a:bodyPr/>
        <a:lstStyle/>
        <a:p>
          <a:endParaRPr lang="el-GR"/>
        </a:p>
      </dgm:t>
    </dgm:pt>
    <dgm:pt modelId="{B96FCFCB-3B9F-4F3D-B2C1-A2578803FF46}">
      <dgm:prSet custT="1"/>
      <dgm:spPr/>
      <dgm:t>
        <a:bodyPr/>
        <a:lstStyle/>
        <a:p>
          <a:pPr algn="just">
            <a:lnSpc>
              <a:spcPct val="100000"/>
            </a:lnSpc>
            <a:buFont typeface="Wingdings" panose="05000000000000000000" pitchFamily="2" charset="2"/>
            <a:buChar char="ü"/>
          </a:pPr>
          <a:r>
            <a:rPr lang="el-GR" sz="1700" u="sng" dirty="0" err="1"/>
            <a:t>Εκδημοκρατικοποίηση</a:t>
          </a:r>
          <a:r>
            <a:rPr lang="el-GR" sz="1700" u="sng" dirty="0"/>
            <a:t> της πληροφορίας </a:t>
          </a:r>
          <a:r>
            <a:rPr lang="el-GR" sz="1700" dirty="0">
              <a:sym typeface="Wingdings" panose="05000000000000000000" pitchFamily="2" charset="2"/>
            </a:rPr>
            <a:t> Κ</a:t>
          </a:r>
          <a:r>
            <a:rPr lang="el-GR" sz="1700" dirty="0"/>
            <a:t>αλλιέργεια της πνευματικής περιέργειας, της παιδείας και της ανταλλαγής ιδεών </a:t>
          </a:r>
          <a:r>
            <a:rPr lang="en-US" sz="1700" dirty="0"/>
            <a:t>(Gupta, 2023)</a:t>
          </a:r>
          <a:endParaRPr lang="el-GR" sz="1700" dirty="0"/>
        </a:p>
      </dgm:t>
    </dgm:pt>
    <dgm:pt modelId="{B3AA12CD-D86C-49E6-B0FB-9FE146A72C1A}" type="parTrans" cxnId="{FBD7DDF8-268D-4608-B8F2-BC12FFDBD96A}">
      <dgm:prSet/>
      <dgm:spPr/>
      <dgm:t>
        <a:bodyPr/>
        <a:lstStyle/>
        <a:p>
          <a:endParaRPr lang="el-GR"/>
        </a:p>
      </dgm:t>
    </dgm:pt>
    <dgm:pt modelId="{064432E7-A095-49A6-996D-A7062966A576}" type="sibTrans" cxnId="{FBD7DDF8-268D-4608-B8F2-BC12FFDBD96A}">
      <dgm:prSet/>
      <dgm:spPr/>
      <dgm:t>
        <a:bodyPr/>
        <a:lstStyle/>
        <a:p>
          <a:endParaRPr lang="el-GR"/>
        </a:p>
      </dgm:t>
    </dgm:pt>
    <dgm:pt modelId="{9727E06F-4F75-41FD-A227-B7B3C0C97963}">
      <dgm:prSet/>
      <dgm:spPr/>
      <dgm:t>
        <a:bodyPr/>
        <a:lstStyle/>
        <a:p>
          <a:pPr algn="l">
            <a:lnSpc>
              <a:spcPct val="100000"/>
            </a:lnSpc>
            <a:buNone/>
          </a:pPr>
          <a:r>
            <a:rPr lang="el-GR" sz="1200"/>
            <a:t>​</a:t>
          </a:r>
          <a:endParaRPr lang="en-US" sz="1200" dirty="0"/>
        </a:p>
      </dgm:t>
    </dgm:pt>
    <dgm:pt modelId="{A60D2D26-1E57-4918-A862-502ABDBAB235}" type="parTrans" cxnId="{DA527BBD-73E2-43ED-9E5F-A1F0071DDA31}">
      <dgm:prSet/>
      <dgm:spPr/>
      <dgm:t>
        <a:bodyPr/>
        <a:lstStyle/>
        <a:p>
          <a:endParaRPr lang="el-GR"/>
        </a:p>
      </dgm:t>
    </dgm:pt>
    <dgm:pt modelId="{EC475968-99FA-4CAB-879D-AD4EAFC7849B}" type="sibTrans" cxnId="{DA527BBD-73E2-43ED-9E5F-A1F0071DDA31}">
      <dgm:prSet/>
      <dgm:spPr/>
      <dgm:t>
        <a:bodyPr/>
        <a:lstStyle/>
        <a:p>
          <a:endParaRPr lang="el-GR"/>
        </a:p>
      </dgm:t>
    </dgm:pt>
    <dgm:pt modelId="{A0E12A37-4A6C-47EC-8C5F-45C31E85C0BF}" type="pres">
      <dgm:prSet presAssocID="{C9DCAAFB-7A17-478F-BA0B-43526FE84683}" presName="Name0" presStyleCnt="0">
        <dgm:presLayoutVars>
          <dgm:dir/>
          <dgm:resizeHandles val="exact"/>
        </dgm:presLayoutVars>
      </dgm:prSet>
      <dgm:spPr/>
    </dgm:pt>
    <dgm:pt modelId="{7A6F2436-0951-4B65-93E1-5EE70C8C10FF}" type="pres">
      <dgm:prSet presAssocID="{53DBC311-5A8E-4608-9B43-4FE544C3B055}" presName="compNode" presStyleCnt="0"/>
      <dgm:spPr/>
    </dgm:pt>
    <dgm:pt modelId="{FCB8231F-BB68-478E-BC63-A861654CE5EA}" type="pres">
      <dgm:prSet presAssocID="{53DBC311-5A8E-4608-9B43-4FE544C3B055}" presName="pictRect" presStyleLbl="revTx" presStyleIdx="0" presStyleCnt="6">
        <dgm:presLayoutVars>
          <dgm:chMax val="0"/>
          <dgm:bulletEnabled/>
        </dgm:presLayoutVars>
      </dgm:prSet>
      <dgm:spPr/>
    </dgm:pt>
    <dgm:pt modelId="{BE08273E-3965-4E07-8C7A-2FC85B3A1CAB}" type="pres">
      <dgm:prSet presAssocID="{53DBC311-5A8E-4608-9B43-4FE544C3B055}" presName="textRect" presStyleLbl="revTx" presStyleIdx="1" presStyleCnt="6">
        <dgm:presLayoutVars>
          <dgm:bulletEnabled/>
        </dgm:presLayoutVars>
      </dgm:prSet>
      <dgm:spPr/>
    </dgm:pt>
    <dgm:pt modelId="{936915DA-0D7E-46D5-9488-C643ACDD3156}" type="pres">
      <dgm:prSet presAssocID="{C37A78E6-69C1-4D51-A8BA-EC92BC10AEFD}" presName="sibTrans" presStyleLbl="sibTrans2D1" presStyleIdx="0" presStyleCnt="0"/>
      <dgm:spPr/>
    </dgm:pt>
    <dgm:pt modelId="{B2419DF9-D387-4A39-BBF4-DE2EC8B1AB25}" type="pres">
      <dgm:prSet presAssocID="{985CE404-5545-461D-8492-2E2198CD6539}" presName="compNode" presStyleCnt="0"/>
      <dgm:spPr/>
    </dgm:pt>
    <dgm:pt modelId="{142A1B73-0E51-44C8-BDF7-F9757AC5A948}" type="pres">
      <dgm:prSet presAssocID="{985CE404-5545-461D-8492-2E2198CD6539}" presName="pictRect" presStyleLbl="revTx" presStyleIdx="2" presStyleCnt="6">
        <dgm:presLayoutVars>
          <dgm:chMax val="0"/>
          <dgm:bulletEnabled/>
        </dgm:presLayoutVars>
      </dgm:prSet>
      <dgm:spPr/>
    </dgm:pt>
    <dgm:pt modelId="{5506F645-1B51-4B39-8C17-B51AF0BDA81D}" type="pres">
      <dgm:prSet presAssocID="{985CE404-5545-461D-8492-2E2198CD6539}" presName="textRect" presStyleLbl="revTx" presStyleIdx="3" presStyleCnt="6">
        <dgm:presLayoutVars>
          <dgm:bulletEnabled/>
        </dgm:presLayoutVars>
      </dgm:prSet>
      <dgm:spPr/>
    </dgm:pt>
    <dgm:pt modelId="{5799CA7D-89D2-4227-B18C-AE1F0E80E432}" type="pres">
      <dgm:prSet presAssocID="{D9557EED-3EC4-4659-9F0E-EEB6BE759113}" presName="sibTrans" presStyleLbl="sibTrans2D1" presStyleIdx="0" presStyleCnt="0"/>
      <dgm:spPr/>
    </dgm:pt>
    <dgm:pt modelId="{9977EB82-ACC9-48CD-9BE6-FA6E7CDADA67}" type="pres">
      <dgm:prSet presAssocID="{030688A1-F7CA-405F-98B3-39846C2E93AA}" presName="compNode" presStyleCnt="0"/>
      <dgm:spPr/>
    </dgm:pt>
    <dgm:pt modelId="{E4320014-F211-41EA-8713-5C592AC3D9D0}" type="pres">
      <dgm:prSet presAssocID="{030688A1-F7CA-405F-98B3-39846C2E93AA}" presName="pictRect" presStyleLbl="revTx" presStyleIdx="4" presStyleCnt="6">
        <dgm:presLayoutVars>
          <dgm:chMax val="0"/>
          <dgm:bulletEnabled/>
        </dgm:presLayoutVars>
      </dgm:prSet>
      <dgm:spPr/>
    </dgm:pt>
    <dgm:pt modelId="{274EFF33-F880-4706-9D60-28DAA05039AF}" type="pres">
      <dgm:prSet presAssocID="{030688A1-F7CA-405F-98B3-39846C2E93AA}" presName="textRect" presStyleLbl="revTx" presStyleIdx="5" presStyleCnt="6">
        <dgm:presLayoutVars>
          <dgm:bulletEnabled/>
        </dgm:presLayoutVars>
      </dgm:prSet>
      <dgm:spPr/>
    </dgm:pt>
  </dgm:ptLst>
  <dgm:cxnLst>
    <dgm:cxn modelId="{45B79B15-63D1-4CF0-B887-26C5807448F0}" srcId="{030688A1-F7CA-405F-98B3-39846C2E93AA}" destId="{242C12F9-C49E-4B47-9555-B8BD98F35E7E}" srcOrd="0" destOrd="0" parTransId="{39A3F197-6643-4894-8C50-2181EC95ADE1}" sibTransId="{40618882-42D6-4E96-A00E-D94C64208C95}"/>
    <dgm:cxn modelId="{5D545B17-0BB3-4D01-972B-697FF95219BB}" type="presOf" srcId="{D9557EED-3EC4-4659-9F0E-EEB6BE759113}" destId="{5799CA7D-89D2-4227-B18C-AE1F0E80E432}" srcOrd="0" destOrd="0" presId="urn:microsoft.com/office/officeart/2024/3/layout/hArchList1"/>
    <dgm:cxn modelId="{9EB3B517-73DD-4C62-96D1-AF8EFFA53CAE}" srcId="{53DBC311-5A8E-4608-9B43-4FE544C3B055}" destId="{FFF02184-08FC-466F-940E-EFA2B3CCA4CD}" srcOrd="1" destOrd="0" parTransId="{E3724313-529F-4717-BB0E-7EF53264012C}" sibTransId="{57FFD5B3-5F32-4F46-8ED7-123A4334FEE4}"/>
    <dgm:cxn modelId="{2DBCA11C-0612-4FF2-961E-4E366277CD18}" type="presOf" srcId="{9727E06F-4F75-41FD-A227-B7B3C0C97963}" destId="{274EFF33-F880-4706-9D60-28DAA05039AF}" srcOrd="0" destOrd="2" presId="urn:microsoft.com/office/officeart/2024/3/layout/hArchList1"/>
    <dgm:cxn modelId="{C25F6A37-0B7D-46CC-B06A-AF8F86CE8BC0}" srcId="{C9DCAAFB-7A17-478F-BA0B-43526FE84683}" destId="{985CE404-5545-461D-8492-2E2198CD6539}" srcOrd="1" destOrd="0" parTransId="{80E5ED41-BD27-43E7-889C-BA8C1A6672A1}" sibTransId="{D9557EED-3EC4-4659-9F0E-EEB6BE759113}"/>
    <dgm:cxn modelId="{0BF3CE5B-575B-43EE-BA73-8B3ACFC6225E}" srcId="{C9DCAAFB-7A17-478F-BA0B-43526FE84683}" destId="{53DBC311-5A8E-4608-9B43-4FE544C3B055}" srcOrd="0" destOrd="0" parTransId="{4B4CE6BC-A125-4B04-B7D3-F413CE88DF60}" sibTransId="{C37A78E6-69C1-4D51-A8BA-EC92BC10AEFD}"/>
    <dgm:cxn modelId="{9E215967-6D5E-406B-AFD1-16B78A0FE4EC}" type="presOf" srcId="{FFF02184-08FC-466F-940E-EFA2B3CCA4CD}" destId="{BE08273E-3965-4E07-8C7A-2FC85B3A1CAB}" srcOrd="0" destOrd="1" presId="urn:microsoft.com/office/officeart/2024/3/layout/hArchList1"/>
    <dgm:cxn modelId="{2CD22D4C-DF29-46F7-8CF3-42566454BEFC}" type="presOf" srcId="{AA23CE39-DC75-4B72-B71F-27A76F7C00D5}" destId="{5506F645-1B51-4B39-8C17-B51AF0BDA81D}" srcOrd="0" destOrd="0" presId="urn:microsoft.com/office/officeart/2024/3/layout/hArchList1"/>
    <dgm:cxn modelId="{6E5E426F-B483-454F-9952-BD60CC6D9FAD}" type="presOf" srcId="{C42513AD-4F22-4F0E-A025-E12C2F808B6A}" destId="{BE08273E-3965-4E07-8C7A-2FC85B3A1CAB}" srcOrd="0" destOrd="0" presId="urn:microsoft.com/office/officeart/2024/3/layout/hArchList1"/>
    <dgm:cxn modelId="{589E1550-34A7-4951-920B-40FA8E2E4E67}" type="presOf" srcId="{B96FCFCB-3B9F-4F3D-B2C1-A2578803FF46}" destId="{274EFF33-F880-4706-9D60-28DAA05039AF}" srcOrd="0" destOrd="1" presId="urn:microsoft.com/office/officeart/2024/3/layout/hArchList1"/>
    <dgm:cxn modelId="{7506C770-6EBD-40BF-82E2-4862E5CE91B7}" type="presOf" srcId="{030688A1-F7CA-405F-98B3-39846C2E93AA}" destId="{E4320014-F211-41EA-8713-5C592AC3D9D0}" srcOrd="0" destOrd="0" presId="urn:microsoft.com/office/officeart/2024/3/layout/hArchList1"/>
    <dgm:cxn modelId="{34D08171-5A19-4E4D-A15C-E7C121295877}" srcId="{985CE404-5545-461D-8492-2E2198CD6539}" destId="{AA23CE39-DC75-4B72-B71F-27A76F7C00D5}" srcOrd="0" destOrd="0" parTransId="{5877BE61-80D1-40AC-A249-4F947DE073D7}" sibTransId="{ACE882DA-54E2-4D06-915C-19AFFD6BC53D}"/>
    <dgm:cxn modelId="{A5EFF657-7AB3-4FC8-81E1-F74AB3D71C41}" srcId="{C9DCAAFB-7A17-478F-BA0B-43526FE84683}" destId="{030688A1-F7CA-405F-98B3-39846C2E93AA}" srcOrd="2" destOrd="0" parTransId="{F2A89096-D35E-436B-9B41-DF8C8DAC6314}" sibTransId="{955C24CA-6537-42ED-AE16-CCEC34D852F1}"/>
    <dgm:cxn modelId="{3B24C196-DE8C-4A05-A300-7EE934E53D7A}" srcId="{53DBC311-5A8E-4608-9B43-4FE544C3B055}" destId="{C42513AD-4F22-4F0E-A025-E12C2F808B6A}" srcOrd="0" destOrd="0" parTransId="{9D5A93FD-8A18-4D8D-8EFE-DFAB04C100E4}" sibTransId="{83BB2EED-E233-4756-BEC9-E7B5238C3CFE}"/>
    <dgm:cxn modelId="{0C71BCA1-914B-4A50-87AE-99A58A1D2DB4}" type="presOf" srcId="{C9DCAAFB-7A17-478F-BA0B-43526FE84683}" destId="{A0E12A37-4A6C-47EC-8C5F-45C31E85C0BF}" srcOrd="0" destOrd="0" presId="urn:microsoft.com/office/officeart/2024/3/layout/hArchList1"/>
    <dgm:cxn modelId="{DA527BBD-73E2-43ED-9E5F-A1F0071DDA31}" srcId="{030688A1-F7CA-405F-98B3-39846C2E93AA}" destId="{9727E06F-4F75-41FD-A227-B7B3C0C97963}" srcOrd="2" destOrd="0" parTransId="{A60D2D26-1E57-4918-A862-502ABDBAB235}" sibTransId="{EC475968-99FA-4CAB-879D-AD4EAFC7849B}"/>
    <dgm:cxn modelId="{A40A26D2-6B42-4BAC-AE61-B54C1D69FE78}" type="presOf" srcId="{242C12F9-C49E-4B47-9555-B8BD98F35E7E}" destId="{274EFF33-F880-4706-9D60-28DAA05039AF}" srcOrd="0" destOrd="0" presId="urn:microsoft.com/office/officeart/2024/3/layout/hArchList1"/>
    <dgm:cxn modelId="{FAB5B5D4-6D69-48A2-824E-C08E65FA9974}" type="presOf" srcId="{C37A78E6-69C1-4D51-A8BA-EC92BC10AEFD}" destId="{936915DA-0D7E-46D5-9488-C643ACDD3156}" srcOrd="0" destOrd="0" presId="urn:microsoft.com/office/officeart/2024/3/layout/hArchList1"/>
    <dgm:cxn modelId="{5023C2F0-1704-4109-91C4-65BCD5A16377}" type="presOf" srcId="{53DBC311-5A8E-4608-9B43-4FE544C3B055}" destId="{FCB8231F-BB68-478E-BC63-A861654CE5EA}" srcOrd="0" destOrd="0" presId="urn:microsoft.com/office/officeart/2024/3/layout/hArchList1"/>
    <dgm:cxn modelId="{2757E0F4-057B-4644-84A3-200EEF8D3EC4}" type="presOf" srcId="{985CE404-5545-461D-8492-2E2198CD6539}" destId="{142A1B73-0E51-44C8-BDF7-F9757AC5A948}" srcOrd="0" destOrd="0" presId="urn:microsoft.com/office/officeart/2024/3/layout/hArchList1"/>
    <dgm:cxn modelId="{FBD7DDF8-268D-4608-B8F2-BC12FFDBD96A}" srcId="{030688A1-F7CA-405F-98B3-39846C2E93AA}" destId="{B96FCFCB-3B9F-4F3D-B2C1-A2578803FF46}" srcOrd="1" destOrd="0" parTransId="{B3AA12CD-D86C-49E6-B0FB-9FE146A72C1A}" sibTransId="{064432E7-A095-49A6-996D-A7062966A576}"/>
    <dgm:cxn modelId="{B3F3BF85-6B75-4E41-93EF-C37DB71E91A9}" type="presParOf" srcId="{A0E12A37-4A6C-47EC-8C5F-45C31E85C0BF}" destId="{7A6F2436-0951-4B65-93E1-5EE70C8C10FF}" srcOrd="0" destOrd="0" presId="urn:microsoft.com/office/officeart/2024/3/layout/hArchList1"/>
    <dgm:cxn modelId="{32E62016-D9C3-4CBA-86DA-CCBC07685393}" type="presParOf" srcId="{7A6F2436-0951-4B65-93E1-5EE70C8C10FF}" destId="{FCB8231F-BB68-478E-BC63-A861654CE5EA}" srcOrd="0" destOrd="0" presId="urn:microsoft.com/office/officeart/2024/3/layout/hArchList1"/>
    <dgm:cxn modelId="{6458CB58-85A3-4CA2-953F-B05EC82F4A9D}" type="presParOf" srcId="{7A6F2436-0951-4B65-93E1-5EE70C8C10FF}" destId="{BE08273E-3965-4E07-8C7A-2FC85B3A1CAB}" srcOrd="1" destOrd="0" presId="urn:microsoft.com/office/officeart/2024/3/layout/hArchList1"/>
    <dgm:cxn modelId="{D1791692-9595-443E-A177-55678A4A771F}" type="presParOf" srcId="{A0E12A37-4A6C-47EC-8C5F-45C31E85C0BF}" destId="{936915DA-0D7E-46D5-9488-C643ACDD3156}" srcOrd="1" destOrd="0" presId="urn:microsoft.com/office/officeart/2024/3/layout/hArchList1"/>
    <dgm:cxn modelId="{F35F51D5-D5E8-474A-9652-585C14332D4A}" type="presParOf" srcId="{A0E12A37-4A6C-47EC-8C5F-45C31E85C0BF}" destId="{B2419DF9-D387-4A39-BBF4-DE2EC8B1AB25}" srcOrd="2" destOrd="0" presId="urn:microsoft.com/office/officeart/2024/3/layout/hArchList1"/>
    <dgm:cxn modelId="{4905698C-696A-43D6-8B36-345133F4F7D2}" type="presParOf" srcId="{B2419DF9-D387-4A39-BBF4-DE2EC8B1AB25}" destId="{142A1B73-0E51-44C8-BDF7-F9757AC5A948}" srcOrd="0" destOrd="0" presId="urn:microsoft.com/office/officeart/2024/3/layout/hArchList1"/>
    <dgm:cxn modelId="{56D3AE71-2872-4328-AF6D-7CE701CA71F1}" type="presParOf" srcId="{B2419DF9-D387-4A39-BBF4-DE2EC8B1AB25}" destId="{5506F645-1B51-4B39-8C17-B51AF0BDA81D}" srcOrd="1" destOrd="0" presId="urn:microsoft.com/office/officeart/2024/3/layout/hArchList1"/>
    <dgm:cxn modelId="{517A6060-CA91-4DE3-BEE7-B7F8058F28CD}" type="presParOf" srcId="{A0E12A37-4A6C-47EC-8C5F-45C31E85C0BF}" destId="{5799CA7D-89D2-4227-B18C-AE1F0E80E432}" srcOrd="3" destOrd="0" presId="urn:microsoft.com/office/officeart/2024/3/layout/hArchList1"/>
    <dgm:cxn modelId="{9EDE4E9E-5096-4232-9D7B-91D3132DC449}" type="presParOf" srcId="{A0E12A37-4A6C-47EC-8C5F-45C31E85C0BF}" destId="{9977EB82-ACC9-48CD-9BE6-FA6E7CDADA67}" srcOrd="4" destOrd="0" presId="urn:microsoft.com/office/officeart/2024/3/layout/hArchList1"/>
    <dgm:cxn modelId="{5F88FBD1-9785-4CA6-B396-A2FBD8025FB1}" type="presParOf" srcId="{9977EB82-ACC9-48CD-9BE6-FA6E7CDADA67}" destId="{E4320014-F211-41EA-8713-5C592AC3D9D0}" srcOrd="0" destOrd="0" presId="urn:microsoft.com/office/officeart/2024/3/layout/hArchList1"/>
    <dgm:cxn modelId="{3A810B34-20D0-450D-8EB4-1D711A63D0E1}" type="presParOf" srcId="{9977EB82-ACC9-48CD-9BE6-FA6E7CDADA67}" destId="{274EFF33-F880-4706-9D60-28DAA05039AF}" srcOrd="1" destOrd="0" presId="urn:microsoft.com/office/officeart/2024/3/layout/hArc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B8231F-BB68-478E-BC63-A861654CE5EA}">
      <dsp:nvSpPr>
        <dsp:cNvPr id="0" name=""/>
        <dsp:cNvSpPr/>
      </dsp:nvSpPr>
      <dsp:spPr>
        <a:xfrm>
          <a:off x="0" y="0"/>
          <a:ext cx="3435726" cy="442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5400" rIns="25400" bIns="25400" numCol="1" spcCol="1270" anchor="t" anchorCtr="0">
          <a:noAutofit/>
        </a:bodyPr>
        <a:lstStyle/>
        <a:p>
          <a:pPr marL="0" lvl="0" indent="0" algn="ctr" defTabSz="889000">
            <a:lnSpc>
              <a:spcPct val="100000"/>
            </a:lnSpc>
            <a:spcBef>
              <a:spcPct val="0"/>
            </a:spcBef>
            <a:spcAft>
              <a:spcPct val="35000"/>
            </a:spcAft>
            <a:buNone/>
            <a:defRPr b="1"/>
          </a:pPr>
          <a:r>
            <a:rPr lang="el-GR" sz="2000" kern="1200" dirty="0"/>
            <a:t>Ρόλος</a:t>
          </a:r>
          <a:endParaRPr lang="en-US" sz="2000" kern="1200" dirty="0"/>
        </a:p>
      </dsp:txBody>
      <dsp:txXfrm>
        <a:off x="0" y="0"/>
        <a:ext cx="3435726" cy="442139"/>
      </dsp:txXfrm>
    </dsp:sp>
    <dsp:sp modelId="{BE08273E-3965-4E07-8C7A-2FC85B3A1CAB}">
      <dsp:nvSpPr>
        <dsp:cNvPr id="0" name=""/>
        <dsp:cNvSpPr/>
      </dsp:nvSpPr>
      <dsp:spPr>
        <a:xfrm>
          <a:off x="0" y="442139"/>
          <a:ext cx="3435726" cy="3979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1590" rIns="21590" bIns="21590" numCol="1" spcCol="1270" anchor="t" anchorCtr="0">
          <a:noAutofit/>
        </a:bodyPr>
        <a:lstStyle/>
        <a:p>
          <a:pPr marL="0" lvl="0" indent="0" algn="just" defTabSz="755650">
            <a:lnSpc>
              <a:spcPct val="100000"/>
            </a:lnSpc>
            <a:spcBef>
              <a:spcPct val="0"/>
            </a:spcBef>
            <a:spcAft>
              <a:spcPct val="35000"/>
            </a:spcAft>
            <a:buNone/>
          </a:pPr>
          <a:r>
            <a:rPr lang="el-GR" sz="1700" kern="1200" dirty="0"/>
            <a:t>Η τυπογραφία υπήρξε μεταμορφωτική και σηματοδότησε μια νέα εποχή στη διάδοση της πληροφορίας και στη γέννηση των δημόσιων εφημερίδων και ενημερωτικών φυλλαδίων</a:t>
          </a:r>
          <a:endParaRPr lang="en-US" sz="1700" kern="1200" dirty="0"/>
        </a:p>
        <a:p>
          <a:pPr marL="0" lvl="0" indent="0" algn="l" defTabSz="533400">
            <a:lnSpc>
              <a:spcPct val="100000"/>
            </a:lnSpc>
            <a:spcBef>
              <a:spcPct val="0"/>
            </a:spcBef>
            <a:spcAft>
              <a:spcPct val="35000"/>
            </a:spcAft>
            <a:buNone/>
          </a:pPr>
          <a:endParaRPr lang="el-GR" sz="1200" kern="1200" dirty="0"/>
        </a:p>
      </dsp:txBody>
      <dsp:txXfrm>
        <a:off x="0" y="442139"/>
        <a:ext cx="3435726" cy="3979252"/>
      </dsp:txXfrm>
    </dsp:sp>
    <dsp:sp modelId="{142A1B73-0E51-44C8-BDF7-F9757AC5A948}">
      <dsp:nvSpPr>
        <dsp:cNvPr id="0" name=""/>
        <dsp:cNvSpPr/>
      </dsp:nvSpPr>
      <dsp:spPr>
        <a:xfrm>
          <a:off x="3779299" y="0"/>
          <a:ext cx="3435726" cy="442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5400" rIns="25400" bIns="25400" numCol="1" spcCol="1270" anchor="t" anchorCtr="0">
          <a:noAutofit/>
        </a:bodyPr>
        <a:lstStyle/>
        <a:p>
          <a:pPr marL="0" lvl="0" indent="0" algn="ctr" defTabSz="889000">
            <a:lnSpc>
              <a:spcPct val="100000"/>
            </a:lnSpc>
            <a:spcBef>
              <a:spcPct val="0"/>
            </a:spcBef>
            <a:spcAft>
              <a:spcPct val="35000"/>
            </a:spcAft>
            <a:buNone/>
            <a:defRPr b="1"/>
          </a:pPr>
          <a:r>
            <a:rPr lang="el-GR" sz="2000" kern="1200" dirty="0"/>
            <a:t>Συνέπειες</a:t>
          </a:r>
          <a:endParaRPr lang="en-US" sz="2000" kern="1200" dirty="0"/>
        </a:p>
      </dsp:txBody>
      <dsp:txXfrm>
        <a:off x="3779299" y="0"/>
        <a:ext cx="3435726" cy="442139"/>
      </dsp:txXfrm>
    </dsp:sp>
    <dsp:sp modelId="{5506F645-1B51-4B39-8C17-B51AF0BDA81D}">
      <dsp:nvSpPr>
        <dsp:cNvPr id="0" name=""/>
        <dsp:cNvSpPr/>
      </dsp:nvSpPr>
      <dsp:spPr>
        <a:xfrm>
          <a:off x="3779299" y="442139"/>
          <a:ext cx="3435726" cy="3979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1590" rIns="21590" bIns="21590" numCol="1" spcCol="1270" anchor="t" anchorCtr="0">
          <a:noAutofit/>
        </a:bodyPr>
        <a:lstStyle/>
        <a:p>
          <a:pPr marL="0" lvl="0" indent="0" algn="just" defTabSz="755650">
            <a:lnSpc>
              <a:spcPct val="100000"/>
            </a:lnSpc>
            <a:spcBef>
              <a:spcPct val="0"/>
            </a:spcBef>
            <a:spcAft>
              <a:spcPct val="35000"/>
            </a:spcAft>
            <a:buNone/>
          </a:pPr>
          <a:r>
            <a:rPr lang="el-GR" sz="1700" kern="1200" dirty="0"/>
            <a:t>α) </a:t>
          </a:r>
          <a:r>
            <a:rPr lang="el-GR" sz="1700" u="sng" kern="1200" dirty="0"/>
            <a:t>Μαζική παραγωγή</a:t>
          </a:r>
          <a:r>
            <a:rPr lang="el-GR" sz="1700" kern="1200" dirty="0"/>
            <a:t>: Παραγωγή βιβλίων, φυλλαδίων και εφημερίδων με πολύ ταχύτερο ρυθμό και χαμηλότερο κόστος σε σχέση με την παραδοσιακή αντιγραφή </a:t>
          </a:r>
          <a:r>
            <a:rPr lang="el-GR" sz="1700" kern="1200" dirty="0" err="1"/>
            <a:t>χειρογράφων</a:t>
          </a:r>
          <a:r>
            <a:rPr lang="el-GR" sz="1700" kern="1200" dirty="0"/>
            <a:t> οδήγησε σε εκδημοκρατισμό της πρόσβασης στην πληροφορία</a:t>
          </a:r>
          <a:endParaRPr lang="en-US" sz="1700" kern="1200" dirty="0"/>
        </a:p>
      </dsp:txBody>
      <dsp:txXfrm>
        <a:off x="3779299" y="442139"/>
        <a:ext cx="3435726" cy="3979252"/>
      </dsp:txXfrm>
    </dsp:sp>
    <dsp:sp modelId="{E4320014-F211-41EA-8713-5C592AC3D9D0}">
      <dsp:nvSpPr>
        <dsp:cNvPr id="0" name=""/>
        <dsp:cNvSpPr/>
      </dsp:nvSpPr>
      <dsp:spPr>
        <a:xfrm>
          <a:off x="7558599" y="0"/>
          <a:ext cx="3435726" cy="442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5400" rIns="25400" bIns="25400" numCol="1" spcCol="1270" anchor="t" anchorCtr="0">
          <a:noAutofit/>
        </a:bodyPr>
        <a:lstStyle/>
        <a:p>
          <a:pPr marL="0" lvl="0" indent="0" algn="ctr" defTabSz="889000">
            <a:lnSpc>
              <a:spcPct val="100000"/>
            </a:lnSpc>
            <a:spcBef>
              <a:spcPct val="0"/>
            </a:spcBef>
            <a:spcAft>
              <a:spcPct val="35000"/>
            </a:spcAft>
            <a:buNone/>
            <a:defRPr b="1"/>
          </a:pPr>
          <a:r>
            <a:rPr lang="el-GR" sz="2000" kern="1200" dirty="0"/>
            <a:t>Συνέπειες</a:t>
          </a:r>
          <a:endParaRPr lang="en-US" sz="2000" kern="1200" dirty="0"/>
        </a:p>
      </dsp:txBody>
      <dsp:txXfrm>
        <a:off x="7558599" y="0"/>
        <a:ext cx="3435726" cy="442139"/>
      </dsp:txXfrm>
    </dsp:sp>
    <dsp:sp modelId="{274EFF33-F880-4706-9D60-28DAA05039AF}">
      <dsp:nvSpPr>
        <dsp:cNvPr id="0" name=""/>
        <dsp:cNvSpPr/>
      </dsp:nvSpPr>
      <dsp:spPr>
        <a:xfrm>
          <a:off x="7558599" y="442139"/>
          <a:ext cx="3435726" cy="3979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1590" rIns="21590" bIns="21590" numCol="1" spcCol="1270" anchor="t" anchorCtr="0">
          <a:noAutofit/>
        </a:bodyPr>
        <a:lstStyle/>
        <a:p>
          <a:pPr marL="0" lvl="0" indent="0" algn="just" defTabSz="755650">
            <a:lnSpc>
              <a:spcPct val="100000"/>
            </a:lnSpc>
            <a:spcBef>
              <a:spcPct val="0"/>
            </a:spcBef>
            <a:spcAft>
              <a:spcPct val="35000"/>
            </a:spcAft>
            <a:buNone/>
          </a:pPr>
          <a:r>
            <a:rPr lang="el-GR" sz="1700" kern="1200" dirty="0"/>
            <a:t>β) </a:t>
          </a:r>
          <a:r>
            <a:rPr lang="el-GR" sz="1700" u="sng" kern="1200" dirty="0"/>
            <a:t>Διάδοση της γνώσης</a:t>
          </a:r>
          <a:r>
            <a:rPr lang="el-GR" sz="1700" kern="1200" dirty="0"/>
            <a:t> πέρα από τα μοναστήρια και τους κύκλους των ελίτ, καθιστώντας τη λογοτεχνία, τις επιστημονικές πραγματείες, τα θρησκευτικά κείμενα και, αργότερα, τις ειδήσεις ευρύτερα διαθέσιμα σε έναν συνεχώς αυξανόμενο εγγράμματο πληθυσμό</a:t>
          </a:r>
          <a:endParaRPr lang="en-US" sz="1700" kern="1200" dirty="0"/>
        </a:p>
        <a:p>
          <a:pPr marL="0" lvl="0" indent="0" algn="just" defTabSz="755650">
            <a:lnSpc>
              <a:spcPct val="100000"/>
            </a:lnSpc>
            <a:spcBef>
              <a:spcPct val="0"/>
            </a:spcBef>
            <a:spcAft>
              <a:spcPct val="35000"/>
            </a:spcAft>
            <a:buFont typeface="Wingdings" panose="05000000000000000000" pitchFamily="2" charset="2"/>
            <a:buNone/>
          </a:pPr>
          <a:r>
            <a:rPr lang="el-GR" sz="1700" u="sng" kern="1200" dirty="0" err="1"/>
            <a:t>Εκδημοκρατικοποίηση</a:t>
          </a:r>
          <a:r>
            <a:rPr lang="el-GR" sz="1700" u="sng" kern="1200" dirty="0"/>
            <a:t> της πληροφορίας </a:t>
          </a:r>
          <a:r>
            <a:rPr lang="el-GR" sz="1700" kern="1200" dirty="0">
              <a:sym typeface="Wingdings" panose="05000000000000000000" pitchFamily="2" charset="2"/>
            </a:rPr>
            <a:t> Κ</a:t>
          </a:r>
          <a:r>
            <a:rPr lang="el-GR" sz="1700" kern="1200" dirty="0"/>
            <a:t>αλλιέργεια της πνευματικής περιέργειας, της παιδείας και της ανταλλαγής ιδεών </a:t>
          </a:r>
          <a:r>
            <a:rPr lang="en-US" sz="1700" kern="1200" dirty="0"/>
            <a:t>(Gupta, 2023)</a:t>
          </a:r>
          <a:endParaRPr lang="el-GR" sz="1700" kern="1200" dirty="0"/>
        </a:p>
        <a:p>
          <a:pPr marL="0" lvl="0" indent="0" algn="l" defTabSz="533400">
            <a:lnSpc>
              <a:spcPct val="100000"/>
            </a:lnSpc>
            <a:spcBef>
              <a:spcPct val="0"/>
            </a:spcBef>
            <a:spcAft>
              <a:spcPct val="35000"/>
            </a:spcAft>
            <a:buNone/>
          </a:pPr>
          <a:r>
            <a:rPr lang="el-GR" sz="1200" kern="1200"/>
            <a:t>​</a:t>
          </a:r>
          <a:endParaRPr lang="en-US" sz="1200" kern="1200" dirty="0"/>
        </a:p>
      </dsp:txBody>
      <dsp:txXfrm>
        <a:off x="7558599" y="442139"/>
        <a:ext cx="3435726" cy="3979252"/>
      </dsp:txXfrm>
    </dsp:sp>
  </dsp:spTree>
</dsp:drawing>
</file>

<file path=ppt/diagrams/layout1.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C2BD9C6-8B32-0859-CFE1-2D736BFB6EF0}"/>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8BE8EEE5-A682-0A63-B3B5-4D71826B49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B5081988-D2D5-03F8-187A-5217BBBB8930}"/>
              </a:ext>
            </a:extLst>
          </p:cNvPr>
          <p:cNvSpPr>
            <a:spLocks noGrp="1"/>
          </p:cNvSpPr>
          <p:nvPr>
            <p:ph type="dt" sz="half" idx="10"/>
          </p:nvPr>
        </p:nvSpPr>
        <p:spPr/>
        <p:txBody>
          <a:bodyPr/>
          <a:lstStyle/>
          <a:p>
            <a:fld id="{016F2E27-1C46-48B9-8CC9-CEF76799B0B6}" type="datetimeFigureOut">
              <a:rPr lang="el-GR" smtClean="0"/>
              <a:t>3/10/2025</a:t>
            </a:fld>
            <a:endParaRPr lang="el-GR"/>
          </a:p>
        </p:txBody>
      </p:sp>
      <p:sp>
        <p:nvSpPr>
          <p:cNvPr id="5" name="Θέση υποσέλιδου 4">
            <a:extLst>
              <a:ext uri="{FF2B5EF4-FFF2-40B4-BE49-F238E27FC236}">
                <a16:creationId xmlns:a16="http://schemas.microsoft.com/office/drawing/2014/main" id="{F4389192-8899-346F-F21F-F28C665E3A6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72BF72BE-9E1C-AFAA-D7B7-323F2B48E1FD}"/>
              </a:ext>
            </a:extLst>
          </p:cNvPr>
          <p:cNvSpPr>
            <a:spLocks noGrp="1"/>
          </p:cNvSpPr>
          <p:nvPr>
            <p:ph type="sldNum" sz="quarter" idx="12"/>
          </p:nvPr>
        </p:nvSpPr>
        <p:spPr/>
        <p:txBody>
          <a:bodyPr/>
          <a:lstStyle/>
          <a:p>
            <a:fld id="{AC3B175C-EC5E-42D6-BD0C-E5DB983DF660}" type="slidenum">
              <a:rPr lang="el-GR" smtClean="0"/>
              <a:t>‹#›</a:t>
            </a:fld>
            <a:endParaRPr lang="el-GR"/>
          </a:p>
        </p:txBody>
      </p:sp>
    </p:spTree>
    <p:extLst>
      <p:ext uri="{BB962C8B-B14F-4D97-AF65-F5344CB8AC3E}">
        <p14:creationId xmlns:p14="http://schemas.microsoft.com/office/powerpoint/2010/main" val="131221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153B309-08CE-5273-0E22-58DD8962CFFC}"/>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479034FA-A3E2-1E1B-0FE8-E03821B5FD20}"/>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4909070E-5A7C-97AE-6D32-9E837352D35C}"/>
              </a:ext>
            </a:extLst>
          </p:cNvPr>
          <p:cNvSpPr>
            <a:spLocks noGrp="1"/>
          </p:cNvSpPr>
          <p:nvPr>
            <p:ph type="dt" sz="half" idx="10"/>
          </p:nvPr>
        </p:nvSpPr>
        <p:spPr/>
        <p:txBody>
          <a:bodyPr/>
          <a:lstStyle/>
          <a:p>
            <a:fld id="{016F2E27-1C46-48B9-8CC9-CEF76799B0B6}" type="datetimeFigureOut">
              <a:rPr lang="el-GR" smtClean="0"/>
              <a:t>3/10/2025</a:t>
            </a:fld>
            <a:endParaRPr lang="el-GR"/>
          </a:p>
        </p:txBody>
      </p:sp>
      <p:sp>
        <p:nvSpPr>
          <p:cNvPr id="5" name="Θέση υποσέλιδου 4">
            <a:extLst>
              <a:ext uri="{FF2B5EF4-FFF2-40B4-BE49-F238E27FC236}">
                <a16:creationId xmlns:a16="http://schemas.microsoft.com/office/drawing/2014/main" id="{941425AD-AB96-B930-6135-9306784CB53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A225E211-D13C-4CBA-3ED8-05A2939F0A28}"/>
              </a:ext>
            </a:extLst>
          </p:cNvPr>
          <p:cNvSpPr>
            <a:spLocks noGrp="1"/>
          </p:cNvSpPr>
          <p:nvPr>
            <p:ph type="sldNum" sz="quarter" idx="12"/>
          </p:nvPr>
        </p:nvSpPr>
        <p:spPr/>
        <p:txBody>
          <a:bodyPr/>
          <a:lstStyle/>
          <a:p>
            <a:fld id="{AC3B175C-EC5E-42D6-BD0C-E5DB983DF660}" type="slidenum">
              <a:rPr lang="el-GR" smtClean="0"/>
              <a:t>‹#›</a:t>
            </a:fld>
            <a:endParaRPr lang="el-GR"/>
          </a:p>
        </p:txBody>
      </p:sp>
    </p:spTree>
    <p:extLst>
      <p:ext uri="{BB962C8B-B14F-4D97-AF65-F5344CB8AC3E}">
        <p14:creationId xmlns:p14="http://schemas.microsoft.com/office/powerpoint/2010/main" val="523462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BFDBC394-0577-3FF8-98E6-62F6EAB1A42B}"/>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3562C56E-6604-D540-2CCD-DA48471FF732}"/>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C088DCE5-D024-9B23-6F96-FEF3E7C04668}"/>
              </a:ext>
            </a:extLst>
          </p:cNvPr>
          <p:cNvSpPr>
            <a:spLocks noGrp="1"/>
          </p:cNvSpPr>
          <p:nvPr>
            <p:ph type="dt" sz="half" idx="10"/>
          </p:nvPr>
        </p:nvSpPr>
        <p:spPr/>
        <p:txBody>
          <a:bodyPr/>
          <a:lstStyle/>
          <a:p>
            <a:fld id="{016F2E27-1C46-48B9-8CC9-CEF76799B0B6}" type="datetimeFigureOut">
              <a:rPr lang="el-GR" smtClean="0"/>
              <a:t>3/10/2025</a:t>
            </a:fld>
            <a:endParaRPr lang="el-GR"/>
          </a:p>
        </p:txBody>
      </p:sp>
      <p:sp>
        <p:nvSpPr>
          <p:cNvPr id="5" name="Θέση υποσέλιδου 4">
            <a:extLst>
              <a:ext uri="{FF2B5EF4-FFF2-40B4-BE49-F238E27FC236}">
                <a16:creationId xmlns:a16="http://schemas.microsoft.com/office/drawing/2014/main" id="{58F1B2F8-0D94-CA9D-6132-13581E19BF7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72D2858-63ED-C6BA-3960-D1553FB63EAA}"/>
              </a:ext>
            </a:extLst>
          </p:cNvPr>
          <p:cNvSpPr>
            <a:spLocks noGrp="1"/>
          </p:cNvSpPr>
          <p:nvPr>
            <p:ph type="sldNum" sz="quarter" idx="12"/>
          </p:nvPr>
        </p:nvSpPr>
        <p:spPr/>
        <p:txBody>
          <a:bodyPr/>
          <a:lstStyle/>
          <a:p>
            <a:fld id="{AC3B175C-EC5E-42D6-BD0C-E5DB983DF660}" type="slidenum">
              <a:rPr lang="el-GR" smtClean="0"/>
              <a:t>‹#›</a:t>
            </a:fld>
            <a:endParaRPr lang="el-GR"/>
          </a:p>
        </p:txBody>
      </p:sp>
    </p:spTree>
    <p:extLst>
      <p:ext uri="{BB962C8B-B14F-4D97-AF65-F5344CB8AC3E}">
        <p14:creationId xmlns:p14="http://schemas.microsoft.com/office/powerpoint/2010/main" val="1508812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3C65BA4-CD79-5665-EC80-5362DE1FA3CF}"/>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4FD48E0A-1266-3E8C-8C0D-B06776D6AB55}"/>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1E050487-9020-1B3C-0365-77B592655DA6}"/>
              </a:ext>
            </a:extLst>
          </p:cNvPr>
          <p:cNvSpPr>
            <a:spLocks noGrp="1"/>
          </p:cNvSpPr>
          <p:nvPr>
            <p:ph type="dt" sz="half" idx="10"/>
          </p:nvPr>
        </p:nvSpPr>
        <p:spPr/>
        <p:txBody>
          <a:bodyPr/>
          <a:lstStyle/>
          <a:p>
            <a:fld id="{016F2E27-1C46-48B9-8CC9-CEF76799B0B6}" type="datetimeFigureOut">
              <a:rPr lang="el-GR" smtClean="0"/>
              <a:t>3/10/2025</a:t>
            </a:fld>
            <a:endParaRPr lang="el-GR"/>
          </a:p>
        </p:txBody>
      </p:sp>
      <p:sp>
        <p:nvSpPr>
          <p:cNvPr id="5" name="Θέση υποσέλιδου 4">
            <a:extLst>
              <a:ext uri="{FF2B5EF4-FFF2-40B4-BE49-F238E27FC236}">
                <a16:creationId xmlns:a16="http://schemas.microsoft.com/office/drawing/2014/main" id="{0AB2B7F1-0C76-786F-7020-500CF02AFA19}"/>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CE37D72B-85EB-BE66-10F0-4640C0CAF5E6}"/>
              </a:ext>
            </a:extLst>
          </p:cNvPr>
          <p:cNvSpPr>
            <a:spLocks noGrp="1"/>
          </p:cNvSpPr>
          <p:nvPr>
            <p:ph type="sldNum" sz="quarter" idx="12"/>
          </p:nvPr>
        </p:nvSpPr>
        <p:spPr/>
        <p:txBody>
          <a:bodyPr/>
          <a:lstStyle/>
          <a:p>
            <a:fld id="{AC3B175C-EC5E-42D6-BD0C-E5DB983DF660}" type="slidenum">
              <a:rPr lang="el-GR" smtClean="0"/>
              <a:t>‹#›</a:t>
            </a:fld>
            <a:endParaRPr lang="el-GR"/>
          </a:p>
        </p:txBody>
      </p:sp>
    </p:spTree>
    <p:extLst>
      <p:ext uri="{BB962C8B-B14F-4D97-AF65-F5344CB8AC3E}">
        <p14:creationId xmlns:p14="http://schemas.microsoft.com/office/powerpoint/2010/main" val="766051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479A24-CEC0-6A12-C850-A4DC333708F9}"/>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FF0E1B3C-2BFB-B04A-3D77-13DCFB8DF2E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E47DCB74-E9D6-7CF1-2AB2-421D390926FD}"/>
              </a:ext>
            </a:extLst>
          </p:cNvPr>
          <p:cNvSpPr>
            <a:spLocks noGrp="1"/>
          </p:cNvSpPr>
          <p:nvPr>
            <p:ph type="dt" sz="half" idx="10"/>
          </p:nvPr>
        </p:nvSpPr>
        <p:spPr/>
        <p:txBody>
          <a:bodyPr/>
          <a:lstStyle/>
          <a:p>
            <a:fld id="{016F2E27-1C46-48B9-8CC9-CEF76799B0B6}" type="datetimeFigureOut">
              <a:rPr lang="el-GR" smtClean="0"/>
              <a:t>3/10/2025</a:t>
            </a:fld>
            <a:endParaRPr lang="el-GR"/>
          </a:p>
        </p:txBody>
      </p:sp>
      <p:sp>
        <p:nvSpPr>
          <p:cNvPr id="5" name="Θέση υποσέλιδου 4">
            <a:extLst>
              <a:ext uri="{FF2B5EF4-FFF2-40B4-BE49-F238E27FC236}">
                <a16:creationId xmlns:a16="http://schemas.microsoft.com/office/drawing/2014/main" id="{2577B6CF-EDD8-3B5C-6743-58991BE188B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AEF7B6C-0DE7-845B-B3D6-9B1388308AA8}"/>
              </a:ext>
            </a:extLst>
          </p:cNvPr>
          <p:cNvSpPr>
            <a:spLocks noGrp="1"/>
          </p:cNvSpPr>
          <p:nvPr>
            <p:ph type="sldNum" sz="quarter" idx="12"/>
          </p:nvPr>
        </p:nvSpPr>
        <p:spPr/>
        <p:txBody>
          <a:bodyPr/>
          <a:lstStyle/>
          <a:p>
            <a:fld id="{AC3B175C-EC5E-42D6-BD0C-E5DB983DF660}" type="slidenum">
              <a:rPr lang="el-GR" smtClean="0"/>
              <a:t>‹#›</a:t>
            </a:fld>
            <a:endParaRPr lang="el-GR"/>
          </a:p>
        </p:txBody>
      </p:sp>
    </p:spTree>
    <p:extLst>
      <p:ext uri="{BB962C8B-B14F-4D97-AF65-F5344CB8AC3E}">
        <p14:creationId xmlns:p14="http://schemas.microsoft.com/office/powerpoint/2010/main" val="1391303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ACD174-6236-26F7-93BD-F9E717B85D63}"/>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E9458DE0-5965-C6FF-881E-7D5531116979}"/>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54DD583F-8FCB-FDD0-73B1-C39ECBDDC489}"/>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8784AE30-DAB9-592B-2EAF-27ED1790E899}"/>
              </a:ext>
            </a:extLst>
          </p:cNvPr>
          <p:cNvSpPr>
            <a:spLocks noGrp="1"/>
          </p:cNvSpPr>
          <p:nvPr>
            <p:ph type="dt" sz="half" idx="10"/>
          </p:nvPr>
        </p:nvSpPr>
        <p:spPr/>
        <p:txBody>
          <a:bodyPr/>
          <a:lstStyle/>
          <a:p>
            <a:fld id="{016F2E27-1C46-48B9-8CC9-CEF76799B0B6}" type="datetimeFigureOut">
              <a:rPr lang="el-GR" smtClean="0"/>
              <a:t>3/10/2025</a:t>
            </a:fld>
            <a:endParaRPr lang="el-GR"/>
          </a:p>
        </p:txBody>
      </p:sp>
      <p:sp>
        <p:nvSpPr>
          <p:cNvPr id="6" name="Θέση υποσέλιδου 5">
            <a:extLst>
              <a:ext uri="{FF2B5EF4-FFF2-40B4-BE49-F238E27FC236}">
                <a16:creationId xmlns:a16="http://schemas.microsoft.com/office/drawing/2014/main" id="{CFE44120-529F-B016-26C4-AA823A793385}"/>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4DD4B8FC-48AC-60FB-CCC1-6ED49346164A}"/>
              </a:ext>
            </a:extLst>
          </p:cNvPr>
          <p:cNvSpPr>
            <a:spLocks noGrp="1"/>
          </p:cNvSpPr>
          <p:nvPr>
            <p:ph type="sldNum" sz="quarter" idx="12"/>
          </p:nvPr>
        </p:nvSpPr>
        <p:spPr/>
        <p:txBody>
          <a:bodyPr/>
          <a:lstStyle/>
          <a:p>
            <a:fld id="{AC3B175C-EC5E-42D6-BD0C-E5DB983DF660}" type="slidenum">
              <a:rPr lang="el-GR" smtClean="0"/>
              <a:t>‹#›</a:t>
            </a:fld>
            <a:endParaRPr lang="el-GR"/>
          </a:p>
        </p:txBody>
      </p:sp>
    </p:spTree>
    <p:extLst>
      <p:ext uri="{BB962C8B-B14F-4D97-AF65-F5344CB8AC3E}">
        <p14:creationId xmlns:p14="http://schemas.microsoft.com/office/powerpoint/2010/main" val="3016455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9571F62-3EA4-440D-F218-79FFB49A68C6}"/>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68115123-BDAE-2A95-AC62-3F6C7AEDD9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B8C9BE9C-2624-9641-57A8-D4943EFCB012}"/>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4CF494E5-A4D2-0219-CF74-6399169B7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D4F97D98-7DFA-0CD0-FD3A-436F74B25143}"/>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596A882B-7A82-879A-A235-7FD3A4D1DCE9}"/>
              </a:ext>
            </a:extLst>
          </p:cNvPr>
          <p:cNvSpPr>
            <a:spLocks noGrp="1"/>
          </p:cNvSpPr>
          <p:nvPr>
            <p:ph type="dt" sz="half" idx="10"/>
          </p:nvPr>
        </p:nvSpPr>
        <p:spPr/>
        <p:txBody>
          <a:bodyPr/>
          <a:lstStyle/>
          <a:p>
            <a:fld id="{016F2E27-1C46-48B9-8CC9-CEF76799B0B6}" type="datetimeFigureOut">
              <a:rPr lang="el-GR" smtClean="0"/>
              <a:t>3/10/2025</a:t>
            </a:fld>
            <a:endParaRPr lang="el-GR"/>
          </a:p>
        </p:txBody>
      </p:sp>
      <p:sp>
        <p:nvSpPr>
          <p:cNvPr id="8" name="Θέση υποσέλιδου 7">
            <a:extLst>
              <a:ext uri="{FF2B5EF4-FFF2-40B4-BE49-F238E27FC236}">
                <a16:creationId xmlns:a16="http://schemas.microsoft.com/office/drawing/2014/main" id="{4EDD03F1-8D06-664B-DF0C-27C07D14AACE}"/>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1D3E4618-9707-4963-AA22-1B48B1D53315}"/>
              </a:ext>
            </a:extLst>
          </p:cNvPr>
          <p:cNvSpPr>
            <a:spLocks noGrp="1"/>
          </p:cNvSpPr>
          <p:nvPr>
            <p:ph type="sldNum" sz="quarter" idx="12"/>
          </p:nvPr>
        </p:nvSpPr>
        <p:spPr/>
        <p:txBody>
          <a:bodyPr/>
          <a:lstStyle/>
          <a:p>
            <a:fld id="{AC3B175C-EC5E-42D6-BD0C-E5DB983DF660}" type="slidenum">
              <a:rPr lang="el-GR" smtClean="0"/>
              <a:t>‹#›</a:t>
            </a:fld>
            <a:endParaRPr lang="el-GR"/>
          </a:p>
        </p:txBody>
      </p:sp>
    </p:spTree>
    <p:extLst>
      <p:ext uri="{BB962C8B-B14F-4D97-AF65-F5344CB8AC3E}">
        <p14:creationId xmlns:p14="http://schemas.microsoft.com/office/powerpoint/2010/main" val="512209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0F154EC-35EB-D4E3-2271-599CDC774F2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D8295C16-2B31-3829-35D0-5624CFEBE9C1}"/>
              </a:ext>
            </a:extLst>
          </p:cNvPr>
          <p:cNvSpPr>
            <a:spLocks noGrp="1"/>
          </p:cNvSpPr>
          <p:nvPr>
            <p:ph type="dt" sz="half" idx="10"/>
          </p:nvPr>
        </p:nvSpPr>
        <p:spPr/>
        <p:txBody>
          <a:bodyPr/>
          <a:lstStyle/>
          <a:p>
            <a:fld id="{016F2E27-1C46-48B9-8CC9-CEF76799B0B6}" type="datetimeFigureOut">
              <a:rPr lang="el-GR" smtClean="0"/>
              <a:t>3/10/2025</a:t>
            </a:fld>
            <a:endParaRPr lang="el-GR"/>
          </a:p>
        </p:txBody>
      </p:sp>
      <p:sp>
        <p:nvSpPr>
          <p:cNvPr id="4" name="Θέση υποσέλιδου 3">
            <a:extLst>
              <a:ext uri="{FF2B5EF4-FFF2-40B4-BE49-F238E27FC236}">
                <a16:creationId xmlns:a16="http://schemas.microsoft.com/office/drawing/2014/main" id="{92B7D25B-BA29-07FD-FEE3-AFB7BF3FE476}"/>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BBDA13E3-C63E-60EC-FFE7-43646C7DC093}"/>
              </a:ext>
            </a:extLst>
          </p:cNvPr>
          <p:cNvSpPr>
            <a:spLocks noGrp="1"/>
          </p:cNvSpPr>
          <p:nvPr>
            <p:ph type="sldNum" sz="quarter" idx="12"/>
          </p:nvPr>
        </p:nvSpPr>
        <p:spPr/>
        <p:txBody>
          <a:bodyPr/>
          <a:lstStyle/>
          <a:p>
            <a:fld id="{AC3B175C-EC5E-42D6-BD0C-E5DB983DF660}" type="slidenum">
              <a:rPr lang="el-GR" smtClean="0"/>
              <a:t>‹#›</a:t>
            </a:fld>
            <a:endParaRPr lang="el-GR"/>
          </a:p>
        </p:txBody>
      </p:sp>
    </p:spTree>
    <p:extLst>
      <p:ext uri="{BB962C8B-B14F-4D97-AF65-F5344CB8AC3E}">
        <p14:creationId xmlns:p14="http://schemas.microsoft.com/office/powerpoint/2010/main" val="2823314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8A5F0DF8-1499-AB43-4F92-81C30BB3148F}"/>
              </a:ext>
            </a:extLst>
          </p:cNvPr>
          <p:cNvSpPr>
            <a:spLocks noGrp="1"/>
          </p:cNvSpPr>
          <p:nvPr>
            <p:ph type="dt" sz="half" idx="10"/>
          </p:nvPr>
        </p:nvSpPr>
        <p:spPr/>
        <p:txBody>
          <a:bodyPr/>
          <a:lstStyle/>
          <a:p>
            <a:fld id="{016F2E27-1C46-48B9-8CC9-CEF76799B0B6}" type="datetimeFigureOut">
              <a:rPr lang="el-GR" smtClean="0"/>
              <a:t>3/10/2025</a:t>
            </a:fld>
            <a:endParaRPr lang="el-GR"/>
          </a:p>
        </p:txBody>
      </p:sp>
      <p:sp>
        <p:nvSpPr>
          <p:cNvPr id="3" name="Θέση υποσέλιδου 2">
            <a:extLst>
              <a:ext uri="{FF2B5EF4-FFF2-40B4-BE49-F238E27FC236}">
                <a16:creationId xmlns:a16="http://schemas.microsoft.com/office/drawing/2014/main" id="{1783D6CF-839B-4DBB-8F6A-50CA1F5181C2}"/>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E3E6F3A1-31D4-F5DC-F7E1-02A0D05F2B85}"/>
              </a:ext>
            </a:extLst>
          </p:cNvPr>
          <p:cNvSpPr>
            <a:spLocks noGrp="1"/>
          </p:cNvSpPr>
          <p:nvPr>
            <p:ph type="sldNum" sz="quarter" idx="12"/>
          </p:nvPr>
        </p:nvSpPr>
        <p:spPr/>
        <p:txBody>
          <a:bodyPr/>
          <a:lstStyle/>
          <a:p>
            <a:fld id="{AC3B175C-EC5E-42D6-BD0C-E5DB983DF660}" type="slidenum">
              <a:rPr lang="el-GR" smtClean="0"/>
              <a:t>‹#›</a:t>
            </a:fld>
            <a:endParaRPr lang="el-GR"/>
          </a:p>
        </p:txBody>
      </p:sp>
    </p:spTree>
    <p:extLst>
      <p:ext uri="{BB962C8B-B14F-4D97-AF65-F5344CB8AC3E}">
        <p14:creationId xmlns:p14="http://schemas.microsoft.com/office/powerpoint/2010/main" val="3310041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4851BC8-3C6C-4B11-6D4A-932FDEF66E9C}"/>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66129FE3-9542-5E29-6085-0F37A35017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2C69BA4C-C42B-1302-9B57-677A9023C0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EE614FC7-DC7A-BBE3-E5AF-8413AAA0A758}"/>
              </a:ext>
            </a:extLst>
          </p:cNvPr>
          <p:cNvSpPr>
            <a:spLocks noGrp="1"/>
          </p:cNvSpPr>
          <p:nvPr>
            <p:ph type="dt" sz="half" idx="10"/>
          </p:nvPr>
        </p:nvSpPr>
        <p:spPr/>
        <p:txBody>
          <a:bodyPr/>
          <a:lstStyle/>
          <a:p>
            <a:fld id="{016F2E27-1C46-48B9-8CC9-CEF76799B0B6}" type="datetimeFigureOut">
              <a:rPr lang="el-GR" smtClean="0"/>
              <a:t>3/10/2025</a:t>
            </a:fld>
            <a:endParaRPr lang="el-GR"/>
          </a:p>
        </p:txBody>
      </p:sp>
      <p:sp>
        <p:nvSpPr>
          <p:cNvPr id="6" name="Θέση υποσέλιδου 5">
            <a:extLst>
              <a:ext uri="{FF2B5EF4-FFF2-40B4-BE49-F238E27FC236}">
                <a16:creationId xmlns:a16="http://schemas.microsoft.com/office/drawing/2014/main" id="{7F185F4D-292C-AFBF-A463-5310B0211B1A}"/>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58E2A19F-AD40-F912-B5D6-1163EAAD9182}"/>
              </a:ext>
            </a:extLst>
          </p:cNvPr>
          <p:cNvSpPr>
            <a:spLocks noGrp="1"/>
          </p:cNvSpPr>
          <p:nvPr>
            <p:ph type="sldNum" sz="quarter" idx="12"/>
          </p:nvPr>
        </p:nvSpPr>
        <p:spPr/>
        <p:txBody>
          <a:bodyPr/>
          <a:lstStyle/>
          <a:p>
            <a:fld id="{AC3B175C-EC5E-42D6-BD0C-E5DB983DF660}" type="slidenum">
              <a:rPr lang="el-GR" smtClean="0"/>
              <a:t>‹#›</a:t>
            </a:fld>
            <a:endParaRPr lang="el-GR"/>
          </a:p>
        </p:txBody>
      </p:sp>
    </p:spTree>
    <p:extLst>
      <p:ext uri="{BB962C8B-B14F-4D97-AF65-F5344CB8AC3E}">
        <p14:creationId xmlns:p14="http://schemas.microsoft.com/office/powerpoint/2010/main" val="3718742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C1CEEE5-2091-13AA-1D2B-53EF77DDAB98}"/>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D3406058-A180-163B-E4E6-610F8FC142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F3DBA3C7-761E-6E15-46CD-0C84F789E1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23219301-2A33-8D31-F016-3848150E7F01}"/>
              </a:ext>
            </a:extLst>
          </p:cNvPr>
          <p:cNvSpPr>
            <a:spLocks noGrp="1"/>
          </p:cNvSpPr>
          <p:nvPr>
            <p:ph type="dt" sz="half" idx="10"/>
          </p:nvPr>
        </p:nvSpPr>
        <p:spPr/>
        <p:txBody>
          <a:bodyPr/>
          <a:lstStyle/>
          <a:p>
            <a:fld id="{016F2E27-1C46-48B9-8CC9-CEF76799B0B6}" type="datetimeFigureOut">
              <a:rPr lang="el-GR" smtClean="0"/>
              <a:t>3/10/2025</a:t>
            </a:fld>
            <a:endParaRPr lang="el-GR"/>
          </a:p>
        </p:txBody>
      </p:sp>
      <p:sp>
        <p:nvSpPr>
          <p:cNvPr id="6" name="Θέση υποσέλιδου 5">
            <a:extLst>
              <a:ext uri="{FF2B5EF4-FFF2-40B4-BE49-F238E27FC236}">
                <a16:creationId xmlns:a16="http://schemas.microsoft.com/office/drawing/2014/main" id="{AB2134FC-08E6-B029-2F4F-BBECBE290693}"/>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7636CE41-6357-EA21-2631-D5B1C0F77522}"/>
              </a:ext>
            </a:extLst>
          </p:cNvPr>
          <p:cNvSpPr>
            <a:spLocks noGrp="1"/>
          </p:cNvSpPr>
          <p:nvPr>
            <p:ph type="sldNum" sz="quarter" idx="12"/>
          </p:nvPr>
        </p:nvSpPr>
        <p:spPr/>
        <p:txBody>
          <a:bodyPr/>
          <a:lstStyle/>
          <a:p>
            <a:fld id="{AC3B175C-EC5E-42D6-BD0C-E5DB983DF660}" type="slidenum">
              <a:rPr lang="el-GR" smtClean="0"/>
              <a:t>‹#›</a:t>
            </a:fld>
            <a:endParaRPr lang="el-GR"/>
          </a:p>
        </p:txBody>
      </p:sp>
    </p:spTree>
    <p:extLst>
      <p:ext uri="{BB962C8B-B14F-4D97-AF65-F5344CB8AC3E}">
        <p14:creationId xmlns:p14="http://schemas.microsoft.com/office/powerpoint/2010/main" val="766076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D0E14A13-BD40-17AD-328E-AF6F0EAC67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7534DBF5-8B95-2CBF-D86E-AFE3A5A048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EB336580-1E8E-5A09-5DAD-BAA199593F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16F2E27-1C46-48B9-8CC9-CEF76799B0B6}" type="datetimeFigureOut">
              <a:rPr lang="el-GR" smtClean="0"/>
              <a:t>3/10/2025</a:t>
            </a:fld>
            <a:endParaRPr lang="el-GR"/>
          </a:p>
        </p:txBody>
      </p:sp>
      <p:sp>
        <p:nvSpPr>
          <p:cNvPr id="5" name="Θέση υποσέλιδου 4">
            <a:extLst>
              <a:ext uri="{FF2B5EF4-FFF2-40B4-BE49-F238E27FC236}">
                <a16:creationId xmlns:a16="http://schemas.microsoft.com/office/drawing/2014/main" id="{1253302D-502E-2D93-FE48-B00605B3E0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DDFBCA57-B337-C272-450E-96A5B9459D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C3B175C-EC5E-42D6-BD0C-E5DB983DF660}" type="slidenum">
              <a:rPr lang="el-GR" smtClean="0"/>
              <a:t>‹#›</a:t>
            </a:fld>
            <a:endParaRPr lang="el-GR"/>
          </a:p>
        </p:txBody>
      </p:sp>
    </p:spTree>
    <p:extLst>
      <p:ext uri="{BB962C8B-B14F-4D97-AF65-F5344CB8AC3E}">
        <p14:creationId xmlns:p14="http://schemas.microsoft.com/office/powerpoint/2010/main" val="14686634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ff02240@uowm.gr" TargetMode="External"/><Relationship Id="rId2" Type="http://schemas.openxmlformats.org/officeDocument/2006/relationships/hyperlink" Target="mailto:tsalkatidou@yahoo.com" TargetMode="Externa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70A1295-61BC-4214-AA3E-D39667302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18967775-0107-538E-A756-4549F45DFCB4}"/>
              </a:ext>
            </a:extLst>
          </p:cNvPr>
          <p:cNvSpPr>
            <a:spLocks noGrp="1"/>
          </p:cNvSpPr>
          <p:nvPr>
            <p:ph type="title"/>
          </p:nvPr>
        </p:nvSpPr>
        <p:spPr>
          <a:xfrm>
            <a:off x="804672" y="5217459"/>
            <a:ext cx="10592174" cy="1054249"/>
          </a:xfrm>
        </p:spPr>
        <p:txBody>
          <a:bodyPr vert="horz" lIns="91440" tIns="45720" rIns="91440" bIns="45720" rtlCol="0" anchor="t">
            <a:normAutofit fontScale="90000"/>
          </a:bodyPr>
          <a:lstStyle/>
          <a:p>
            <a:pPr algn="r"/>
            <a:r>
              <a:rPr lang="el-GR" sz="2800" dirty="0">
                <a:solidFill>
                  <a:schemeClr val="tx2"/>
                </a:solidFill>
              </a:rPr>
              <a:t>ΕΙΣΑΓΩΓΗ ΣΤΗ ΔΗΜΟΣΙΟΓΡΑΦΙΑ</a:t>
            </a:r>
            <a:br>
              <a:rPr lang="el-GR" sz="2800" dirty="0">
                <a:solidFill>
                  <a:schemeClr val="tx2"/>
                </a:solidFill>
              </a:rPr>
            </a:br>
            <a:r>
              <a:rPr lang="el-GR" sz="2800" dirty="0">
                <a:solidFill>
                  <a:schemeClr val="tx2"/>
                </a:solidFill>
              </a:rPr>
              <a:t>Διδάσκουσα: ΕΛΕΝΗ ΤΣΑΛΚΑΤΙΔΟΥ</a:t>
            </a:r>
            <a:br>
              <a:rPr lang="en-US" sz="2800" dirty="0">
                <a:solidFill>
                  <a:schemeClr val="tx2"/>
                </a:solidFill>
              </a:rPr>
            </a:br>
            <a:r>
              <a:rPr lang="en-US" sz="2800" dirty="0">
                <a:solidFill>
                  <a:schemeClr val="tx2"/>
                </a:solidFill>
                <a:hlinkClick r:id="rId2"/>
              </a:rPr>
              <a:t>tsalkatidou@yahoo.com</a:t>
            </a:r>
            <a:r>
              <a:rPr lang="en-US" sz="2800" dirty="0">
                <a:solidFill>
                  <a:schemeClr val="tx2"/>
                </a:solidFill>
              </a:rPr>
              <a:t>, </a:t>
            </a:r>
            <a:r>
              <a:rPr lang="en-US" sz="2800" dirty="0">
                <a:solidFill>
                  <a:schemeClr val="tx2"/>
                </a:solidFill>
                <a:hlinkClick r:id="rId3"/>
              </a:rPr>
              <a:t>aff02240@uowm.gr</a:t>
            </a:r>
            <a:r>
              <a:rPr lang="en-US" sz="2800" dirty="0">
                <a:solidFill>
                  <a:schemeClr val="tx2"/>
                </a:solidFill>
              </a:rPr>
              <a:t> </a:t>
            </a:r>
          </a:p>
        </p:txBody>
      </p:sp>
      <p:pic>
        <p:nvPicPr>
          <p:cNvPr id="5" name="Εικόνα 4" descr="Εικόνα που περιέχει μικρόφωνο, Εξοπλισμός ήχου&#10;&#10;Το περιεχόμενο που δημιουργείται από AI ενδέχεται να είναι εσφαλμένο.">
            <a:extLst>
              <a:ext uri="{FF2B5EF4-FFF2-40B4-BE49-F238E27FC236}">
                <a16:creationId xmlns:a16="http://schemas.microsoft.com/office/drawing/2014/main" id="{3F9C8955-F5C6-1CDC-B564-52F998C35D6B}"/>
              </a:ext>
            </a:extLst>
          </p:cNvPr>
          <p:cNvPicPr>
            <a:picLocks noChangeAspect="1"/>
          </p:cNvPicPr>
          <p:nvPr/>
        </p:nvPicPr>
        <p:blipFill>
          <a:blip r:embed="rId4">
            <a:extLst>
              <a:ext uri="{28A0092B-C50C-407E-A947-70E740481C1C}">
                <a14:useLocalDpi xmlns:a14="http://schemas.microsoft.com/office/drawing/2010/main" val="0"/>
              </a:ext>
            </a:extLst>
          </a:blip>
          <a:srcRect t="10449" b="28287"/>
          <a:stretch>
            <a:fillRect/>
          </a:stretch>
        </p:blipFill>
        <p:spPr>
          <a:xfrm>
            <a:off x="-1" y="10"/>
            <a:ext cx="12192001" cy="4201449"/>
          </a:xfrm>
          <a:prstGeom prst="rect">
            <a:avLst/>
          </a:prstGeom>
        </p:spPr>
      </p:pic>
      <p:grpSp>
        <p:nvGrpSpPr>
          <p:cNvPr id="12" name="Group 11">
            <a:extLst>
              <a:ext uri="{FF2B5EF4-FFF2-40B4-BE49-F238E27FC236}">
                <a16:creationId xmlns:a16="http://schemas.microsoft.com/office/drawing/2014/main" id="{0B139475-2B26-4CA9-9413-DE741E49F7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41813"/>
            <a:ext cx="12188952" cy="1828800"/>
            <a:chOff x="-305" y="3144820"/>
            <a:chExt cx="9182100" cy="1551136"/>
          </a:xfrm>
        </p:grpSpPr>
        <p:sp useBgFill="1">
          <p:nvSpPr>
            <p:cNvPr id="13" name="Freeform: Shape 12">
              <a:extLst>
                <a:ext uri="{FF2B5EF4-FFF2-40B4-BE49-F238E27FC236}">
                  <a16:creationId xmlns:a16="http://schemas.microsoft.com/office/drawing/2014/main" id="{16C6BF63-6277-4C39-BE5D-3C341662C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6EA3BAD9-C130-4A9C-9086-20D132A6C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2587D38B-9E07-4A8B-B285-5FEBF6A60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5EF4DD4B-217B-4346-A2B8-432793639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grpSp>
      <p:sp>
        <p:nvSpPr>
          <p:cNvPr id="3" name="Θέση κειμένου 2">
            <a:extLst>
              <a:ext uri="{FF2B5EF4-FFF2-40B4-BE49-F238E27FC236}">
                <a16:creationId xmlns:a16="http://schemas.microsoft.com/office/drawing/2014/main" id="{F910B5B0-CE0F-4FA7-4512-225902CD8773}"/>
              </a:ext>
            </a:extLst>
          </p:cNvPr>
          <p:cNvSpPr>
            <a:spLocks noGrp="1"/>
          </p:cNvSpPr>
          <p:nvPr>
            <p:ph type="body" idx="1"/>
          </p:nvPr>
        </p:nvSpPr>
        <p:spPr>
          <a:xfrm>
            <a:off x="804671" y="3772873"/>
            <a:ext cx="10813587" cy="1201528"/>
          </a:xfrm>
        </p:spPr>
        <p:txBody>
          <a:bodyPr vert="horz" lIns="91440" tIns="45720" rIns="91440" bIns="45720" rtlCol="0" anchor="b">
            <a:noAutofit/>
          </a:bodyPr>
          <a:lstStyle/>
          <a:p>
            <a:pPr algn="ctr"/>
            <a:r>
              <a:rPr lang="el-GR" sz="3400" b="1" dirty="0">
                <a:solidFill>
                  <a:schemeClr val="tx2"/>
                </a:solidFill>
              </a:rPr>
              <a:t>ΤΜΗΜΑ ΕΠΙΚΟΙΝΩΝΙΑΣ ΚΑΙ ΨΗΦΙΑΚΩΝ ΜΕΣΩΝ</a:t>
            </a:r>
          </a:p>
          <a:p>
            <a:pPr algn="ctr"/>
            <a:r>
              <a:rPr lang="el-GR" sz="3400" b="1" dirty="0">
                <a:solidFill>
                  <a:schemeClr val="tx2"/>
                </a:solidFill>
              </a:rPr>
              <a:t>ΠΑΝΕΠΙΣΤΗΜΙΟ ΔΥΤΙΚΗΣ ΜΑΚΕΔΟΝΙΑΣ</a:t>
            </a:r>
            <a:endParaRPr lang="en-US" sz="3400" b="1" dirty="0">
              <a:solidFill>
                <a:schemeClr val="tx2"/>
              </a:solidFill>
            </a:endParaRPr>
          </a:p>
        </p:txBody>
      </p:sp>
    </p:spTree>
    <p:extLst>
      <p:ext uri="{BB962C8B-B14F-4D97-AF65-F5344CB8AC3E}">
        <p14:creationId xmlns:p14="http://schemas.microsoft.com/office/powerpoint/2010/main" val="1939113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Τίτλος 1">
            <a:extLst>
              <a:ext uri="{FF2B5EF4-FFF2-40B4-BE49-F238E27FC236}">
                <a16:creationId xmlns:a16="http://schemas.microsoft.com/office/drawing/2014/main" id="{13105614-F4F6-F8EF-89C6-CF34E3BB92DF}"/>
              </a:ext>
            </a:extLst>
          </p:cNvPr>
          <p:cNvSpPr>
            <a:spLocks noGrp="1"/>
          </p:cNvSpPr>
          <p:nvPr>
            <p:ph type="title"/>
          </p:nvPr>
        </p:nvSpPr>
        <p:spPr>
          <a:xfrm>
            <a:off x="838200" y="401221"/>
            <a:ext cx="10515600" cy="1348065"/>
          </a:xfrm>
        </p:spPr>
        <p:txBody>
          <a:bodyPr>
            <a:normAutofit fontScale="90000"/>
          </a:bodyPr>
          <a:lstStyle/>
          <a:p>
            <a:pPr algn="ctr"/>
            <a:r>
              <a:rPr lang="el-GR" sz="5400" b="1" dirty="0">
                <a:solidFill>
                  <a:srgbClr val="FFFFFF"/>
                </a:solidFill>
              </a:rPr>
              <a:t>Ο ρόλος της Ρώμης στη δημοσιογραφία</a:t>
            </a:r>
          </a:p>
        </p:txBody>
      </p:sp>
      <p:sp>
        <p:nvSpPr>
          <p:cNvPr id="3" name="Θέση περιεχομένου 2">
            <a:extLst>
              <a:ext uri="{FF2B5EF4-FFF2-40B4-BE49-F238E27FC236}">
                <a16:creationId xmlns:a16="http://schemas.microsoft.com/office/drawing/2014/main" id="{60E1A4FE-3E19-8034-2834-F740BE268BC1}"/>
              </a:ext>
            </a:extLst>
          </p:cNvPr>
          <p:cNvSpPr>
            <a:spLocks noGrp="1"/>
          </p:cNvSpPr>
          <p:nvPr>
            <p:ph idx="1"/>
          </p:nvPr>
        </p:nvSpPr>
        <p:spPr>
          <a:xfrm>
            <a:off x="838200" y="2586789"/>
            <a:ext cx="10515600" cy="3869990"/>
          </a:xfrm>
        </p:spPr>
        <p:txBody>
          <a:bodyPr>
            <a:normAutofit lnSpcReduction="10000"/>
          </a:bodyPr>
          <a:lstStyle/>
          <a:p>
            <a:pPr algn="just"/>
            <a:r>
              <a:rPr lang="el-GR" sz="2400" b="1" u="sng" dirty="0">
                <a:solidFill>
                  <a:schemeClr val="tx2"/>
                </a:solidFill>
              </a:rPr>
              <a:t>Αρχαία Ρώμη</a:t>
            </a:r>
            <a:r>
              <a:rPr lang="el-GR" sz="2400" dirty="0">
                <a:solidFill>
                  <a:schemeClr val="tx2"/>
                </a:solidFill>
              </a:rPr>
              <a:t>: Τα Acta </a:t>
            </a:r>
            <a:r>
              <a:rPr lang="el-GR" sz="2400" dirty="0" err="1">
                <a:solidFill>
                  <a:schemeClr val="tx2"/>
                </a:solidFill>
              </a:rPr>
              <a:t>Diurna</a:t>
            </a:r>
            <a:r>
              <a:rPr lang="el-GR" sz="2400" dirty="0">
                <a:solidFill>
                  <a:schemeClr val="tx2"/>
                </a:solidFill>
              </a:rPr>
              <a:t> («Καθημερινά Πράγματα») αποτέλεσαν μία από τις πρώτες γνωστές μορφές γραπτών δελτίων ειδήσεων</a:t>
            </a:r>
          </a:p>
          <a:p>
            <a:pPr algn="just"/>
            <a:r>
              <a:rPr lang="el-GR" sz="2400" dirty="0">
                <a:solidFill>
                  <a:schemeClr val="tx2"/>
                </a:solidFill>
              </a:rPr>
              <a:t> Εισήχθησαν κατά τη διάρκεια της βασιλείας του Ιουλίου Καίσαρα γύρω στο 59 π.Χ.</a:t>
            </a:r>
          </a:p>
          <a:p>
            <a:pPr algn="just"/>
            <a:r>
              <a:rPr lang="el-GR" sz="2400" dirty="0" err="1">
                <a:solidFill>
                  <a:schemeClr val="tx2"/>
                </a:solidFill>
              </a:rPr>
              <a:t>Περιελάμβαναν</a:t>
            </a:r>
            <a:r>
              <a:rPr lang="el-GR" sz="2400" dirty="0">
                <a:solidFill>
                  <a:schemeClr val="tx2"/>
                </a:solidFill>
              </a:rPr>
              <a:t> καθημερινές αναφορές με επίσημα διατάγματα, κυβερνητικές διαδικασίες και αξιοσημείωτα γεγονότα μέσα στην αυτοκρατορία </a:t>
            </a:r>
            <a:r>
              <a:rPr lang="en-US" sz="2400" dirty="0">
                <a:solidFill>
                  <a:schemeClr val="tx2"/>
                </a:solidFill>
              </a:rPr>
              <a:t>(Harris, 2012)</a:t>
            </a:r>
          </a:p>
          <a:p>
            <a:pPr algn="just"/>
            <a:r>
              <a:rPr lang="el-GR" sz="2400" b="1" u="sng" dirty="0">
                <a:solidFill>
                  <a:schemeClr val="tx2"/>
                </a:solidFill>
              </a:rPr>
              <a:t>Χαρακτηριστικά</a:t>
            </a:r>
            <a:r>
              <a:rPr lang="el-GR" sz="2400" dirty="0">
                <a:solidFill>
                  <a:schemeClr val="tx2"/>
                </a:solidFill>
              </a:rPr>
              <a:t>: Χαραγμένα σε πέτρα ή μέταλλο και αναρτημένα σε δημόσιους χώρους, όπως το Ρωμαϊκό Φόρουμ, παρείχαν στους πολίτες άμεση και </a:t>
            </a:r>
            <a:r>
              <a:rPr lang="el-GR" sz="2400" dirty="0" err="1">
                <a:solidFill>
                  <a:schemeClr val="tx2"/>
                </a:solidFill>
              </a:rPr>
              <a:t>προσβάσιμη</a:t>
            </a:r>
            <a:r>
              <a:rPr lang="el-GR" sz="2400" dirty="0">
                <a:solidFill>
                  <a:schemeClr val="tx2"/>
                </a:solidFill>
              </a:rPr>
              <a:t> πληροφόρησή, αποτελώντας μια πρώιμη μορφή κυβερνητικής διαφάνειας και δημόσιας διάδοσης πληροφοριών</a:t>
            </a:r>
            <a:r>
              <a:rPr lang="en-US" sz="2400" dirty="0">
                <a:solidFill>
                  <a:schemeClr val="tx2"/>
                </a:solidFill>
              </a:rPr>
              <a:t> (Gupta, 2023)</a:t>
            </a:r>
            <a:endParaRPr lang="el-GR" sz="2400" dirty="0">
              <a:solidFill>
                <a:schemeClr val="tx2"/>
              </a:solidFill>
            </a:endParaRPr>
          </a:p>
          <a:p>
            <a:endParaRPr lang="el-GR" sz="2200" dirty="0"/>
          </a:p>
        </p:txBody>
      </p:sp>
    </p:spTree>
    <p:extLst>
      <p:ext uri="{BB962C8B-B14F-4D97-AF65-F5344CB8AC3E}">
        <p14:creationId xmlns:p14="http://schemas.microsoft.com/office/powerpoint/2010/main" val="3398417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AD79CFB-42E8-E9A6-564E-243AD00D1268}"/>
              </a:ext>
            </a:extLst>
          </p:cNvPr>
          <p:cNvSpPr>
            <a:spLocks noGrp="1"/>
          </p:cNvSpPr>
          <p:nvPr>
            <p:ph type="title"/>
          </p:nvPr>
        </p:nvSpPr>
        <p:spPr/>
        <p:txBody>
          <a:bodyPr/>
          <a:lstStyle/>
          <a:p>
            <a:pPr algn="ctr"/>
            <a:r>
              <a:rPr lang="el-GR" b="1" dirty="0"/>
              <a:t>Μεσαίωνας (5ος – 15ος αι.)</a:t>
            </a:r>
          </a:p>
        </p:txBody>
      </p:sp>
      <p:sp>
        <p:nvSpPr>
          <p:cNvPr id="3" name="Θέση περιεχομένου 2">
            <a:extLst>
              <a:ext uri="{FF2B5EF4-FFF2-40B4-BE49-F238E27FC236}">
                <a16:creationId xmlns:a16="http://schemas.microsoft.com/office/drawing/2014/main" id="{E4B6B846-AFA7-2CEC-B9A7-07F0C27B48B5}"/>
              </a:ext>
            </a:extLst>
          </p:cNvPr>
          <p:cNvSpPr>
            <a:spLocks noGrp="1"/>
          </p:cNvSpPr>
          <p:nvPr>
            <p:ph idx="1"/>
          </p:nvPr>
        </p:nvSpPr>
        <p:spPr/>
        <p:txBody>
          <a:bodyPr>
            <a:normAutofit/>
          </a:bodyPr>
          <a:lstStyle/>
          <a:p>
            <a:pPr algn="ctr"/>
            <a:r>
              <a:rPr lang="el-GR" sz="2900" b="1" u="sng" dirty="0"/>
              <a:t>Γραφιάδες</a:t>
            </a:r>
            <a:r>
              <a:rPr lang="el-GR" sz="2900" dirty="0"/>
              <a:t>: </a:t>
            </a:r>
            <a:r>
              <a:rPr lang="en-US" sz="2900" dirty="0"/>
              <a:t>O</a:t>
            </a:r>
            <a:r>
              <a:rPr lang="el-GR" sz="2900" dirty="0"/>
              <a:t> ρόλος τους στις μοναστικές κοινότητες υπήρξε καθοριστικός στη διατήρηση και μετάδοση της γνώσης</a:t>
            </a:r>
          </a:p>
          <a:p>
            <a:pPr algn="ctr"/>
            <a:r>
              <a:rPr lang="el-GR" sz="2900" b="1" u="sng" dirty="0"/>
              <a:t>Μοναστήρια</a:t>
            </a:r>
            <a:r>
              <a:rPr lang="el-GR" sz="2900" dirty="0"/>
              <a:t>: Λειτουργούσαν ως κέντρα μάθησης και διάδοσης πληροφοριών, όπου οι μοναχοί αντέγραφαν και διακοσμούσαν με επιμέλεια χειρόγραφα που περιείχαν θρησκευτικά κείμενα, ιστορικά χρονικά και, περιστασιακά, ειδήσεις τοπικής ή διεθνούς σημασίας </a:t>
            </a:r>
            <a:r>
              <a:rPr lang="en-US" sz="2900" dirty="0"/>
              <a:t>(Burns, 2012)</a:t>
            </a:r>
          </a:p>
        </p:txBody>
      </p:sp>
    </p:spTree>
    <p:extLst>
      <p:ext uri="{BB962C8B-B14F-4D97-AF65-F5344CB8AC3E}">
        <p14:creationId xmlns:p14="http://schemas.microsoft.com/office/powerpoint/2010/main" val="4026179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63CF799D-8710-BCDF-ABAE-98A1EFBB62D0}"/>
              </a:ext>
            </a:extLst>
          </p:cNvPr>
          <p:cNvSpPr>
            <a:spLocks noGrp="1"/>
          </p:cNvSpPr>
          <p:nvPr>
            <p:ph type="title"/>
          </p:nvPr>
        </p:nvSpPr>
        <p:spPr/>
        <p:txBody>
          <a:bodyPr/>
          <a:lstStyle/>
          <a:p>
            <a:pPr algn="ctr"/>
            <a:r>
              <a:rPr lang="el-GR" b="1" dirty="0"/>
              <a:t>Μεσαιωνικά χειρόγραφα</a:t>
            </a:r>
            <a:endParaRPr lang="el-GR" dirty="0"/>
          </a:p>
        </p:txBody>
      </p:sp>
      <p:sp>
        <p:nvSpPr>
          <p:cNvPr id="5" name="Θέση περιεχομένου 4">
            <a:extLst>
              <a:ext uri="{FF2B5EF4-FFF2-40B4-BE49-F238E27FC236}">
                <a16:creationId xmlns:a16="http://schemas.microsoft.com/office/drawing/2014/main" id="{7D61B916-F47F-135E-843A-3F29DF28D402}"/>
              </a:ext>
            </a:extLst>
          </p:cNvPr>
          <p:cNvSpPr>
            <a:spLocks noGrp="1"/>
          </p:cNvSpPr>
          <p:nvPr>
            <p:ph sz="half" idx="1"/>
          </p:nvPr>
        </p:nvSpPr>
        <p:spPr/>
        <p:txBody>
          <a:bodyPr>
            <a:normAutofit lnSpcReduction="10000"/>
          </a:bodyPr>
          <a:lstStyle/>
          <a:p>
            <a:pPr algn="just"/>
            <a:r>
              <a:rPr lang="el-GR" dirty="0"/>
              <a:t>Κεντρικό στοιχείο του έργου των μοναχών αντιγραφέων ήταν η διαδικασία παραγωγής </a:t>
            </a:r>
            <a:r>
              <a:rPr lang="el-GR" dirty="0" err="1"/>
              <a:t>χειρογράφων</a:t>
            </a:r>
            <a:endParaRPr lang="el-GR" dirty="0"/>
          </a:p>
          <a:p>
            <a:pPr algn="just"/>
            <a:r>
              <a:rPr lang="el-GR" dirty="0"/>
              <a:t>Κάθε χειρόγραφο αποτελούσε μια χρονοβόρα και κοπιώδη εργασία, που απαιτούσε ατελείωτες ώρες σχολαστικής προσπάθειας για να εξασφαλιστούν η ακρίβεια και η </a:t>
            </a:r>
            <a:r>
              <a:rPr lang="el-GR" dirty="0" err="1"/>
              <a:t>ευαναγνωσία</a:t>
            </a:r>
            <a:r>
              <a:rPr lang="el-GR" dirty="0"/>
              <a:t> </a:t>
            </a:r>
            <a:r>
              <a:rPr lang="en-US" dirty="0"/>
              <a:t>(Gupta, 2023)</a:t>
            </a:r>
            <a:endParaRPr lang="el-GR" dirty="0"/>
          </a:p>
          <a:p>
            <a:endParaRPr lang="el-GR" dirty="0"/>
          </a:p>
        </p:txBody>
      </p:sp>
      <p:sp>
        <p:nvSpPr>
          <p:cNvPr id="6" name="Θέση περιεχομένου 5">
            <a:extLst>
              <a:ext uri="{FF2B5EF4-FFF2-40B4-BE49-F238E27FC236}">
                <a16:creationId xmlns:a16="http://schemas.microsoft.com/office/drawing/2014/main" id="{5BF277A1-9024-1D1C-855C-53A10ACC404D}"/>
              </a:ext>
            </a:extLst>
          </p:cNvPr>
          <p:cNvSpPr>
            <a:spLocks noGrp="1"/>
          </p:cNvSpPr>
          <p:nvPr>
            <p:ph sz="half" idx="2"/>
          </p:nvPr>
        </p:nvSpPr>
        <p:spPr/>
        <p:txBody>
          <a:bodyPr>
            <a:normAutofit lnSpcReduction="10000"/>
          </a:bodyPr>
          <a:lstStyle/>
          <a:p>
            <a:pPr algn="just"/>
            <a:r>
              <a:rPr lang="el-GR" b="1" u="sng" dirty="0"/>
              <a:t>Ρόλος</a:t>
            </a:r>
            <a:r>
              <a:rPr lang="el-GR" dirty="0"/>
              <a:t>: Αν και δεν μπορούν να θεωρηθούν αυστηρά δημοσιογραφικά με τα σύγχρονα κριτήρια, αυτά τα χειρόγραφα συνέβαλαν στη συνέχεια της γνώσης και στη διάδοση ειδήσεων σε ολόκληρη τη μεσαιωνική Ευρώπη </a:t>
            </a:r>
            <a:r>
              <a:rPr lang="en-US" dirty="0"/>
              <a:t>(Gupta, 2023)</a:t>
            </a:r>
            <a:endParaRPr lang="el-GR" dirty="0"/>
          </a:p>
          <a:p>
            <a:endParaRPr lang="el-GR" dirty="0"/>
          </a:p>
        </p:txBody>
      </p:sp>
    </p:spTree>
    <p:extLst>
      <p:ext uri="{BB962C8B-B14F-4D97-AF65-F5344CB8AC3E}">
        <p14:creationId xmlns:p14="http://schemas.microsoft.com/office/powerpoint/2010/main" val="628436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66AA076-082F-1DDF-E37F-197B6DF4B15C}"/>
              </a:ext>
            </a:extLst>
          </p:cNvPr>
          <p:cNvSpPr>
            <a:spLocks noGrp="1"/>
          </p:cNvSpPr>
          <p:nvPr>
            <p:ph type="title"/>
          </p:nvPr>
        </p:nvSpPr>
        <p:spPr/>
        <p:txBody>
          <a:bodyPr/>
          <a:lstStyle/>
          <a:p>
            <a:pPr algn="ctr"/>
            <a:r>
              <a:rPr lang="el-GR" b="1" dirty="0"/>
              <a:t>Ενημερωτικά δελτία και πρώιμα δίκτυα</a:t>
            </a:r>
            <a:endParaRPr lang="el-GR" dirty="0"/>
          </a:p>
        </p:txBody>
      </p:sp>
      <p:sp>
        <p:nvSpPr>
          <p:cNvPr id="3" name="Θέση περιεχομένου 2">
            <a:extLst>
              <a:ext uri="{FF2B5EF4-FFF2-40B4-BE49-F238E27FC236}">
                <a16:creationId xmlns:a16="http://schemas.microsoft.com/office/drawing/2014/main" id="{00606D9C-B544-2B8C-D346-DFC4CC5BB39D}"/>
              </a:ext>
            </a:extLst>
          </p:cNvPr>
          <p:cNvSpPr>
            <a:spLocks noGrp="1"/>
          </p:cNvSpPr>
          <p:nvPr>
            <p:ph idx="1"/>
          </p:nvPr>
        </p:nvSpPr>
        <p:spPr/>
        <p:txBody>
          <a:bodyPr>
            <a:normAutofit fontScale="92500" lnSpcReduction="10000"/>
          </a:bodyPr>
          <a:lstStyle/>
          <a:p>
            <a:pPr algn="just"/>
            <a:r>
              <a:rPr lang="el-GR" b="1" u="sng" dirty="0"/>
              <a:t>Ύστερη μεσαιωνική περίοδος</a:t>
            </a:r>
            <a:r>
              <a:rPr lang="el-GR" dirty="0"/>
              <a:t>: Η εμφάνιση των εμπορικών συντεχνιών και των εμπορικών δικτύων διευκόλυνε την ανταλλαγή αγαθών, ιδεών και ειδήσεων μεταξύ διαφορετικών περιοχών</a:t>
            </a:r>
            <a:endParaRPr lang="en-US" dirty="0"/>
          </a:p>
          <a:p>
            <a:pPr algn="just"/>
            <a:r>
              <a:rPr lang="el-GR" b="1" u="sng" dirty="0"/>
              <a:t>Εμπορικοί δρόμοι (βλ. ο Δρόμος του Μεταξιού)</a:t>
            </a:r>
            <a:r>
              <a:rPr lang="el-GR" dirty="0"/>
              <a:t>: Έδιναν τη δυνατότητα στους εμπόρους να συγκεντρώνουν και να διαδίδουν πληροφορίες σχετικά με τις συνθήκες της αγοράς, τις πολιτικές εξελίξεις και τις πολιτισμικές ανταλλαγές</a:t>
            </a:r>
            <a:endParaRPr lang="en-US" dirty="0"/>
          </a:p>
          <a:p>
            <a:pPr algn="just"/>
            <a:r>
              <a:rPr lang="el-GR" b="1" u="sng" dirty="0"/>
              <a:t>Χαρακτηριστικά</a:t>
            </a:r>
            <a:r>
              <a:rPr lang="el-GR" dirty="0"/>
              <a:t>: Τα ενημερωτικά δελτία, οι χειρόγραφες καταγραφές που κυκλοφορούσαν μεταξύ εμπόρων και αστικών ελίτ, παρείχαν εικόνες από μακρινές χώρες και γεγονότα, αν και συχνά φιλτραρισμένες μέσα από εμπορικά συμφέροντα και το περιορισμένο πλαίσιο των μεσαιωνικών επικοινωνιών (</a:t>
            </a:r>
            <a:r>
              <a:rPr lang="en-US" dirty="0"/>
              <a:t>Karlsson &amp; </a:t>
            </a:r>
            <a:r>
              <a:rPr lang="en-US" dirty="0" err="1"/>
              <a:t>Clerwall</a:t>
            </a:r>
            <a:r>
              <a:rPr lang="en-US" dirty="0"/>
              <a:t>, 2012)</a:t>
            </a:r>
            <a:endParaRPr lang="el-GR" dirty="0"/>
          </a:p>
          <a:p>
            <a:endParaRPr lang="el-GR" dirty="0"/>
          </a:p>
        </p:txBody>
      </p:sp>
    </p:spTree>
    <p:extLst>
      <p:ext uri="{BB962C8B-B14F-4D97-AF65-F5344CB8AC3E}">
        <p14:creationId xmlns:p14="http://schemas.microsoft.com/office/powerpoint/2010/main" val="2822971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Θέση περιεχομένου 5" descr="Εικόνα που περιέχει άνδρας, ανθρώπινο πρόσωπο, σκίτσο/σχέδιο, ανθρώπινη γενειάδα&#10;&#10;Το περιεχόμενο που δημιουργείται από AI ενδέχεται να είναι εσφαλμένο.">
            <a:extLst>
              <a:ext uri="{FF2B5EF4-FFF2-40B4-BE49-F238E27FC236}">
                <a16:creationId xmlns:a16="http://schemas.microsoft.com/office/drawing/2014/main" id="{7089392B-FBEC-9D86-0945-D4001CA5F5A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r="10466"/>
          <a:stretch>
            <a:fillRect/>
          </a:stretch>
        </p:blipFill>
        <p:spPr>
          <a:xfrm>
            <a:off x="1" y="10"/>
            <a:ext cx="7304441"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29AFEAF2-EE11-E86F-5617-F7D348546C83}"/>
              </a:ext>
            </a:extLst>
          </p:cNvPr>
          <p:cNvSpPr>
            <a:spLocks noGrp="1"/>
          </p:cNvSpPr>
          <p:nvPr>
            <p:ph type="title"/>
          </p:nvPr>
        </p:nvSpPr>
        <p:spPr>
          <a:xfrm>
            <a:off x="7756264" y="188259"/>
            <a:ext cx="4066389" cy="1511449"/>
          </a:xfrm>
        </p:spPr>
        <p:txBody>
          <a:bodyPr vert="horz" lIns="91440" tIns="45720" rIns="91440" bIns="45720" rtlCol="0" anchor="ctr">
            <a:normAutofit fontScale="90000"/>
          </a:bodyPr>
          <a:lstStyle/>
          <a:p>
            <a:pPr algn="ctr"/>
            <a:r>
              <a:rPr lang="el-GR" sz="4000" b="1" dirty="0"/>
              <a:t>Ενημερωτικά δελτία και πρώιμα δίκτυα</a:t>
            </a:r>
            <a:endParaRPr lang="en-US" sz="4000" dirty="0"/>
          </a:p>
        </p:txBody>
      </p:sp>
      <p:sp>
        <p:nvSpPr>
          <p:cNvPr id="4" name="Θέση περιεχομένου 3">
            <a:extLst>
              <a:ext uri="{FF2B5EF4-FFF2-40B4-BE49-F238E27FC236}">
                <a16:creationId xmlns:a16="http://schemas.microsoft.com/office/drawing/2014/main" id="{74B99DF6-A159-94E1-1A2B-CFFE452CF847}"/>
              </a:ext>
            </a:extLst>
          </p:cNvPr>
          <p:cNvSpPr>
            <a:spLocks noGrp="1"/>
          </p:cNvSpPr>
          <p:nvPr>
            <p:ph sz="half" idx="2"/>
          </p:nvPr>
        </p:nvSpPr>
        <p:spPr>
          <a:xfrm>
            <a:off x="7379746" y="1699709"/>
            <a:ext cx="4809205" cy="5158292"/>
          </a:xfrm>
        </p:spPr>
        <p:txBody>
          <a:bodyPr vert="horz" lIns="91440" tIns="45720" rIns="91440" bIns="45720" rtlCol="0">
            <a:noAutofit/>
          </a:bodyPr>
          <a:lstStyle/>
          <a:p>
            <a:pPr algn="just"/>
            <a:r>
              <a:rPr lang="en-US" sz="2000" dirty="0"/>
              <a:t>Η </a:t>
            </a:r>
            <a:r>
              <a:rPr lang="en-US" sz="2000" dirty="0" err="1"/>
              <a:t>έλευση</a:t>
            </a:r>
            <a:r>
              <a:rPr lang="en-US" sz="2000" dirty="0"/>
              <a:t> </a:t>
            </a:r>
            <a:r>
              <a:rPr lang="en-US" sz="2000" dirty="0" err="1"/>
              <a:t>της</a:t>
            </a:r>
            <a:r>
              <a:rPr lang="en-US" sz="2000" dirty="0"/>
              <a:t> </a:t>
            </a:r>
            <a:r>
              <a:rPr lang="en-US" sz="2000" dirty="0" err="1"/>
              <a:t>τυ</a:t>
            </a:r>
            <a:r>
              <a:rPr lang="en-US" sz="2000" dirty="0"/>
              <a:t>πογραφίας του </a:t>
            </a:r>
            <a:r>
              <a:rPr lang="en-US" sz="2000" b="1" i="1" dirty="0"/>
              <a:t>Γιοχάνες Γουτεμβέργιου</a:t>
            </a:r>
            <a:r>
              <a:rPr lang="en-US" sz="2000" dirty="0"/>
              <a:t> στα μέσα του 15ου αιών</a:t>
            </a:r>
            <a:r>
              <a:rPr lang="el-GR" sz="2000" dirty="0"/>
              <a:t>α επέφερε επανάσταση σ</a:t>
            </a:r>
            <a:r>
              <a:rPr lang="en-US" sz="2000" dirty="0" err="1"/>
              <a:t>τη</a:t>
            </a:r>
            <a:r>
              <a:rPr lang="en-US" sz="2000" dirty="0"/>
              <a:t> διάδοση </a:t>
            </a:r>
            <a:r>
              <a:rPr lang="en-US" sz="2000" dirty="0" err="1"/>
              <a:t>της</a:t>
            </a:r>
            <a:r>
              <a:rPr lang="en-US" sz="2000" dirty="0"/>
              <a:t> π</a:t>
            </a:r>
            <a:r>
              <a:rPr lang="en-US" sz="2000" dirty="0" err="1"/>
              <a:t>ληροφορί</a:t>
            </a:r>
            <a:r>
              <a:rPr lang="en-US" sz="2000" dirty="0"/>
              <a:t>ας</a:t>
            </a:r>
            <a:endParaRPr lang="el-GR" sz="2000" dirty="0"/>
          </a:p>
          <a:p>
            <a:pPr algn="just"/>
            <a:r>
              <a:rPr lang="el-GR" sz="2000" dirty="0"/>
              <a:t>Χάρη </a:t>
            </a:r>
            <a:r>
              <a:rPr lang="el-GR" sz="2000" dirty="0" err="1"/>
              <a:t>στ</a:t>
            </a:r>
            <a:r>
              <a:rPr lang="en-US" sz="2000" dirty="0"/>
              <a:t>η </a:t>
            </a:r>
            <a:r>
              <a:rPr lang="en-US" sz="2000" dirty="0" err="1"/>
              <a:t>δυν</a:t>
            </a:r>
            <a:r>
              <a:rPr lang="en-US" sz="2000" dirty="0"/>
              <a:t>ατότητα μαζικής παραγωγής έντυπου υλικού σε </a:t>
            </a:r>
            <a:r>
              <a:rPr lang="el-GR" sz="2000" dirty="0"/>
              <a:t>μικρό χρονικό διάστημα </a:t>
            </a:r>
            <a:r>
              <a:rPr lang="en-US" sz="2000" dirty="0"/>
              <a:t>και του κόστους που απαιτούσε η παραδοσιακή αντιγραφή χειρογράφων, η τυπογραφία εκδημοκράτισε την πρόσβαση στη γνώση και διευκόλυνε τη διάδοση των ιδεών σε ολόκληρη την Ευρώπη</a:t>
            </a:r>
            <a:endParaRPr lang="el-GR" sz="2000" dirty="0"/>
          </a:p>
          <a:p>
            <a:pPr algn="just"/>
            <a:r>
              <a:rPr lang="en-US" sz="2000" b="1" u="sng" dirty="0" err="1"/>
              <a:t>Βί</a:t>
            </a:r>
            <a:r>
              <a:rPr lang="en-US" sz="2000" b="1" u="sng" dirty="0"/>
              <a:t>βλος του Γουτεμβέργιου</a:t>
            </a:r>
            <a:r>
              <a:rPr lang="el-GR" sz="2000" dirty="0"/>
              <a:t>:</a:t>
            </a:r>
            <a:r>
              <a:rPr lang="en-US" sz="2000" dirty="0"/>
              <a:t> </a:t>
            </a:r>
            <a:r>
              <a:rPr lang="el-GR" sz="2000" dirty="0"/>
              <a:t>Τ</a:t>
            </a:r>
            <a:r>
              <a:rPr lang="en-US" sz="2000" dirty="0"/>
              <a:t>υπ</a:t>
            </a:r>
            <a:r>
              <a:rPr lang="en-US" sz="2000" dirty="0" err="1"/>
              <a:t>ώθηκε</a:t>
            </a:r>
            <a:r>
              <a:rPr lang="en-US" sz="2000" dirty="0"/>
              <a:t> το 1455, απ</a:t>
            </a:r>
            <a:r>
              <a:rPr lang="en-US" sz="2000" dirty="0" err="1"/>
              <a:t>οτ</a:t>
            </a:r>
            <a:r>
              <a:rPr lang="el-GR" sz="2000" dirty="0" err="1"/>
              <a:t>ελώντας</a:t>
            </a:r>
            <a:r>
              <a:rPr lang="en-US" sz="2000" dirty="0"/>
              <a:t> παράδειγμα του δυναμι</a:t>
            </a:r>
            <a:r>
              <a:rPr lang="el-GR" sz="2000" dirty="0" err="1"/>
              <a:t>σμ</a:t>
            </a:r>
            <a:r>
              <a:rPr lang="en-US" sz="2000" dirty="0" err="1"/>
              <a:t>ού</a:t>
            </a:r>
            <a:r>
              <a:rPr lang="en-US" sz="2000" dirty="0"/>
              <a:t> της </a:t>
            </a:r>
            <a:r>
              <a:rPr lang="en-US" sz="2000" dirty="0" err="1"/>
              <a:t>τυ</a:t>
            </a:r>
            <a:r>
              <a:rPr lang="en-US" sz="2000" dirty="0"/>
              <a:t>πογραφίας </a:t>
            </a:r>
            <a:r>
              <a:rPr lang="el-GR" sz="2000" dirty="0"/>
              <a:t>σ</a:t>
            </a:r>
            <a:r>
              <a:rPr lang="en-US" sz="2000" dirty="0" err="1"/>
              <a:t>τη</a:t>
            </a:r>
            <a:r>
              <a:rPr lang="en-US" sz="2000" dirty="0"/>
              <a:t> διάδοση </a:t>
            </a:r>
            <a:r>
              <a:rPr lang="en-US" sz="2000" dirty="0" err="1"/>
              <a:t>θρησκευτικών</a:t>
            </a:r>
            <a:r>
              <a:rPr lang="en-US" sz="2000" dirty="0"/>
              <a:t> </a:t>
            </a:r>
            <a:r>
              <a:rPr lang="en-US" sz="2000" dirty="0" err="1"/>
              <a:t>κειμένων</a:t>
            </a:r>
            <a:r>
              <a:rPr lang="el-GR" sz="2000" dirty="0"/>
              <a:t> </a:t>
            </a:r>
            <a:r>
              <a:rPr lang="en-US" sz="2000" dirty="0"/>
              <a:t>(Gupta, 2023)</a:t>
            </a:r>
          </a:p>
        </p:txBody>
      </p:sp>
    </p:spTree>
    <p:extLst>
      <p:ext uri="{BB962C8B-B14F-4D97-AF65-F5344CB8AC3E}">
        <p14:creationId xmlns:p14="http://schemas.microsoft.com/office/powerpoint/2010/main" val="2805671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A2ED21-9712-6C96-E36F-EEFAC69FBED2}"/>
              </a:ext>
            </a:extLst>
          </p:cNvPr>
          <p:cNvSpPr>
            <a:spLocks noGrp="1"/>
          </p:cNvSpPr>
          <p:nvPr>
            <p:ph type="title"/>
          </p:nvPr>
        </p:nvSpPr>
        <p:spPr/>
        <p:txBody>
          <a:bodyPr/>
          <a:lstStyle/>
          <a:p>
            <a:pPr algn="ctr"/>
            <a:r>
              <a:rPr lang="el-GR" b="1" dirty="0"/>
              <a:t>Προφορικές παραδόσεις και αφήγηση ιστοριών στους πρώιμους πολιτισμούς</a:t>
            </a:r>
          </a:p>
        </p:txBody>
      </p:sp>
      <p:sp>
        <p:nvSpPr>
          <p:cNvPr id="3" name="Θέση περιεχομένου 2">
            <a:extLst>
              <a:ext uri="{FF2B5EF4-FFF2-40B4-BE49-F238E27FC236}">
                <a16:creationId xmlns:a16="http://schemas.microsoft.com/office/drawing/2014/main" id="{21210DAF-5021-797B-D01F-BC8EEABB8625}"/>
              </a:ext>
            </a:extLst>
          </p:cNvPr>
          <p:cNvSpPr>
            <a:spLocks noGrp="1"/>
          </p:cNvSpPr>
          <p:nvPr>
            <p:ph idx="1"/>
          </p:nvPr>
        </p:nvSpPr>
        <p:spPr>
          <a:xfrm>
            <a:off x="838200" y="1825625"/>
            <a:ext cx="10515600" cy="4667250"/>
          </a:xfrm>
        </p:spPr>
        <p:txBody>
          <a:bodyPr>
            <a:normAutofit fontScale="92500" lnSpcReduction="20000"/>
          </a:bodyPr>
          <a:lstStyle/>
          <a:p>
            <a:pPr algn="just"/>
            <a:r>
              <a:rPr lang="el-GR" b="1" u="sng" dirty="0"/>
              <a:t>Αρχαίους χρόνους</a:t>
            </a:r>
            <a:r>
              <a:rPr lang="el-GR" dirty="0"/>
              <a:t>: Οι προφορικές παραδόσεις και η αφήγηση ιστοριών αποτέλεσαν τον κύριο τρόπο επικοινωνίας και μετάδοσης πληροφοριών στις πρώιμες κοινωνίες</a:t>
            </a:r>
          </a:p>
          <a:p>
            <a:pPr algn="just"/>
            <a:r>
              <a:rPr lang="el-GR" b="1" u="sng" dirty="0"/>
              <a:t>Συνέπεια</a:t>
            </a:r>
            <a:r>
              <a:rPr lang="el-GR" dirty="0"/>
              <a:t>: Όχι μόνο μετέδιδαν ιστορικές αφηγήσεις και πολιτισμικές πεποιθήσεις, αλλά διαδραμάτιζαν και ζωτικό ρόλο στη διαμόρφωση της κοινοτικής ταυτότητας και της κοινωνικής συνοχής</a:t>
            </a:r>
          </a:p>
          <a:p>
            <a:pPr algn="just"/>
            <a:r>
              <a:rPr lang="el-GR" dirty="0"/>
              <a:t>Οι προφορικές παραδόσεις αναδύθηκαν ως απάντηση στην ανάγκη των ανθρώπινων κοινωνιών να καταγράφουν και να μεταδίδουν γνώση από γενιά σε γενιά</a:t>
            </a:r>
          </a:p>
          <a:p>
            <a:pPr algn="just"/>
            <a:r>
              <a:rPr lang="el-GR" dirty="0"/>
              <a:t>Ελλείψει γραπτού λόγου, ιστορίες, μύθοι και θρύλοι μεταδίδονταν προφορικά από ορισμένους αφηγητές</a:t>
            </a:r>
          </a:p>
          <a:p>
            <a:pPr algn="just"/>
            <a:r>
              <a:rPr lang="el-GR" b="1" u="sng" dirty="0"/>
              <a:t>Χαρακτηριστικά</a:t>
            </a:r>
            <a:r>
              <a:rPr lang="el-GR" dirty="0"/>
              <a:t>: Συχνά </a:t>
            </a:r>
            <a:r>
              <a:rPr lang="el-GR" dirty="0" err="1"/>
              <a:t>περιελάμβαναν</a:t>
            </a:r>
            <a:r>
              <a:rPr lang="el-GR" dirty="0"/>
              <a:t> μύθους, έπη ηρώων, ηθικές διδασκαλίες και εξηγήσεις για φυσικά φαινόμενα </a:t>
            </a:r>
            <a:r>
              <a:rPr lang="en-US" dirty="0"/>
              <a:t>(Gupta, 2023)</a:t>
            </a:r>
            <a:endParaRPr lang="el-GR" dirty="0"/>
          </a:p>
        </p:txBody>
      </p:sp>
    </p:spTree>
    <p:extLst>
      <p:ext uri="{BB962C8B-B14F-4D97-AF65-F5344CB8AC3E}">
        <p14:creationId xmlns:p14="http://schemas.microsoft.com/office/powerpoint/2010/main" val="537697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C8C6078-B9FC-62D3-82A6-AED0C1C0C0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23CF07-AAA9-DC0B-9E00-84313AE453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C393954F-E7FD-35EB-34BF-9D40725DDA8F}"/>
              </a:ext>
            </a:extLst>
          </p:cNvPr>
          <p:cNvSpPr>
            <a:spLocks noGrp="1"/>
          </p:cNvSpPr>
          <p:nvPr>
            <p:ph type="title"/>
          </p:nvPr>
        </p:nvSpPr>
        <p:spPr>
          <a:xfrm>
            <a:off x="1952481" y="344246"/>
            <a:ext cx="8278891" cy="1452282"/>
          </a:xfrm>
        </p:spPr>
        <p:txBody>
          <a:bodyPr anchor="b">
            <a:normAutofit/>
          </a:bodyPr>
          <a:lstStyle/>
          <a:p>
            <a:pPr algn="ctr"/>
            <a:r>
              <a:rPr lang="el-GR" b="1" dirty="0"/>
              <a:t>Η επίδραση της τυπογραφίας</a:t>
            </a:r>
            <a:r>
              <a:rPr lang="en-US" b="1" dirty="0"/>
              <a:t> </a:t>
            </a:r>
            <a:r>
              <a:rPr lang="el-GR" b="1" dirty="0"/>
              <a:t>στην Αναγέννηση (14ος – 16ος αι.)</a:t>
            </a:r>
            <a:endParaRPr lang="el-GR" dirty="0"/>
          </a:p>
        </p:txBody>
      </p:sp>
      <p:graphicFrame>
        <p:nvGraphicFramePr>
          <p:cNvPr id="11" name="Θέση περιεχομένου 2">
            <a:extLst>
              <a:ext uri="{FF2B5EF4-FFF2-40B4-BE49-F238E27FC236}">
                <a16:creationId xmlns:a16="http://schemas.microsoft.com/office/drawing/2014/main" id="{B408D216-B411-AF49-3FA7-9FF27FBF3586}"/>
              </a:ext>
            </a:extLst>
          </p:cNvPr>
          <p:cNvGraphicFramePr>
            <a:graphicFrameLocks noGrp="1"/>
          </p:cNvGraphicFramePr>
          <p:nvPr>
            <p:ph idx="1"/>
            <p:extLst>
              <p:ext uri="{D42A27DB-BD31-4B8C-83A1-F6EECF244321}">
                <p14:modId xmlns:p14="http://schemas.microsoft.com/office/powerpoint/2010/main" val="3657223708"/>
              </p:ext>
              <p:ext uri="{E7BDC344-281C-4309-B0C6-D0EE65EED2A8}">
                <p202:designPr xmlns:p202="http://schemas.microsoft.com/office/powerpoint/2020/02/main">
                  <p202:designTagLst>
                    <p202:designTag name="ARCH:1:CLS" val="InformationBlock"/>
                    <p202:designTag name="ARCH:1:VSVAR" val="TitledTextBox"/>
                  </p202:designTagLst>
                </p202:designPr>
              </p:ext>
            </p:extLst>
          </p:nvPr>
        </p:nvGraphicFramePr>
        <p:xfrm>
          <a:off x="720762" y="2269864"/>
          <a:ext cx="11005073" cy="4421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8855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68EECF-490F-D1D3-77AA-8F3266E8B3E8}"/>
              </a:ext>
            </a:extLst>
          </p:cNvPr>
          <p:cNvSpPr>
            <a:spLocks noGrp="1"/>
          </p:cNvSpPr>
          <p:nvPr>
            <p:ph type="title"/>
          </p:nvPr>
        </p:nvSpPr>
        <p:spPr/>
        <p:txBody>
          <a:bodyPr/>
          <a:lstStyle/>
          <a:p>
            <a:pPr algn="ctr"/>
            <a:r>
              <a:rPr lang="el-GR" b="1" dirty="0"/>
              <a:t>Η επίδραση της τυπογραφίας</a:t>
            </a:r>
            <a:r>
              <a:rPr lang="en-US" b="1" dirty="0"/>
              <a:t> </a:t>
            </a:r>
            <a:r>
              <a:rPr lang="el-GR" b="1" dirty="0"/>
              <a:t>στην Αναγέννηση: Η «γέννηση» των εφημερίδων</a:t>
            </a:r>
            <a:endParaRPr lang="el-GR" dirty="0"/>
          </a:p>
        </p:txBody>
      </p:sp>
      <p:sp>
        <p:nvSpPr>
          <p:cNvPr id="3" name="Θέση περιεχομένου 2">
            <a:extLst>
              <a:ext uri="{FF2B5EF4-FFF2-40B4-BE49-F238E27FC236}">
                <a16:creationId xmlns:a16="http://schemas.microsoft.com/office/drawing/2014/main" id="{43FF1094-9D1B-8F3E-DE0C-88E532B2DECC}"/>
              </a:ext>
            </a:extLst>
          </p:cNvPr>
          <p:cNvSpPr>
            <a:spLocks noGrp="1"/>
          </p:cNvSpPr>
          <p:nvPr>
            <p:ph sz="half" idx="1"/>
          </p:nvPr>
        </p:nvSpPr>
        <p:spPr>
          <a:xfrm>
            <a:off x="742278" y="1825624"/>
            <a:ext cx="5277522" cy="4575175"/>
          </a:xfrm>
        </p:spPr>
        <p:txBody>
          <a:bodyPr>
            <a:noAutofit/>
          </a:bodyPr>
          <a:lstStyle/>
          <a:p>
            <a:pPr algn="just"/>
            <a:r>
              <a:rPr lang="el-GR" sz="2200" dirty="0"/>
              <a:t>Με την έλευση της τυπογραφίας, ενημερωτικά φυλλάδια («</a:t>
            </a:r>
            <a:r>
              <a:rPr lang="el-GR" sz="2200" b="1" i="1" dirty="0" err="1"/>
              <a:t>avvisi</a:t>
            </a:r>
            <a:r>
              <a:rPr lang="el-GR" sz="2200" dirty="0"/>
              <a:t>» στην Ιταλία και «</a:t>
            </a:r>
            <a:r>
              <a:rPr lang="el-GR" sz="2200" b="1" i="1" dirty="0" err="1"/>
              <a:t>corantos</a:t>
            </a:r>
            <a:r>
              <a:rPr lang="el-GR" sz="2200" dirty="0"/>
              <a:t>» στην Αγγλία) άρχισαν να εμφανίζονται ήδη από τις αρχές του 16ου αιώνα στην Ευρώπη</a:t>
            </a:r>
          </a:p>
          <a:p>
            <a:pPr algn="just"/>
            <a:r>
              <a:rPr lang="el-GR" sz="2200" b="1" u="sng" dirty="0"/>
              <a:t>Χαρακτηριστικά</a:t>
            </a:r>
            <a:r>
              <a:rPr lang="el-GR" sz="2200" dirty="0"/>
              <a:t>: Μονοσέλιδες εκδόσεις που παρείχαν σύντομες ενημερώσεις για τρέχοντα γεγονότα, πολιτικές εξελίξεις, πολέμους και άλλα αξιοσημείωτα περιστατικά</a:t>
            </a:r>
          </a:p>
          <a:p>
            <a:pPr algn="just"/>
            <a:r>
              <a:rPr lang="el-GR" sz="2200" b="1" u="sng" dirty="0"/>
              <a:t>Συνέπεια</a:t>
            </a:r>
            <a:r>
              <a:rPr lang="el-GR" sz="2200" dirty="0"/>
              <a:t>: Η διάδοσή τους σηματοδότησε μια στροφή προς πιο τακτική ειδησεογραφία και δημόσια ενασχόληση με τις τρέχουσες υποθέσεις</a:t>
            </a:r>
          </a:p>
        </p:txBody>
      </p:sp>
      <p:sp>
        <p:nvSpPr>
          <p:cNvPr id="4" name="Θέση περιεχομένου 3">
            <a:extLst>
              <a:ext uri="{FF2B5EF4-FFF2-40B4-BE49-F238E27FC236}">
                <a16:creationId xmlns:a16="http://schemas.microsoft.com/office/drawing/2014/main" id="{1059F948-0B69-C5C9-7FD0-735AD9846F67}"/>
              </a:ext>
            </a:extLst>
          </p:cNvPr>
          <p:cNvSpPr>
            <a:spLocks noGrp="1"/>
          </p:cNvSpPr>
          <p:nvPr>
            <p:ph sz="half" idx="2"/>
          </p:nvPr>
        </p:nvSpPr>
        <p:spPr>
          <a:xfrm>
            <a:off x="6172200" y="1825625"/>
            <a:ext cx="5277522" cy="4667250"/>
          </a:xfrm>
        </p:spPr>
        <p:txBody>
          <a:bodyPr>
            <a:noAutofit/>
          </a:bodyPr>
          <a:lstStyle/>
          <a:p>
            <a:pPr algn="just"/>
            <a:r>
              <a:rPr lang="el-GR" sz="2300" b="1" u="sng" dirty="0"/>
              <a:t>Κοινό</a:t>
            </a:r>
            <a:r>
              <a:rPr lang="el-GR" sz="2300" dirty="0"/>
              <a:t>: Απευθύνονταν κυρίως σε αστικές ελίτ, εμπόρους και μορφωμένους αναγνώστες που επιθυμούσαν να ενημερώνονται για γεγονότα πέρα από το άμεσο περιβάλλον τους</a:t>
            </a:r>
          </a:p>
          <a:p>
            <a:pPr algn="just"/>
            <a:r>
              <a:rPr lang="el-GR" sz="2300" b="1" u="sng" dirty="0"/>
              <a:t>Ύλη</a:t>
            </a:r>
            <a:r>
              <a:rPr lang="el-GR" sz="2300" dirty="0"/>
              <a:t>: Στηριζόταν συχνά σε ανταποκριτές, οι οποίοι συνέλεγαν πληροφορίες από διάφορες πηγές (βλ. επιστολές, ταξιδιώτες, διπλωμάτες και αυτόπτες μάρτυρες)</a:t>
            </a:r>
          </a:p>
          <a:p>
            <a:pPr algn="just"/>
            <a:r>
              <a:rPr lang="el-GR" sz="2300" dirty="0"/>
              <a:t>Τέθηκαν τα θεμέλια για μια πρώιμη δημοσιογραφική νοοτροπία </a:t>
            </a:r>
            <a:r>
              <a:rPr lang="en-US" sz="2300" dirty="0"/>
              <a:t>(Gupta, 2023)</a:t>
            </a:r>
            <a:endParaRPr lang="el-GR" sz="2300" dirty="0"/>
          </a:p>
        </p:txBody>
      </p:sp>
    </p:spTree>
    <p:extLst>
      <p:ext uri="{BB962C8B-B14F-4D97-AF65-F5344CB8AC3E}">
        <p14:creationId xmlns:p14="http://schemas.microsoft.com/office/powerpoint/2010/main" val="2900049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Arc 12">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DA9AEF33-F961-EA03-1704-39C2EADA9169}"/>
              </a:ext>
            </a:extLst>
          </p:cNvPr>
          <p:cNvSpPr>
            <a:spLocks noGrp="1"/>
          </p:cNvSpPr>
          <p:nvPr>
            <p:ph type="title"/>
          </p:nvPr>
        </p:nvSpPr>
        <p:spPr>
          <a:xfrm>
            <a:off x="5894961" y="479494"/>
            <a:ext cx="5841631" cy="725362"/>
          </a:xfrm>
        </p:spPr>
        <p:txBody>
          <a:bodyPr vert="horz" lIns="91440" tIns="45720" rIns="91440" bIns="45720" rtlCol="0" anchor="ctr">
            <a:noAutofit/>
          </a:bodyPr>
          <a:lstStyle/>
          <a:p>
            <a:pPr algn="ctr"/>
            <a:r>
              <a:rPr lang="el-GR" sz="3600" b="1" dirty="0"/>
              <a:t>Οι πρώτες εφημερίδες</a:t>
            </a:r>
            <a:endParaRPr lang="en-US" sz="3600" kern="1200" dirty="0">
              <a:solidFill>
                <a:schemeClr val="tx1"/>
              </a:solidFill>
              <a:latin typeface="+mj-lt"/>
              <a:ea typeface="+mj-ea"/>
              <a:cs typeface="+mj-cs"/>
            </a:endParaRPr>
          </a:p>
        </p:txBody>
      </p:sp>
      <p:sp>
        <p:nvSpPr>
          <p:cNvPr id="15" name="Freeform: Shape 14">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Θέση περιεχομένου 5" descr="Εικόνα που περιέχει κείμενο, βιβλίο, τέχνη, τυπογραφία">
            <a:extLst>
              <a:ext uri="{FF2B5EF4-FFF2-40B4-BE49-F238E27FC236}">
                <a16:creationId xmlns:a16="http://schemas.microsoft.com/office/drawing/2014/main" id="{C126FB79-C65E-1FF5-911E-BF86C128C68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44246" y="511293"/>
            <a:ext cx="5077634" cy="6115418"/>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4" name="Θέση περιεχομένου 3">
            <a:extLst>
              <a:ext uri="{FF2B5EF4-FFF2-40B4-BE49-F238E27FC236}">
                <a16:creationId xmlns:a16="http://schemas.microsoft.com/office/drawing/2014/main" id="{A1BF2A78-85C0-4171-9108-C5DA4BD4868A}"/>
              </a:ext>
            </a:extLst>
          </p:cNvPr>
          <p:cNvSpPr>
            <a:spLocks noGrp="1"/>
          </p:cNvSpPr>
          <p:nvPr>
            <p:ph sz="half" idx="2"/>
          </p:nvPr>
        </p:nvSpPr>
        <p:spPr>
          <a:xfrm>
            <a:off x="5894962" y="1387736"/>
            <a:ext cx="5841630" cy="5142155"/>
          </a:xfrm>
        </p:spPr>
        <p:txBody>
          <a:bodyPr vert="horz" lIns="91440" tIns="45720" rIns="91440" bIns="45720" rtlCol="0">
            <a:noAutofit/>
          </a:bodyPr>
          <a:lstStyle/>
          <a:p>
            <a:pPr marL="0" indent="0" algn="just">
              <a:buNone/>
            </a:pPr>
            <a:r>
              <a:rPr lang="el-GR" sz="1900" dirty="0"/>
              <a:t>α) Η «</a:t>
            </a:r>
            <a:r>
              <a:rPr lang="el-GR" sz="1900" b="1" i="1" dirty="0" err="1"/>
              <a:t>Relation</a:t>
            </a:r>
            <a:r>
              <a:rPr lang="el-GR" sz="1900" b="1" i="1" dirty="0"/>
              <a:t> </a:t>
            </a:r>
            <a:r>
              <a:rPr lang="el-GR" sz="1900" b="1" i="1" dirty="0" err="1"/>
              <a:t>aller</a:t>
            </a:r>
            <a:r>
              <a:rPr lang="el-GR" sz="1900" b="1" i="1" dirty="0"/>
              <a:t> </a:t>
            </a:r>
            <a:r>
              <a:rPr lang="el-GR" sz="1900" b="1" i="1" dirty="0" err="1"/>
              <a:t>Fürnemmen</a:t>
            </a:r>
            <a:r>
              <a:rPr lang="el-GR" sz="1900" b="1" i="1" dirty="0"/>
              <a:t> </a:t>
            </a:r>
            <a:r>
              <a:rPr lang="el-GR" sz="1900" b="1" i="1" dirty="0" err="1"/>
              <a:t>und</a:t>
            </a:r>
            <a:r>
              <a:rPr lang="el-GR" sz="1900" b="1" i="1" dirty="0"/>
              <a:t> </a:t>
            </a:r>
            <a:r>
              <a:rPr lang="el-GR" sz="1900" b="1" i="1" dirty="0" err="1"/>
              <a:t>gedenckwürdigen</a:t>
            </a:r>
            <a:r>
              <a:rPr lang="el-GR" sz="1900" b="1" i="1" dirty="0"/>
              <a:t> </a:t>
            </a:r>
            <a:r>
              <a:rPr lang="el-GR" sz="1900" b="1" i="1" dirty="0" err="1"/>
              <a:t>Histori</a:t>
            </a:r>
            <a:r>
              <a:rPr lang="en-US" sz="1900" b="1" i="1" dirty="0"/>
              <a:t>e</a:t>
            </a:r>
            <a:r>
              <a:rPr lang="el-GR" sz="1900" b="1" i="1" dirty="0"/>
              <a:t>n</a:t>
            </a:r>
            <a:r>
              <a:rPr lang="el-GR" sz="1900" dirty="0"/>
              <a:t>» («Αφήγηση όλων των σημαντικών και αξιομνημόνευτων ιστοριών») εκδόθηκε στο Στρασβούργο στις αρχές Οκτωβρίου του 1605</a:t>
            </a:r>
          </a:p>
          <a:p>
            <a:pPr algn="just">
              <a:buFont typeface="Wingdings" panose="05000000000000000000" pitchFamily="2" charset="2"/>
              <a:buChar char="ü"/>
            </a:pPr>
            <a:r>
              <a:rPr lang="el-GR" sz="1900" dirty="0"/>
              <a:t>Τυπογράφος ήταν ο </a:t>
            </a:r>
            <a:r>
              <a:rPr lang="el-GR" sz="1900" b="1" i="1" dirty="0"/>
              <a:t>Γιόχαν Κάρολους</a:t>
            </a:r>
          </a:p>
          <a:p>
            <a:pPr algn="just">
              <a:buFont typeface="Wingdings" panose="05000000000000000000" pitchFamily="2" charset="2"/>
              <a:buChar char="ü"/>
            </a:pPr>
            <a:r>
              <a:rPr lang="el-GR" sz="1900" dirty="0"/>
              <a:t>Την τύπωνε σε μια πρέσα που είχε αποκτήσει έναν χρόνο νωρίτερα από έναν άλλο τυπογράφο</a:t>
            </a:r>
          </a:p>
          <a:p>
            <a:pPr algn="just">
              <a:buFont typeface="Wingdings" panose="05000000000000000000" pitchFamily="2" charset="2"/>
              <a:buChar char="ü"/>
            </a:pPr>
            <a:r>
              <a:rPr lang="el-GR" sz="1900" dirty="0"/>
              <a:t>Νωρίτερα, έστελνε τις πιο πρόσφατες ειδήσεις σε χειρόγραφα αντίγραφα σε συνδρομητές. </a:t>
            </a:r>
          </a:p>
          <a:p>
            <a:pPr algn="just">
              <a:buFont typeface="Wingdings" panose="05000000000000000000" pitchFamily="2" charset="2"/>
              <a:buChar char="ü"/>
            </a:pPr>
            <a:r>
              <a:rPr lang="el-GR" sz="1900" dirty="0"/>
              <a:t>Η εφημερίδα μετέδιδε εβδομαδιαίως ειδήσεις από διάφορες περιοχές της Ευρώπης, τις οποίες ο Γιόχαν Κάρολους λάμβανε μέσω ταχυδρόμων από ανταποκριτές σε σημαντικές πόλεις όπως η Κολωνία, η Βιέννη, η Πράγα, η Βενετία και η Ρώμη</a:t>
            </a:r>
          </a:p>
          <a:p>
            <a:pPr algn="just">
              <a:buFont typeface="Wingdings" panose="05000000000000000000" pitchFamily="2" charset="2"/>
              <a:buChar char="ü"/>
            </a:pPr>
            <a:r>
              <a:rPr lang="el-GR" sz="1900" dirty="0"/>
              <a:t>Η εφημερίδα εκδιδόταν πιθανότατα έως το </a:t>
            </a:r>
            <a:r>
              <a:rPr lang="el-GR" sz="1900" b="1" i="1" dirty="0"/>
              <a:t>1667</a:t>
            </a:r>
            <a:endParaRPr lang="en-US" sz="1900" b="1" i="1" dirty="0"/>
          </a:p>
        </p:txBody>
      </p:sp>
    </p:spTree>
    <p:extLst>
      <p:ext uri="{BB962C8B-B14F-4D97-AF65-F5344CB8AC3E}">
        <p14:creationId xmlns:p14="http://schemas.microsoft.com/office/powerpoint/2010/main" val="14661712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20" name="Rectangle 19">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54E9D24-2EE1-948C-E7BA-2BCE81A94977}"/>
              </a:ext>
            </a:extLst>
          </p:cNvPr>
          <p:cNvSpPr>
            <a:spLocks noGrp="1"/>
          </p:cNvSpPr>
          <p:nvPr>
            <p:ph type="title"/>
          </p:nvPr>
        </p:nvSpPr>
        <p:spPr>
          <a:xfrm>
            <a:off x="761803" y="350196"/>
            <a:ext cx="4646904" cy="1624520"/>
          </a:xfrm>
        </p:spPr>
        <p:txBody>
          <a:bodyPr vert="horz" lIns="91440" tIns="45720" rIns="91440" bIns="45720" rtlCol="0" anchor="ctr">
            <a:normAutofit/>
          </a:bodyPr>
          <a:lstStyle/>
          <a:p>
            <a:pPr algn="ctr"/>
            <a:r>
              <a:rPr lang="el-GR" sz="4000" b="1" dirty="0"/>
              <a:t>Οι πρώτες εφημερίδες</a:t>
            </a:r>
            <a:endParaRPr lang="en-US" sz="4000" dirty="0"/>
          </a:p>
        </p:txBody>
      </p:sp>
      <p:sp>
        <p:nvSpPr>
          <p:cNvPr id="3" name="Θέση περιεχομένου 2">
            <a:extLst>
              <a:ext uri="{FF2B5EF4-FFF2-40B4-BE49-F238E27FC236}">
                <a16:creationId xmlns:a16="http://schemas.microsoft.com/office/drawing/2014/main" id="{3401D5BF-BA64-9A94-3FDC-6840837611DB}"/>
              </a:ext>
            </a:extLst>
          </p:cNvPr>
          <p:cNvSpPr>
            <a:spLocks noGrp="1"/>
          </p:cNvSpPr>
          <p:nvPr>
            <p:ph sz="half" idx="1"/>
          </p:nvPr>
        </p:nvSpPr>
        <p:spPr>
          <a:xfrm>
            <a:off x="355002" y="2286000"/>
            <a:ext cx="5540189" cy="4221804"/>
          </a:xfrm>
        </p:spPr>
        <p:txBody>
          <a:bodyPr vert="horz" lIns="91440" tIns="45720" rIns="91440" bIns="45720" rtlCol="0" anchor="ctr">
            <a:normAutofit fontScale="92500" lnSpcReduction="10000"/>
          </a:bodyPr>
          <a:lstStyle/>
          <a:p>
            <a:pPr marL="0" indent="0" algn="just">
              <a:buNone/>
            </a:pPr>
            <a:r>
              <a:rPr lang="en-US" sz="2000" dirty="0"/>
              <a:t>β) </a:t>
            </a:r>
            <a:r>
              <a:rPr lang="el-GR" sz="2000" dirty="0"/>
              <a:t>Η</a:t>
            </a:r>
            <a:r>
              <a:rPr lang="en-US" sz="2000" dirty="0"/>
              <a:t> «</a:t>
            </a:r>
            <a:r>
              <a:rPr lang="en-US" sz="2000" b="1" i="1" dirty="0"/>
              <a:t>The London Gazette</a:t>
            </a:r>
            <a:r>
              <a:rPr lang="en-US" sz="2000" dirty="0"/>
              <a:t>» </a:t>
            </a:r>
            <a:r>
              <a:rPr lang="en-US" sz="2000" dirty="0" err="1"/>
              <a:t>το</a:t>
            </a:r>
            <a:r>
              <a:rPr lang="en-US" sz="2000" dirty="0"/>
              <a:t> 1665 </a:t>
            </a:r>
            <a:r>
              <a:rPr lang="en-US" sz="2000" dirty="0" err="1"/>
              <a:t>στο</a:t>
            </a:r>
            <a:r>
              <a:rPr lang="en-US" sz="2000" dirty="0"/>
              <a:t> </a:t>
            </a:r>
            <a:r>
              <a:rPr lang="en-US" sz="2000" dirty="0" err="1"/>
              <a:t>Λονδίνο</a:t>
            </a:r>
            <a:endParaRPr lang="el-GR" sz="2000" dirty="0"/>
          </a:p>
          <a:p>
            <a:pPr algn="just">
              <a:buFont typeface="Wingdings" panose="05000000000000000000" pitchFamily="2" charset="2"/>
              <a:buChar char="ü"/>
            </a:pPr>
            <a:r>
              <a:rPr lang="el-GR" sz="2000" dirty="0"/>
              <a:t>Γεννήθηκε από την ανάγκη ύπαρξης μιας εφημερίδας για τον Κάρολο Β΄ και την αυλή του, όταν αυτοί μετακινήθηκαν προσωρινά στην Οξφόρδη για να αποφύγουν τη μεγάλη πανούκλα που μάστιζε την πρωτεύουσα το 1665</a:t>
            </a:r>
          </a:p>
          <a:p>
            <a:pPr algn="just">
              <a:buFont typeface="Wingdings" panose="05000000000000000000" pitchFamily="2" charset="2"/>
              <a:buChar char="ü"/>
            </a:pPr>
            <a:r>
              <a:rPr lang="el-GR" sz="2000" dirty="0"/>
              <a:t>Αρχικά ονομάστηκε «</a:t>
            </a:r>
            <a:r>
              <a:rPr lang="el-GR" sz="2000" b="1" i="1" dirty="0" err="1"/>
              <a:t>Oxford</a:t>
            </a:r>
            <a:r>
              <a:rPr lang="el-GR" sz="2000" b="1" i="1" dirty="0"/>
              <a:t> </a:t>
            </a:r>
            <a:r>
              <a:rPr lang="el-GR" sz="2000" b="1" i="1" dirty="0" err="1"/>
              <a:t>Gazette</a:t>
            </a:r>
            <a:r>
              <a:rPr lang="el-GR" sz="2000" dirty="0"/>
              <a:t>» και το πρώτο της φύλλο εκδόθηκε στις 7 Νοεμβρίου του 1665</a:t>
            </a:r>
          </a:p>
          <a:p>
            <a:pPr algn="just">
              <a:buFont typeface="Wingdings" panose="05000000000000000000" pitchFamily="2" charset="2"/>
              <a:buChar char="ü"/>
            </a:pPr>
            <a:r>
              <a:rPr lang="el-GR" sz="2000" dirty="0"/>
              <a:t>Χαρακτηριστικά: Δίστηλη εφημερίδα, γεμάτη ειδήσεις</a:t>
            </a:r>
          </a:p>
          <a:p>
            <a:pPr algn="just">
              <a:buFont typeface="Wingdings" panose="05000000000000000000" pitchFamily="2" charset="2"/>
              <a:buChar char="ü"/>
            </a:pPr>
            <a:r>
              <a:rPr lang="el-GR" sz="2000" dirty="0"/>
              <a:t>Καθώς η πανούκλα στην πρωτεύουσα υποχωρούσε, ο Κάρολος και η αυλή του επέστρεψαν στο Λονδίνο και έτσι «γεννήθηκε» η «</a:t>
            </a:r>
            <a:r>
              <a:rPr lang="en-US" sz="2000" dirty="0"/>
              <a:t>The </a:t>
            </a:r>
            <a:r>
              <a:rPr lang="el-GR" sz="2000" dirty="0" err="1"/>
              <a:t>London</a:t>
            </a:r>
            <a:r>
              <a:rPr lang="el-GR" sz="2000" dirty="0"/>
              <a:t> </a:t>
            </a:r>
            <a:r>
              <a:rPr lang="el-GR" sz="2000" dirty="0" err="1"/>
              <a:t>Gazette</a:t>
            </a:r>
            <a:r>
              <a:rPr lang="el-GR" sz="2000" dirty="0"/>
              <a:t>»</a:t>
            </a:r>
            <a:endParaRPr lang="en-US" sz="2000" dirty="0"/>
          </a:p>
        </p:txBody>
      </p:sp>
      <p:pic>
        <p:nvPicPr>
          <p:cNvPr id="6" name="Θέση περιεχομένου 5" descr="Εικόνα που περιέχει κείμενο, εφημερίδα, Δημοσίευση, χαρτί&#10;&#10;Το περιεχόμενο που δημιουργείται από AI ενδέχεται να είναι εσφαλμένο.">
            <a:extLst>
              <a:ext uri="{FF2B5EF4-FFF2-40B4-BE49-F238E27FC236}">
                <a16:creationId xmlns:a16="http://schemas.microsoft.com/office/drawing/2014/main" id="{B33957DA-21F4-E180-AA36-F222479C6FE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t="4671" r="-2" b="29027"/>
          <a:stretch>
            <a:fillRect/>
          </a:stretch>
        </p:blipFill>
        <p:spPr>
          <a:xfrm>
            <a:off x="6096000" y="1"/>
            <a:ext cx="6102825" cy="6858000"/>
          </a:xfrm>
          <a:prstGeom prst="rect">
            <a:avLst/>
          </a:prstGeom>
        </p:spPr>
      </p:pic>
    </p:spTree>
    <p:extLst>
      <p:ext uri="{BB962C8B-B14F-4D97-AF65-F5344CB8AC3E}">
        <p14:creationId xmlns:p14="http://schemas.microsoft.com/office/powerpoint/2010/main" val="1147082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E5CB7642-2047-1625-344F-4849DA9853DB}"/>
              </a:ext>
            </a:extLst>
          </p:cNvPr>
          <p:cNvSpPr>
            <a:spLocks noGrp="1"/>
          </p:cNvSpPr>
          <p:nvPr>
            <p:ph type="title"/>
          </p:nvPr>
        </p:nvSpPr>
        <p:spPr>
          <a:xfrm>
            <a:off x="1171074" y="1396686"/>
            <a:ext cx="3240506" cy="4064628"/>
          </a:xfrm>
        </p:spPr>
        <p:txBody>
          <a:bodyPr>
            <a:normAutofit/>
          </a:bodyPr>
          <a:lstStyle/>
          <a:p>
            <a:r>
              <a:rPr lang="el-GR" dirty="0">
                <a:solidFill>
                  <a:srgbClr val="FFFFFF"/>
                </a:solidFill>
              </a:rPr>
              <a:t>Στόχοι του μαθήματος</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Θέση περιεχομένου 2">
            <a:extLst>
              <a:ext uri="{FF2B5EF4-FFF2-40B4-BE49-F238E27FC236}">
                <a16:creationId xmlns:a16="http://schemas.microsoft.com/office/drawing/2014/main" id="{85D31BE9-3DA9-60F6-ABDB-A4CE75B4F0A7}"/>
              </a:ext>
            </a:extLst>
          </p:cNvPr>
          <p:cNvSpPr>
            <a:spLocks noGrp="1"/>
          </p:cNvSpPr>
          <p:nvPr>
            <p:ph idx="1"/>
          </p:nvPr>
        </p:nvSpPr>
        <p:spPr>
          <a:xfrm>
            <a:off x="5370153" y="1526033"/>
            <a:ext cx="6332658" cy="4936187"/>
          </a:xfrm>
        </p:spPr>
        <p:txBody>
          <a:bodyPr>
            <a:normAutofit fontScale="85000" lnSpcReduction="20000"/>
          </a:bodyPr>
          <a:lstStyle/>
          <a:p>
            <a:pPr algn="just"/>
            <a:r>
              <a:rPr lang="el-GR" dirty="0"/>
              <a:t>Αντίληψη του ρόλου του δημοσιογράφου και των υποχρεώσεών του απέναντι στην κοινωνία</a:t>
            </a:r>
          </a:p>
          <a:p>
            <a:pPr algn="just"/>
            <a:r>
              <a:rPr lang="el-GR" dirty="0"/>
              <a:t>Κατανόηση της δομής και της λειτουργίας του δημοσιογραφικού χώρου</a:t>
            </a:r>
          </a:p>
          <a:p>
            <a:pPr algn="just"/>
            <a:r>
              <a:rPr lang="el-GR" dirty="0"/>
              <a:t>Καλλιέργεια των ικανοτήτων της έρευνας, αξιολόγησης και παρουσίασης των ειδήσεων</a:t>
            </a:r>
          </a:p>
          <a:p>
            <a:pPr algn="just"/>
            <a:r>
              <a:rPr lang="el-GR" dirty="0"/>
              <a:t>Καλλιέργεια κριτικής σκέψης, ανεξάρτητα και δημιουργικά, για τα γεγονότα και τις τάσεις σε τοπικό και παγκόσμιο επίπεδο</a:t>
            </a:r>
          </a:p>
          <a:p>
            <a:pPr algn="just"/>
            <a:r>
              <a:rPr lang="el-GR" dirty="0"/>
              <a:t>Γνωριμία με τις συνθήκες εργασίας σε ένα δημοσιογραφικό περιβάλλον και κατανόηση του ηθικού πλαισίου</a:t>
            </a:r>
          </a:p>
          <a:p>
            <a:pPr algn="just"/>
            <a:r>
              <a:rPr lang="el-GR" dirty="0"/>
              <a:t>Εκτίμηση των ιδιαίτερων απαιτήσεων της άσκησης της δημοσιογραφίας στο σύγχρονο ψηφιακό περιβάλλον</a:t>
            </a:r>
          </a:p>
          <a:p>
            <a:pPr marL="0" indent="0">
              <a:buNone/>
            </a:pPr>
            <a:endParaRPr lang="el-GR" dirty="0"/>
          </a:p>
        </p:txBody>
      </p:sp>
    </p:spTree>
    <p:extLst>
      <p:ext uri="{BB962C8B-B14F-4D97-AF65-F5344CB8AC3E}">
        <p14:creationId xmlns:p14="http://schemas.microsoft.com/office/powerpoint/2010/main" val="2146229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8988D64-3A27-AB60-B18D-5289D245A867}"/>
              </a:ext>
            </a:extLst>
          </p:cNvPr>
          <p:cNvSpPr>
            <a:spLocks noGrp="1"/>
          </p:cNvSpPr>
          <p:nvPr>
            <p:ph type="title"/>
          </p:nvPr>
        </p:nvSpPr>
        <p:spPr>
          <a:xfrm>
            <a:off x="1171073" y="1396686"/>
            <a:ext cx="3562291" cy="4064628"/>
          </a:xfrm>
        </p:spPr>
        <p:txBody>
          <a:bodyPr>
            <a:normAutofit/>
          </a:bodyPr>
          <a:lstStyle/>
          <a:p>
            <a:pPr algn="ctr"/>
            <a:r>
              <a:rPr lang="el-GR" sz="3800" dirty="0">
                <a:solidFill>
                  <a:srgbClr val="FFFFFF"/>
                </a:solidFill>
              </a:rPr>
              <a:t>Χαρακτηριστικά των πρώτων εφημερίδων </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Θέση περιεχομένου 2">
            <a:extLst>
              <a:ext uri="{FF2B5EF4-FFF2-40B4-BE49-F238E27FC236}">
                <a16:creationId xmlns:a16="http://schemas.microsoft.com/office/drawing/2014/main" id="{E50B4D68-2B55-D4CA-8FBA-5B80132AE4DD}"/>
              </a:ext>
            </a:extLst>
          </p:cNvPr>
          <p:cNvSpPr>
            <a:spLocks noGrp="1"/>
          </p:cNvSpPr>
          <p:nvPr>
            <p:ph idx="1"/>
          </p:nvPr>
        </p:nvSpPr>
        <p:spPr>
          <a:xfrm>
            <a:off x="5370153" y="1526033"/>
            <a:ext cx="5785527" cy="4777948"/>
          </a:xfrm>
        </p:spPr>
        <p:txBody>
          <a:bodyPr>
            <a:normAutofit/>
          </a:bodyPr>
          <a:lstStyle/>
          <a:p>
            <a:pPr algn="just"/>
            <a:r>
              <a:rPr lang="el-GR" dirty="0"/>
              <a:t>Παρείχαν ένα ευρύτερο φάσμα κάλυψης ειδήσεων, συμπεριλαμβανομένων πολιτικών γεγονότων, εμπορικών πληροφοριών, πολιτιστικών εξελίξεων και διαφημίσεων</a:t>
            </a:r>
          </a:p>
          <a:p>
            <a:pPr algn="just"/>
            <a:r>
              <a:rPr lang="el-GR" dirty="0"/>
              <a:t>Απευθύνονταν σε ένα ευρύτερο κοινό και συμβάλλοντας στη διαμόρφωση της κοινής γνώμης </a:t>
            </a:r>
            <a:r>
              <a:rPr lang="en-US" dirty="0"/>
              <a:t>(Gupta, 2023)</a:t>
            </a:r>
            <a:endParaRPr lang="el-GR" dirty="0"/>
          </a:p>
        </p:txBody>
      </p:sp>
    </p:spTree>
    <p:extLst>
      <p:ext uri="{BB962C8B-B14F-4D97-AF65-F5344CB8AC3E}">
        <p14:creationId xmlns:p14="http://schemas.microsoft.com/office/powerpoint/2010/main" val="4842431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0">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Θέση περιεχομένου 5" descr="Εικόνα που περιέχει κείμενο, εφημερίδα, χαρτί εφημερίδας, Δημοσίευση&#10;&#10;Το περιεχόμενο που δημιουργείται από AI ενδέχεται να είναι εσφαλμένο.">
            <a:extLst>
              <a:ext uri="{FF2B5EF4-FFF2-40B4-BE49-F238E27FC236}">
                <a16:creationId xmlns:a16="http://schemas.microsoft.com/office/drawing/2014/main" id="{4380FA5E-9960-869E-813E-B6DD170CE46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b="44814"/>
          <a:stretch>
            <a:fillRect/>
          </a:stretch>
        </p:blipFill>
        <p:spPr>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16"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Θέση περιεχομένου 3">
            <a:extLst>
              <a:ext uri="{FF2B5EF4-FFF2-40B4-BE49-F238E27FC236}">
                <a16:creationId xmlns:a16="http://schemas.microsoft.com/office/drawing/2014/main" id="{CF90C2E2-D351-BED8-ADF9-BDD7BD29B77E}"/>
              </a:ext>
            </a:extLst>
          </p:cNvPr>
          <p:cNvSpPr>
            <a:spLocks noGrp="1"/>
          </p:cNvSpPr>
          <p:nvPr>
            <p:ph sz="half" idx="2"/>
          </p:nvPr>
        </p:nvSpPr>
        <p:spPr>
          <a:xfrm>
            <a:off x="4654294" y="4777739"/>
            <a:ext cx="6897626" cy="1399223"/>
          </a:xfrm>
        </p:spPr>
        <p:txBody>
          <a:bodyPr vert="horz" lIns="91440" tIns="45720" rIns="91440" bIns="45720" rtlCol="0" anchor="ctr">
            <a:normAutofit/>
          </a:bodyPr>
          <a:lstStyle/>
          <a:p>
            <a:pPr algn="just"/>
            <a:r>
              <a:rPr lang="el-GR" sz="3000" b="1" dirty="0"/>
              <a:t>1897: Η χρονιά που καθόρισε την αμερικανική δημοσιογραφία</a:t>
            </a:r>
            <a:endParaRPr lang="en-US" sz="3000" dirty="0"/>
          </a:p>
        </p:txBody>
      </p:sp>
    </p:spTree>
    <p:extLst>
      <p:ext uri="{BB962C8B-B14F-4D97-AF65-F5344CB8AC3E}">
        <p14:creationId xmlns:p14="http://schemas.microsoft.com/office/powerpoint/2010/main" val="35655806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B44D79A-9879-986A-BE02-CDCF1CF2F71E}"/>
              </a:ext>
            </a:extLst>
          </p:cNvPr>
          <p:cNvSpPr>
            <a:spLocks noGrp="1"/>
          </p:cNvSpPr>
          <p:nvPr>
            <p:ph type="title"/>
          </p:nvPr>
        </p:nvSpPr>
        <p:spPr/>
        <p:txBody>
          <a:bodyPr>
            <a:normAutofit/>
          </a:bodyPr>
          <a:lstStyle/>
          <a:p>
            <a:pPr algn="ctr"/>
            <a:r>
              <a:rPr lang="el-GR" b="1" dirty="0"/>
              <a:t>1897: Η χρονιά που καθόρισε την αμερικανική δημοσιογραφία</a:t>
            </a:r>
            <a:endParaRPr lang="el-GR" dirty="0"/>
          </a:p>
        </p:txBody>
      </p:sp>
      <p:sp>
        <p:nvSpPr>
          <p:cNvPr id="3" name="Θέση περιεχομένου 2">
            <a:extLst>
              <a:ext uri="{FF2B5EF4-FFF2-40B4-BE49-F238E27FC236}">
                <a16:creationId xmlns:a16="http://schemas.microsoft.com/office/drawing/2014/main" id="{B8C1EFB5-DDE7-525B-E72A-F757B7AF7EB7}"/>
              </a:ext>
            </a:extLst>
          </p:cNvPr>
          <p:cNvSpPr>
            <a:spLocks noGrp="1"/>
          </p:cNvSpPr>
          <p:nvPr>
            <p:ph idx="1"/>
          </p:nvPr>
        </p:nvSpPr>
        <p:spPr/>
        <p:txBody>
          <a:bodyPr>
            <a:normAutofit fontScale="85000" lnSpcReduction="20000"/>
          </a:bodyPr>
          <a:lstStyle/>
          <a:p>
            <a:pPr algn="ctr"/>
            <a:r>
              <a:rPr lang="el-GR" dirty="0"/>
              <a:t>Η </a:t>
            </a:r>
            <a:r>
              <a:rPr lang="el-GR" dirty="0" err="1"/>
              <a:t>New-York</a:t>
            </a:r>
            <a:r>
              <a:rPr lang="el-GR" dirty="0"/>
              <a:t> </a:t>
            </a:r>
            <a:r>
              <a:rPr lang="el-GR" dirty="0" err="1"/>
              <a:t>Tribune</a:t>
            </a:r>
            <a:r>
              <a:rPr lang="el-GR" dirty="0"/>
              <a:t> (από το 1914 γνωστή ως «</a:t>
            </a:r>
            <a:r>
              <a:rPr lang="el-GR" dirty="0" err="1"/>
              <a:t>New</a:t>
            </a:r>
            <a:r>
              <a:rPr lang="el-GR" dirty="0"/>
              <a:t> </a:t>
            </a:r>
            <a:r>
              <a:rPr lang="el-GR" dirty="0" err="1"/>
              <a:t>York</a:t>
            </a:r>
            <a:r>
              <a:rPr lang="el-GR" dirty="0"/>
              <a:t> </a:t>
            </a:r>
            <a:r>
              <a:rPr lang="el-GR" dirty="0" err="1"/>
              <a:t>Tribune</a:t>
            </a:r>
            <a:r>
              <a:rPr lang="el-GR" dirty="0"/>
              <a:t>») ήταν αμερικανική εφημερίδα που ιδρύθηκε το 1841 από τον εκδότη </a:t>
            </a:r>
            <a:r>
              <a:rPr lang="el-GR" dirty="0" err="1"/>
              <a:t>Χόρας</a:t>
            </a:r>
            <a:r>
              <a:rPr lang="el-GR" dirty="0"/>
              <a:t> </a:t>
            </a:r>
            <a:r>
              <a:rPr lang="el-GR" dirty="0" err="1"/>
              <a:t>Γκρίλι</a:t>
            </a:r>
            <a:endParaRPr lang="el-GR" dirty="0"/>
          </a:p>
          <a:p>
            <a:pPr algn="ctr"/>
            <a:r>
              <a:rPr lang="el-GR" b="1" u="sng" dirty="0"/>
              <a:t>Δεκαετίες 1840-1860</a:t>
            </a:r>
            <a:r>
              <a:rPr lang="el-GR" dirty="0"/>
              <a:t>: Υπήρξε η κυρίαρχη εφημερίδα, αρχικά του Αμερικανικού Κόμματος των </a:t>
            </a:r>
            <a:r>
              <a:rPr lang="el-GR" dirty="0" err="1"/>
              <a:t>Ουίγων</a:t>
            </a:r>
            <a:r>
              <a:rPr lang="el-GR" dirty="0"/>
              <a:t> </a:t>
            </a:r>
            <a:r>
              <a:rPr lang="en-US" dirty="0"/>
              <a:t>(Whig) </a:t>
            </a:r>
            <a:r>
              <a:rPr lang="el-GR" dirty="0"/>
              <a:t>και στη συνέχεια του Ρεπουμπλικανικού Κόμματος</a:t>
            </a:r>
            <a:endParaRPr lang="en-US" dirty="0"/>
          </a:p>
          <a:p>
            <a:pPr algn="ctr"/>
            <a:r>
              <a:rPr lang="el-GR" b="1" u="sng" dirty="0"/>
              <a:t>Δεκαετία 1850</a:t>
            </a:r>
            <a:r>
              <a:rPr lang="el-GR" dirty="0"/>
              <a:t>: Η εφημερίδα πέτυχε κυκλοφορία περίπου 200.000 φύλλων, γεγονός που την κατέστησε τη μεγαλύτερη ημερήσια εφημερίδα στη Νέα Υόρκη εκείνη την περίοδο</a:t>
            </a:r>
          </a:p>
          <a:p>
            <a:pPr algn="ctr"/>
            <a:r>
              <a:rPr lang="el-GR" dirty="0"/>
              <a:t>Τα κύρια άρθρα της διαβάζονταν ευρέως, αναπαράγονταν και αντιγράφονταν σε άλλες εφημερίδες της πόλης, συμβάλλοντας στη διαμόρφωση της εθνικής κοινής γνώμης</a:t>
            </a:r>
          </a:p>
          <a:p>
            <a:pPr algn="ctr"/>
            <a:r>
              <a:rPr lang="el-GR" dirty="0"/>
              <a:t>Ήταν από τις πρώτες εφημερίδες στον Βορρά που έστειλαν ρεπόρτερ, ανταποκριτές και εικονογράφους για την κάλυψη των εκστρατειών του Αμερικανικού Εμφυλίου Πολέμου</a:t>
            </a:r>
          </a:p>
        </p:txBody>
      </p:sp>
    </p:spTree>
    <p:extLst>
      <p:ext uri="{BB962C8B-B14F-4D97-AF65-F5344CB8AC3E}">
        <p14:creationId xmlns:p14="http://schemas.microsoft.com/office/powerpoint/2010/main" val="16762563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B326E56-9EAB-37C4-0488-5FFE58978542}"/>
              </a:ext>
            </a:extLst>
          </p:cNvPr>
          <p:cNvSpPr>
            <a:spLocks noGrp="1"/>
          </p:cNvSpPr>
          <p:nvPr>
            <p:ph type="title"/>
          </p:nvPr>
        </p:nvSpPr>
        <p:spPr/>
        <p:txBody>
          <a:bodyPr/>
          <a:lstStyle/>
          <a:p>
            <a:pPr algn="ctr"/>
            <a:r>
              <a:rPr lang="el-GR" b="1" dirty="0"/>
              <a:t>1897: Η χρονιά που καθόρισε την αμερικανική δημοσιογραφία</a:t>
            </a:r>
            <a:endParaRPr lang="el-GR" dirty="0"/>
          </a:p>
        </p:txBody>
      </p:sp>
      <p:sp>
        <p:nvSpPr>
          <p:cNvPr id="3" name="Θέση περιεχομένου 2">
            <a:extLst>
              <a:ext uri="{FF2B5EF4-FFF2-40B4-BE49-F238E27FC236}">
                <a16:creationId xmlns:a16="http://schemas.microsoft.com/office/drawing/2014/main" id="{C0C99F1D-A3A0-0749-B1C6-758FA863D3B1}"/>
              </a:ext>
            </a:extLst>
          </p:cNvPr>
          <p:cNvSpPr>
            <a:spLocks noGrp="1"/>
          </p:cNvSpPr>
          <p:nvPr>
            <p:ph idx="1"/>
          </p:nvPr>
        </p:nvSpPr>
        <p:spPr>
          <a:xfrm>
            <a:off x="838200" y="2183801"/>
            <a:ext cx="10515600" cy="3993161"/>
          </a:xfrm>
        </p:spPr>
        <p:txBody>
          <a:bodyPr/>
          <a:lstStyle/>
          <a:p>
            <a:pPr algn="ctr"/>
            <a:r>
              <a:rPr lang="el-GR" b="1" u="sng" dirty="0"/>
              <a:t>21 Ιανουαρίου 1897</a:t>
            </a:r>
            <a:r>
              <a:rPr lang="el-GR" dirty="0"/>
              <a:t>: Δημοσίευσε μια φωτογραφία σε μεσαίου τόνου εκτύπωση στην πρώτη της σελίδα που «συγκλόνισε» τη δημοσιογραφία της Νέας Υόρκης και σηματοδότησε μια σημαντική πρόοδο στην εικονογράφηση των εφημερίδων</a:t>
            </a:r>
          </a:p>
          <a:p>
            <a:pPr algn="ctr">
              <a:buFont typeface="Wingdings" panose="05000000000000000000" pitchFamily="2" charset="2"/>
              <a:buChar char="ü"/>
            </a:pPr>
            <a:r>
              <a:rPr lang="el-GR" u="sng" dirty="0"/>
              <a:t>Συνέπεια</a:t>
            </a:r>
            <a:r>
              <a:rPr lang="el-GR" dirty="0"/>
              <a:t>: Απτή απόδειξη μιας σαφούς τεχνολογικής προόδου, η οποία τελικά συνέβαλε σε μια δραματική αναδιαμόρφωση της όψης της καθημερινής εφημερίδας</a:t>
            </a:r>
          </a:p>
          <a:p>
            <a:endParaRPr lang="el-GR" dirty="0"/>
          </a:p>
        </p:txBody>
      </p:sp>
    </p:spTree>
    <p:extLst>
      <p:ext uri="{BB962C8B-B14F-4D97-AF65-F5344CB8AC3E}">
        <p14:creationId xmlns:p14="http://schemas.microsoft.com/office/powerpoint/2010/main" val="18312881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CCA82F3-1C36-A42B-26CA-CED5FB3EDF7E}"/>
              </a:ext>
            </a:extLst>
          </p:cNvPr>
          <p:cNvSpPr>
            <a:spLocks noGrp="1"/>
          </p:cNvSpPr>
          <p:nvPr>
            <p:ph type="title"/>
          </p:nvPr>
        </p:nvSpPr>
        <p:spPr/>
        <p:txBody>
          <a:bodyPr/>
          <a:lstStyle/>
          <a:p>
            <a:pPr algn="ctr"/>
            <a:r>
              <a:rPr lang="el-GR" b="1" dirty="0"/>
              <a:t>1897: Η χρονιά που καθόρισε την αμερικανική δημοσιογραφία</a:t>
            </a:r>
            <a:endParaRPr lang="el-GR" dirty="0"/>
          </a:p>
        </p:txBody>
      </p:sp>
      <p:sp>
        <p:nvSpPr>
          <p:cNvPr id="3" name="Θέση περιεχομένου 2">
            <a:extLst>
              <a:ext uri="{FF2B5EF4-FFF2-40B4-BE49-F238E27FC236}">
                <a16:creationId xmlns:a16="http://schemas.microsoft.com/office/drawing/2014/main" id="{3F11E84A-1E66-98C2-9D6B-DDCC8F27C5F8}"/>
              </a:ext>
            </a:extLst>
          </p:cNvPr>
          <p:cNvSpPr>
            <a:spLocks noGrp="1"/>
          </p:cNvSpPr>
          <p:nvPr>
            <p:ph idx="1"/>
          </p:nvPr>
        </p:nvSpPr>
        <p:spPr/>
        <p:txBody>
          <a:bodyPr>
            <a:normAutofit fontScale="92500" lnSpcReduction="10000"/>
          </a:bodyPr>
          <a:lstStyle/>
          <a:p>
            <a:pPr algn="just"/>
            <a:r>
              <a:rPr lang="el-GR" u="sng" dirty="0"/>
              <a:t>Εισαγωγή του όρου «κίτρινη δημοσιογραφία»</a:t>
            </a:r>
            <a:r>
              <a:rPr lang="el-GR" dirty="0"/>
              <a:t>: Εμφανίστηκε για πρώτη φορά τυπωμένη στη «</a:t>
            </a:r>
            <a:r>
              <a:rPr lang="el-GR" dirty="0" err="1"/>
              <a:t>New</a:t>
            </a:r>
            <a:r>
              <a:rPr lang="el-GR" dirty="0"/>
              <a:t> </a:t>
            </a:r>
            <a:r>
              <a:rPr lang="el-GR" dirty="0" err="1"/>
              <a:t>York</a:t>
            </a:r>
            <a:r>
              <a:rPr lang="el-GR" dirty="0"/>
              <a:t> </a:t>
            </a:r>
            <a:r>
              <a:rPr lang="el-GR" dirty="0" err="1"/>
              <a:t>Press</a:t>
            </a:r>
            <a:r>
              <a:rPr lang="el-GR" dirty="0"/>
              <a:t>» στο πλαίσιο καταδίκης της δυναμικής «νέας δημοσιογραφίας» των εφημερίδων «</a:t>
            </a:r>
            <a:r>
              <a:rPr lang="el-GR" dirty="0" err="1"/>
              <a:t>New</a:t>
            </a:r>
            <a:r>
              <a:rPr lang="el-GR" dirty="0"/>
              <a:t> </a:t>
            </a:r>
            <a:r>
              <a:rPr lang="el-GR" dirty="0" err="1"/>
              <a:t>York</a:t>
            </a:r>
            <a:r>
              <a:rPr lang="el-GR" dirty="0"/>
              <a:t> Journal» και «</a:t>
            </a:r>
            <a:r>
              <a:rPr lang="el-GR" dirty="0" err="1"/>
              <a:t>New</a:t>
            </a:r>
            <a:r>
              <a:rPr lang="el-GR" dirty="0"/>
              <a:t> </a:t>
            </a:r>
            <a:r>
              <a:rPr lang="el-GR" dirty="0" err="1"/>
              <a:t>York</a:t>
            </a:r>
            <a:r>
              <a:rPr lang="el-GR" dirty="0"/>
              <a:t> World»</a:t>
            </a:r>
          </a:p>
          <a:p>
            <a:pPr algn="just">
              <a:buFont typeface="Wingdings" panose="05000000000000000000" pitchFamily="2" charset="2"/>
              <a:buChar char="ü"/>
            </a:pPr>
            <a:r>
              <a:rPr lang="el-GR" dirty="0"/>
              <a:t>Η εμφάνιση της «κίτρινης δημοσιογραφίας» ήταν χαρακτηριστική της συνήθειας </a:t>
            </a:r>
            <a:r>
              <a:rPr lang="el-GR" dirty="0" err="1"/>
              <a:t>αλληλοϋπονομεύσεων</a:t>
            </a:r>
            <a:r>
              <a:rPr lang="el-GR" dirty="0"/>
              <a:t> και προσβολών στον Τύπο της εποχής</a:t>
            </a:r>
          </a:p>
          <a:p>
            <a:pPr algn="just">
              <a:buFont typeface="Wingdings" panose="05000000000000000000" pitchFamily="2" charset="2"/>
              <a:buChar char="ü"/>
            </a:pPr>
            <a:r>
              <a:rPr lang="el-GR" dirty="0"/>
              <a:t>Φράση ιδιαιτέρως παραστατική και εύγλωττη, ένας μειωτικός χαρακτηρισμός που συνδέθηκε άμεσα και για πάντα με τις εφημερίδες Journal και World</a:t>
            </a:r>
          </a:p>
          <a:p>
            <a:pPr algn="just">
              <a:buFont typeface="Wingdings" panose="05000000000000000000" pitchFamily="2" charset="2"/>
              <a:buChar char="ü"/>
            </a:pPr>
            <a:r>
              <a:rPr lang="el-GR" dirty="0"/>
              <a:t>Ο χαρακτηρισμός εξαπλώθηκε γρήγορα και συνεχίζει να χρησιμοποιείται έως σήμερα</a:t>
            </a:r>
          </a:p>
        </p:txBody>
      </p:sp>
    </p:spTree>
    <p:extLst>
      <p:ext uri="{BB962C8B-B14F-4D97-AF65-F5344CB8AC3E}">
        <p14:creationId xmlns:p14="http://schemas.microsoft.com/office/powerpoint/2010/main" val="24051527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484BBDC-6364-6BDF-853E-1EABA427426E}"/>
              </a:ext>
            </a:extLst>
          </p:cNvPr>
          <p:cNvSpPr>
            <a:spLocks noGrp="1"/>
          </p:cNvSpPr>
          <p:nvPr>
            <p:ph type="title"/>
          </p:nvPr>
        </p:nvSpPr>
        <p:spPr/>
        <p:txBody>
          <a:bodyPr/>
          <a:lstStyle/>
          <a:p>
            <a:pPr algn="ctr"/>
            <a:r>
              <a:rPr lang="el-GR" b="1" dirty="0"/>
              <a:t>1897: Η χρονιά που καθόρισε την αμερικανική δημοσιογραφία</a:t>
            </a:r>
            <a:endParaRPr lang="el-GR" dirty="0"/>
          </a:p>
        </p:txBody>
      </p:sp>
      <p:sp>
        <p:nvSpPr>
          <p:cNvPr id="3" name="Θέση περιεχομένου 2">
            <a:extLst>
              <a:ext uri="{FF2B5EF4-FFF2-40B4-BE49-F238E27FC236}">
                <a16:creationId xmlns:a16="http://schemas.microsoft.com/office/drawing/2014/main" id="{929B703C-BA7D-FF0E-6B41-321F78E2F855}"/>
              </a:ext>
            </a:extLst>
          </p:cNvPr>
          <p:cNvSpPr>
            <a:spLocks noGrp="1"/>
          </p:cNvSpPr>
          <p:nvPr>
            <p:ph sz="half" idx="1"/>
          </p:nvPr>
        </p:nvSpPr>
        <p:spPr/>
        <p:txBody>
          <a:bodyPr>
            <a:normAutofit fontScale="92500" lnSpcReduction="20000"/>
          </a:bodyPr>
          <a:lstStyle/>
          <a:p>
            <a:pPr algn="just"/>
            <a:r>
              <a:rPr lang="el-GR" dirty="0"/>
              <a:t>Όταν ο </a:t>
            </a:r>
            <a:r>
              <a:rPr lang="el-GR" dirty="0" err="1"/>
              <a:t>Joseph</a:t>
            </a:r>
            <a:r>
              <a:rPr lang="el-GR" dirty="0"/>
              <a:t> </a:t>
            </a:r>
            <a:r>
              <a:rPr lang="el-GR" dirty="0" err="1"/>
              <a:t>Pulitzer</a:t>
            </a:r>
            <a:r>
              <a:rPr lang="el-GR" dirty="0"/>
              <a:t> αγόρασε τη «</a:t>
            </a:r>
            <a:r>
              <a:rPr lang="el-GR" b="1" i="1" dirty="0" err="1"/>
              <a:t>New</a:t>
            </a:r>
            <a:r>
              <a:rPr lang="el-GR" b="1" i="1" dirty="0"/>
              <a:t> </a:t>
            </a:r>
            <a:r>
              <a:rPr lang="el-GR" b="1" i="1" dirty="0" err="1"/>
              <a:t>York</a:t>
            </a:r>
            <a:r>
              <a:rPr lang="el-GR" b="1" i="1" dirty="0"/>
              <a:t> World</a:t>
            </a:r>
            <a:r>
              <a:rPr lang="el-GR" dirty="0"/>
              <a:t>» το 1883 ζήτησε από τους συντάκτες να χρησιμοποιούν εντυπωσιακούς τίτλους, να κάνουν εκστρατείες κατά της διαφθοράς και εκτενή χρήση εικόνων για να αυξήσουν την κυκλοφορία του εντύπου</a:t>
            </a:r>
          </a:p>
          <a:p>
            <a:pPr algn="just"/>
            <a:r>
              <a:rPr lang="el-GR" dirty="0"/>
              <a:t>Ο </a:t>
            </a:r>
            <a:r>
              <a:rPr lang="el-GR" dirty="0" err="1"/>
              <a:t>William</a:t>
            </a:r>
            <a:r>
              <a:rPr lang="el-GR" dirty="0"/>
              <a:t> </a:t>
            </a:r>
            <a:r>
              <a:rPr lang="el-GR" dirty="0" err="1"/>
              <a:t>Randolph</a:t>
            </a:r>
            <a:r>
              <a:rPr lang="el-GR" dirty="0"/>
              <a:t> </a:t>
            </a:r>
            <a:r>
              <a:rPr lang="el-GR" dirty="0" err="1"/>
              <a:t>Hearst</a:t>
            </a:r>
            <a:r>
              <a:rPr lang="el-GR" dirty="0"/>
              <a:t> αγόρασε το αντίπαλο δέος της </a:t>
            </a:r>
            <a:r>
              <a:rPr lang="en-US" dirty="0"/>
              <a:t>World, </a:t>
            </a:r>
            <a:r>
              <a:rPr lang="el-GR" dirty="0"/>
              <a:t>τη «</a:t>
            </a:r>
            <a:r>
              <a:rPr lang="el-GR" b="1" i="1" dirty="0" err="1"/>
              <a:t>New</a:t>
            </a:r>
            <a:r>
              <a:rPr lang="el-GR" b="1" i="1" dirty="0"/>
              <a:t> </a:t>
            </a:r>
            <a:r>
              <a:rPr lang="el-GR" b="1" i="1" dirty="0" err="1"/>
              <a:t>York</a:t>
            </a:r>
            <a:r>
              <a:rPr lang="el-GR" b="1" i="1" dirty="0"/>
              <a:t> </a:t>
            </a:r>
            <a:r>
              <a:rPr lang="el-GR" b="1" i="1" dirty="0" err="1"/>
              <a:t>Journa</a:t>
            </a:r>
            <a:r>
              <a:rPr lang="en-US" b="1" i="1" dirty="0"/>
              <a:t>l</a:t>
            </a:r>
            <a:r>
              <a:rPr lang="el-GR" dirty="0"/>
              <a:t>» το 1895</a:t>
            </a:r>
          </a:p>
          <a:p>
            <a:pPr algn="just"/>
            <a:endParaRPr lang="el-GR" dirty="0"/>
          </a:p>
        </p:txBody>
      </p:sp>
      <p:sp>
        <p:nvSpPr>
          <p:cNvPr id="4" name="Θέση περιεχομένου 3">
            <a:extLst>
              <a:ext uri="{FF2B5EF4-FFF2-40B4-BE49-F238E27FC236}">
                <a16:creationId xmlns:a16="http://schemas.microsoft.com/office/drawing/2014/main" id="{5904CBE8-DF8A-6D36-6A81-79701B367F34}"/>
              </a:ext>
            </a:extLst>
          </p:cNvPr>
          <p:cNvSpPr>
            <a:spLocks noGrp="1"/>
          </p:cNvSpPr>
          <p:nvPr>
            <p:ph sz="half" idx="2"/>
          </p:nvPr>
        </p:nvSpPr>
        <p:spPr/>
        <p:txBody>
          <a:bodyPr>
            <a:normAutofit fontScale="92500" lnSpcReduction="20000"/>
          </a:bodyPr>
          <a:lstStyle/>
          <a:p>
            <a:pPr algn="just"/>
            <a:r>
              <a:rPr lang="el-GR" dirty="0"/>
              <a:t>Ο όρος «κίτρινη δημοσιογραφία» προήλθε από το δημοφιλές </a:t>
            </a:r>
            <a:r>
              <a:rPr lang="el-GR" dirty="0" err="1"/>
              <a:t>κόμικ</a:t>
            </a:r>
            <a:r>
              <a:rPr lang="el-GR" dirty="0"/>
              <a:t> «</a:t>
            </a:r>
            <a:r>
              <a:rPr lang="el-GR" b="1" i="1" dirty="0" err="1"/>
              <a:t>Yellow</a:t>
            </a:r>
            <a:r>
              <a:rPr lang="el-GR" b="1" i="1" dirty="0"/>
              <a:t> </a:t>
            </a:r>
            <a:r>
              <a:rPr lang="el-GR" b="1" i="1" dirty="0" err="1"/>
              <a:t>Kid</a:t>
            </a:r>
            <a:r>
              <a:rPr lang="el-GR" dirty="0"/>
              <a:t>», που δημοσιεύτηκε πρώτα στη World και αργότερα στη Journal</a:t>
            </a:r>
          </a:p>
          <a:p>
            <a:pPr algn="just"/>
            <a:r>
              <a:rPr lang="el-GR" dirty="0"/>
              <a:t>Αυτός ο τύπος δημοσιογραφίας χαρακτηριζόταν από υπερβολικούς τίτλους, ανεπιβεβαίωτους ισχυρισμούς, κομματικές σκοπιμότητες και έμφαση σε θέματα όπως εγκλήματα, σκάνδαλα, αθλητισμό και βία</a:t>
            </a:r>
          </a:p>
        </p:txBody>
      </p:sp>
    </p:spTree>
    <p:extLst>
      <p:ext uri="{BB962C8B-B14F-4D97-AF65-F5344CB8AC3E}">
        <p14:creationId xmlns:p14="http://schemas.microsoft.com/office/powerpoint/2010/main" val="6821007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53CF00F-82D0-0DBA-75D5-1D01B4526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7B729466-8A88-6544-47EB-EC5A02A0F77B}"/>
              </a:ext>
            </a:extLst>
          </p:cNvPr>
          <p:cNvSpPr>
            <a:spLocks noGrp="1"/>
          </p:cNvSpPr>
          <p:nvPr>
            <p:ph type="title"/>
          </p:nvPr>
        </p:nvSpPr>
        <p:spPr>
          <a:xfrm>
            <a:off x="612649" y="193639"/>
            <a:ext cx="5895728" cy="1032734"/>
          </a:xfrm>
        </p:spPr>
        <p:txBody>
          <a:bodyPr anchor="t">
            <a:normAutofit/>
          </a:bodyPr>
          <a:lstStyle/>
          <a:p>
            <a:r>
              <a:rPr lang="el-GR" sz="3000" b="1" dirty="0"/>
              <a:t>1897: Η χρονιά που καθόρισε την αμερικανική δημοσιογραφία</a:t>
            </a:r>
            <a:endParaRPr lang="el-GR" sz="3000" dirty="0"/>
          </a:p>
        </p:txBody>
      </p:sp>
      <p:graphicFrame>
        <p:nvGraphicFramePr>
          <p:cNvPr id="5" name="Θέση περιεχομένου 4">
            <a:extLst>
              <a:ext uri="{FF2B5EF4-FFF2-40B4-BE49-F238E27FC236}">
                <a16:creationId xmlns:a16="http://schemas.microsoft.com/office/drawing/2014/main" id="{A94A768B-95D1-33C0-F744-99A1702F2345}"/>
              </a:ext>
            </a:extLst>
          </p:cNvPr>
          <p:cNvGraphicFramePr>
            <a:graphicFrameLocks noGrp="1"/>
          </p:cNvGraphicFramePr>
          <p:nvPr>
            <p:ph idx="1"/>
            <p:extLst>
              <p:ext uri="{D42A27DB-BD31-4B8C-83A1-F6EECF244321}">
                <p14:modId xmlns:p14="http://schemas.microsoft.com/office/powerpoint/2010/main" val="1741920892"/>
              </p:ext>
              <p:ext uri="{E7BDC344-281C-4309-B0C6-D0EE65EED2A8}">
                <p202:designPr xmlns:p202="http://schemas.microsoft.com/office/powerpoint/2020/02/main">
                  <p202:designTagLst>
                    <p202:designTag name="ARCH:1:CLS" val="StackedKeyContentTable"/>
                  </p202:designTagLst>
                </p202:designPr>
              </p:ext>
            </p:extLst>
          </p:nvPr>
        </p:nvGraphicFramePr>
        <p:xfrm>
          <a:off x="527124" y="1226374"/>
          <a:ext cx="11284771" cy="5651730"/>
        </p:xfrm>
        <a:graphic>
          <a:graphicData uri="http://schemas.openxmlformats.org/drawingml/2006/table">
            <a:tbl>
              <a:tblPr bandRow="1">
                <a:noFill/>
                <a:tableStyleId>{5C22544A-7EE6-4342-B048-85BDC9FD1C3A}</a:tableStyleId>
              </a:tblPr>
              <a:tblGrid>
                <a:gridCol w="2909512">
                  <a:extLst>
                    <a:ext uri="{9D8B030D-6E8A-4147-A177-3AD203B41FA5}">
                      <a16:colId xmlns:a16="http://schemas.microsoft.com/office/drawing/2014/main" val="2486188723"/>
                    </a:ext>
                  </a:extLst>
                </a:gridCol>
                <a:gridCol w="8375259">
                  <a:extLst>
                    <a:ext uri="{9D8B030D-6E8A-4147-A177-3AD203B41FA5}">
                      <a16:colId xmlns:a16="http://schemas.microsoft.com/office/drawing/2014/main" val="2903551095"/>
                    </a:ext>
                  </a:extLst>
                </a:gridCol>
              </a:tblGrid>
              <a:tr h="889084">
                <a:tc>
                  <a:txBody>
                    <a:bodyPr/>
                    <a:lstStyle/>
                    <a:p>
                      <a:pPr algn="r">
                        <a:buNone/>
                      </a:pPr>
                      <a:r>
                        <a:rPr lang="el-GR" sz="1700" b="1" cap="none" spc="0" dirty="0">
                          <a:solidFill>
                            <a:schemeClr val="tx1"/>
                          </a:solidFill>
                        </a:rPr>
                        <a:t>21/9/1897</a:t>
                      </a:r>
                    </a:p>
                  </a:txBody>
                  <a:tcPr marL="98829" marR="98829" marT="98829" marB="98829">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lgn="just">
                        <a:buNone/>
                      </a:pPr>
                      <a:r>
                        <a:rPr lang="el-GR" sz="1700" b="0" cap="none" spc="0" dirty="0">
                          <a:solidFill>
                            <a:schemeClr val="tx1"/>
                          </a:solidFill>
                        </a:rPr>
                        <a:t>Δημοσιεύτηκε το πιο διάσημο αμερικανικό άρθρο γνώμης: Ένας διαχρονικός ύμνος στην παιδική ηλικία και στο πνεύμα των Χριστουγέννων της </a:t>
                      </a:r>
                      <a:r>
                        <a:rPr lang="el-GR" sz="1700" b="0" cap="none" spc="0" dirty="0" err="1">
                          <a:solidFill>
                            <a:schemeClr val="tx1"/>
                          </a:solidFill>
                        </a:rPr>
                        <a:t>New</a:t>
                      </a:r>
                      <a:r>
                        <a:rPr lang="el-GR" sz="1700" b="0" cap="none" spc="0" dirty="0">
                          <a:solidFill>
                            <a:schemeClr val="tx1"/>
                          </a:solidFill>
                        </a:rPr>
                        <a:t> </a:t>
                      </a:r>
                      <a:r>
                        <a:rPr lang="el-GR" sz="1700" b="0" cap="none" spc="0" dirty="0" err="1">
                          <a:solidFill>
                            <a:schemeClr val="tx1"/>
                          </a:solidFill>
                        </a:rPr>
                        <a:t>York</a:t>
                      </a:r>
                      <a:r>
                        <a:rPr lang="el-GR" sz="1700" b="0" cap="none" spc="0" dirty="0">
                          <a:solidFill>
                            <a:schemeClr val="tx1"/>
                          </a:solidFill>
                        </a:rPr>
                        <a:t> </a:t>
                      </a:r>
                      <a:r>
                        <a:rPr lang="el-GR" sz="1700" b="0" cap="none" spc="0" dirty="0" err="1">
                          <a:solidFill>
                            <a:schemeClr val="tx1"/>
                          </a:solidFill>
                        </a:rPr>
                        <a:t>Sun</a:t>
                      </a:r>
                      <a:r>
                        <a:rPr lang="el-GR" sz="1700" b="0" cap="none" spc="0" dirty="0">
                          <a:solidFill>
                            <a:schemeClr val="tx1"/>
                          </a:solidFill>
                        </a:rPr>
                        <a:t> με τίτλο «</a:t>
                      </a:r>
                      <a:r>
                        <a:rPr lang="el-GR" sz="1700" b="1" i="1" cap="none" spc="0" dirty="0">
                          <a:solidFill>
                            <a:schemeClr val="tx1"/>
                          </a:solidFill>
                        </a:rPr>
                        <a:t>Υπάρχει τελικά Άγιος Βασίλης;</a:t>
                      </a:r>
                      <a:r>
                        <a:rPr lang="el-GR" sz="1700" b="0" cap="none" spc="0" dirty="0">
                          <a:solidFill>
                            <a:schemeClr val="tx1"/>
                          </a:solidFill>
                        </a:rPr>
                        <a:t>»</a:t>
                      </a:r>
                    </a:p>
                  </a:txBody>
                  <a:tcPr marL="98829" marR="98829" marT="98829" marB="98829"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644345261"/>
                  </a:ext>
                </a:extLst>
              </a:tr>
              <a:tr h="652809">
                <a:tc>
                  <a:txBody>
                    <a:bodyPr/>
                    <a:lstStyle/>
                    <a:p>
                      <a:pPr algn="r">
                        <a:buNone/>
                      </a:pPr>
                      <a:r>
                        <a:rPr lang="el-GR" sz="1700" b="1" cap="none" spc="0" dirty="0">
                          <a:solidFill>
                            <a:schemeClr val="tx1"/>
                          </a:solidFill>
                        </a:rPr>
                        <a:t>Ρεκόρ</a:t>
                      </a:r>
                    </a:p>
                  </a:txBody>
                  <a:tcPr marL="98829" marR="98829" marT="98829" marB="98829">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l-GR" sz="1700" b="0" cap="none" spc="0" dirty="0">
                          <a:solidFill>
                            <a:schemeClr val="tx1"/>
                          </a:solidFill>
                        </a:rPr>
                        <a:t>Κανένα άλλο κείμενο της αμερικανικής δημοσιογραφίας δεν έχει αναδημοσιευθεί τόσες πολλές φορές - Το άρθρο μεταφράστηκε σε περίπου 20 γλώσσες και μελοποιήθηκε</a:t>
                      </a:r>
                    </a:p>
                  </a:txBody>
                  <a:tcPr marL="98829" marR="98829" marT="98829" marB="98829"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3077253120"/>
                  </a:ext>
                </a:extLst>
              </a:tr>
              <a:tr h="652809">
                <a:tc>
                  <a:txBody>
                    <a:bodyPr/>
                    <a:lstStyle/>
                    <a:p>
                      <a:pPr algn="r">
                        <a:buNone/>
                      </a:pPr>
                      <a:r>
                        <a:rPr lang="el-GR" sz="1700" b="1" cap="none" spc="0" dirty="0">
                          <a:solidFill>
                            <a:schemeClr val="tx1"/>
                          </a:solidFill>
                        </a:rPr>
                        <a:t>Αφορμή</a:t>
                      </a:r>
                    </a:p>
                  </a:txBody>
                  <a:tcPr marL="98829" marR="98829" marT="98829" marB="98829">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lgn="just">
                        <a:buNone/>
                      </a:pPr>
                      <a:r>
                        <a:rPr lang="el-GR" sz="1700" b="0" cap="none" spc="0" dirty="0">
                          <a:solidFill>
                            <a:schemeClr val="tx1"/>
                          </a:solidFill>
                        </a:rPr>
                        <a:t>Η επιστολή της 8χρονης </a:t>
                      </a:r>
                      <a:r>
                        <a:rPr lang="el-GR" sz="1700" b="0" cap="none" spc="0" dirty="0" err="1">
                          <a:solidFill>
                            <a:schemeClr val="tx1"/>
                          </a:solidFill>
                        </a:rPr>
                        <a:t>Virginia</a:t>
                      </a:r>
                      <a:r>
                        <a:rPr lang="el-GR" sz="1700" b="0" cap="none" spc="0" dirty="0">
                          <a:solidFill>
                            <a:schemeClr val="tx1"/>
                          </a:solidFill>
                        </a:rPr>
                        <a:t> </a:t>
                      </a:r>
                      <a:r>
                        <a:rPr lang="el-GR" sz="1700" b="0" cap="none" spc="0" dirty="0" err="1">
                          <a:solidFill>
                            <a:schemeClr val="tx1"/>
                          </a:solidFill>
                        </a:rPr>
                        <a:t>O’Hanlon</a:t>
                      </a:r>
                      <a:r>
                        <a:rPr lang="el-GR" sz="1700" b="0" cap="none" spc="0" dirty="0">
                          <a:solidFill>
                            <a:schemeClr val="tx1"/>
                          </a:solidFill>
                        </a:rPr>
                        <a:t> στη </a:t>
                      </a:r>
                      <a:r>
                        <a:rPr lang="el-GR" sz="1700" b="0" cap="none" spc="0" dirty="0" err="1">
                          <a:solidFill>
                            <a:schemeClr val="tx1"/>
                          </a:solidFill>
                        </a:rPr>
                        <a:t>New</a:t>
                      </a:r>
                      <a:r>
                        <a:rPr lang="el-GR" sz="1700" b="0" cap="none" spc="0" dirty="0">
                          <a:solidFill>
                            <a:schemeClr val="tx1"/>
                          </a:solidFill>
                        </a:rPr>
                        <a:t> </a:t>
                      </a:r>
                      <a:r>
                        <a:rPr lang="el-GR" sz="1700" b="0" cap="none" spc="0" dirty="0" err="1">
                          <a:solidFill>
                            <a:schemeClr val="tx1"/>
                          </a:solidFill>
                        </a:rPr>
                        <a:t>York</a:t>
                      </a:r>
                      <a:r>
                        <a:rPr lang="el-GR" sz="1700" b="0" cap="none" spc="0" dirty="0">
                          <a:solidFill>
                            <a:schemeClr val="tx1"/>
                          </a:solidFill>
                        </a:rPr>
                        <a:t> </a:t>
                      </a:r>
                      <a:r>
                        <a:rPr lang="el-GR" sz="1700" b="0" cap="none" spc="0" dirty="0" err="1">
                          <a:solidFill>
                            <a:schemeClr val="tx1"/>
                          </a:solidFill>
                        </a:rPr>
                        <a:t>Sun</a:t>
                      </a:r>
                      <a:r>
                        <a:rPr lang="el-GR" sz="1700" b="0" cap="none" spc="0" dirty="0">
                          <a:solidFill>
                            <a:schemeClr val="tx1"/>
                          </a:solidFill>
                        </a:rPr>
                        <a:t> ρωτώντας: «Σας παρακαλώ, πείτε μου την αλήθεια: Υπάρχει Άγιος Βασίλης;»</a:t>
                      </a:r>
                    </a:p>
                  </a:txBody>
                  <a:tcPr marL="98829" marR="98829" marT="98829" marB="98829"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3848856291"/>
                  </a:ext>
                </a:extLst>
              </a:tr>
              <a:tr h="652809">
                <a:tc>
                  <a:txBody>
                    <a:bodyPr/>
                    <a:lstStyle/>
                    <a:p>
                      <a:pPr algn="r">
                        <a:buNone/>
                      </a:pPr>
                      <a:r>
                        <a:rPr lang="el-GR" sz="1700" b="1" cap="none" spc="0" dirty="0">
                          <a:solidFill>
                            <a:schemeClr val="tx1"/>
                          </a:solidFill>
                        </a:rPr>
                        <a:t>Απάντηση</a:t>
                      </a:r>
                    </a:p>
                  </a:txBody>
                  <a:tcPr marL="98829" marR="98829" marT="98829" marB="98829">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lgn="just">
                        <a:buNone/>
                      </a:pPr>
                      <a:r>
                        <a:rPr lang="el-GR" sz="1700" b="0" cap="none" spc="0" dirty="0">
                          <a:solidFill>
                            <a:schemeClr val="tx1"/>
                          </a:solidFill>
                        </a:rPr>
                        <a:t>Ο αρχισυντάκτης την παρέδωσε στον </a:t>
                      </a:r>
                      <a:r>
                        <a:rPr lang="el-GR" sz="1700" b="0" cap="none" spc="0" dirty="0" err="1">
                          <a:solidFill>
                            <a:schemeClr val="tx1"/>
                          </a:solidFill>
                        </a:rPr>
                        <a:t>Francis</a:t>
                      </a:r>
                      <a:r>
                        <a:rPr lang="el-GR" sz="1700" b="0" cap="none" spc="0" dirty="0">
                          <a:solidFill>
                            <a:schemeClr val="tx1"/>
                          </a:solidFill>
                        </a:rPr>
                        <a:t> </a:t>
                      </a:r>
                      <a:r>
                        <a:rPr lang="el-GR" sz="1700" b="0" cap="none" spc="0" dirty="0" err="1">
                          <a:solidFill>
                            <a:schemeClr val="tx1"/>
                          </a:solidFill>
                        </a:rPr>
                        <a:t>Pharcellus</a:t>
                      </a:r>
                      <a:r>
                        <a:rPr lang="el-GR" sz="1700" b="0" cap="none" spc="0" dirty="0">
                          <a:solidFill>
                            <a:schemeClr val="tx1"/>
                          </a:solidFill>
                        </a:rPr>
                        <a:t> </a:t>
                      </a:r>
                      <a:r>
                        <a:rPr lang="el-GR" sz="1700" b="0" cap="none" spc="0" dirty="0" err="1">
                          <a:solidFill>
                            <a:schemeClr val="tx1"/>
                          </a:solidFill>
                        </a:rPr>
                        <a:t>Church</a:t>
                      </a:r>
                      <a:r>
                        <a:rPr lang="el-GR" sz="1700" b="0" cap="none" spc="0" dirty="0">
                          <a:solidFill>
                            <a:schemeClr val="tx1"/>
                          </a:solidFill>
                        </a:rPr>
                        <a:t>, έναν έμπειρο αρθρογράφο της </a:t>
                      </a:r>
                      <a:r>
                        <a:rPr lang="el-GR" sz="1700" b="0" cap="none" spc="0" dirty="0" err="1">
                          <a:solidFill>
                            <a:schemeClr val="tx1"/>
                          </a:solidFill>
                        </a:rPr>
                        <a:t>Sun</a:t>
                      </a:r>
                      <a:r>
                        <a:rPr lang="el-GR" sz="1700" b="0" cap="none" spc="0" dirty="0">
                          <a:solidFill>
                            <a:schemeClr val="tx1"/>
                          </a:solidFill>
                        </a:rPr>
                        <a:t>, για να απαντήσει</a:t>
                      </a:r>
                    </a:p>
                  </a:txBody>
                  <a:tcPr marL="98829" marR="98829" marT="98829" marB="98829"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3780675154"/>
                  </a:ext>
                </a:extLst>
              </a:tr>
              <a:tr h="2348429">
                <a:tc>
                  <a:txBody>
                    <a:bodyPr/>
                    <a:lstStyle/>
                    <a:p>
                      <a:pPr algn="r">
                        <a:buNone/>
                      </a:pPr>
                      <a:r>
                        <a:rPr lang="el-GR" sz="1700" b="1" cap="none" spc="0" dirty="0">
                          <a:solidFill>
                            <a:schemeClr val="tx1"/>
                          </a:solidFill>
                        </a:rPr>
                        <a:t>Αποτέλεσμα</a:t>
                      </a:r>
                    </a:p>
                  </a:txBody>
                  <a:tcPr marL="98829" marR="98829" marT="98829" marB="98829">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lgn="just">
                        <a:buNone/>
                      </a:pPr>
                      <a:r>
                        <a:rPr lang="el-GR" sz="1700" b="0" cap="none" spc="0" dirty="0">
                          <a:solidFill>
                            <a:schemeClr val="tx1"/>
                          </a:solidFill>
                        </a:rPr>
                        <a:t>Ο </a:t>
                      </a:r>
                      <a:r>
                        <a:rPr lang="el-GR" sz="1700" b="0" cap="none" spc="0" dirty="0" err="1">
                          <a:solidFill>
                            <a:schemeClr val="tx1"/>
                          </a:solidFill>
                        </a:rPr>
                        <a:t>Church</a:t>
                      </a:r>
                      <a:r>
                        <a:rPr lang="el-GR" sz="1700" b="0" cap="none" spc="0" dirty="0">
                          <a:solidFill>
                            <a:schemeClr val="tx1"/>
                          </a:solidFill>
                        </a:rPr>
                        <a:t> αντέδρασε με δυσφορία και χλευασμό, ωστόσο μέσα στην πίεση της προθεσμίας και με λιγότερες από 500 λέξεις, παρήγαγε ένα αριστούργημα</a:t>
                      </a:r>
                    </a:p>
                    <a:p>
                      <a:pPr algn="just">
                        <a:buNone/>
                      </a:pPr>
                      <a:endParaRPr lang="el-GR" sz="1700" b="0" cap="none" spc="0" dirty="0">
                        <a:solidFill>
                          <a:schemeClr val="tx1"/>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l-GR" sz="1700" dirty="0"/>
                        <a:t>Ο Τύπος παρακολούθησε την πορεία της </a:t>
                      </a:r>
                      <a:r>
                        <a:rPr lang="el-GR" sz="1700" dirty="0" err="1"/>
                        <a:t>Virginia</a:t>
                      </a:r>
                      <a:r>
                        <a:rPr lang="el-GR" sz="1700" dirty="0"/>
                        <a:t> μέχρι τη συνταξιοδότησή της, όταν πλέον ήταν 70 ετών και δασκάλα, ενώ ο </a:t>
                      </a:r>
                      <a:r>
                        <a:rPr lang="el-GR" sz="1700" dirty="0" err="1"/>
                        <a:t>Church</a:t>
                      </a:r>
                      <a:r>
                        <a:rPr lang="el-GR" sz="1700" dirty="0"/>
                        <a:t> παρέμεινε ανώνυμος μέχρι τον θάνατό του το 1906</a:t>
                      </a:r>
                    </a:p>
                    <a:p>
                      <a:pPr algn="just">
                        <a:buNone/>
                      </a:pPr>
                      <a:endParaRPr lang="el-GR" sz="1700" b="0" cap="none" spc="0" dirty="0">
                        <a:solidFill>
                          <a:schemeClr val="tx1"/>
                        </a:solidFill>
                      </a:endParaRPr>
                    </a:p>
                    <a:p>
                      <a:pPr algn="just">
                        <a:buNone/>
                      </a:pPr>
                      <a:endParaRPr lang="el-GR" sz="1700" b="0" cap="none" spc="0" dirty="0">
                        <a:solidFill>
                          <a:schemeClr val="tx1"/>
                        </a:solidFill>
                      </a:endParaRPr>
                    </a:p>
                    <a:p>
                      <a:pPr algn="just">
                        <a:buNone/>
                      </a:pPr>
                      <a:endParaRPr lang="el-GR" sz="1700" b="0" cap="none" spc="0" dirty="0">
                        <a:solidFill>
                          <a:schemeClr val="tx1"/>
                        </a:solidFill>
                      </a:endParaRPr>
                    </a:p>
                  </a:txBody>
                  <a:tcPr marL="98829" marR="98829" marT="98829" marB="98829"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3684416590"/>
                  </a:ext>
                </a:extLst>
              </a:tr>
            </a:tbl>
          </a:graphicData>
        </a:graphic>
      </p:graphicFrame>
    </p:spTree>
    <p:extLst>
      <p:ext uri="{BB962C8B-B14F-4D97-AF65-F5344CB8AC3E}">
        <p14:creationId xmlns:p14="http://schemas.microsoft.com/office/powerpoint/2010/main" val="37416464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42A528-B5BC-48B8-92DE-9C2B44451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Εικόνα 2" descr="Εικόνα που περιέχει κείμενο, χαρτί, γράμμα, Δημοσίευση&#10;&#10;Το περιεχόμενο που δημιουργείται από AI ενδέχεται να είναι εσφαλμένο.">
            <a:extLst>
              <a:ext uri="{FF2B5EF4-FFF2-40B4-BE49-F238E27FC236}">
                <a16:creationId xmlns:a16="http://schemas.microsoft.com/office/drawing/2014/main" id="{A09C90AD-81A2-7C73-523A-5A7159FB8119}"/>
              </a:ext>
            </a:extLst>
          </p:cNvPr>
          <p:cNvPicPr>
            <a:picLocks noChangeAspect="1"/>
          </p:cNvPicPr>
          <p:nvPr/>
        </p:nvPicPr>
        <p:blipFill>
          <a:blip r:embed="rId2">
            <a:extLst>
              <a:ext uri="{28A0092B-C50C-407E-A947-70E740481C1C}">
                <a14:useLocalDpi xmlns:a14="http://schemas.microsoft.com/office/drawing/2010/main" val="0"/>
              </a:ext>
            </a:extLst>
          </a:blip>
          <a:srcRect t="43402" b="40506"/>
          <a:stretch>
            <a:fillRect/>
          </a:stretch>
        </p:blipFill>
        <p:spPr>
          <a:xfrm>
            <a:off x="1366347" y="433410"/>
            <a:ext cx="9459306" cy="5854700"/>
          </a:xfrm>
          <a:custGeom>
            <a:avLst/>
            <a:gdLst/>
            <a:ahLst/>
            <a:cxnLst/>
            <a:rect l="l" t="t" r="r" b="b"/>
            <a:pathLst>
              <a:path w="8500451" h="5783926">
                <a:moveTo>
                  <a:pt x="4814568" y="604"/>
                </a:moveTo>
                <a:cubicBezTo>
                  <a:pt x="5041344" y="3294"/>
                  <a:pt x="5267019" y="14348"/>
                  <a:pt x="5493575" y="21000"/>
                </a:cubicBezTo>
                <a:cubicBezTo>
                  <a:pt x="5987120" y="36130"/>
                  <a:pt x="6483273" y="35607"/>
                  <a:pt x="6977859" y="46564"/>
                </a:cubicBezTo>
                <a:cubicBezTo>
                  <a:pt x="7286195" y="53346"/>
                  <a:pt x="7590877" y="77867"/>
                  <a:pt x="7880953" y="154038"/>
                </a:cubicBezTo>
                <a:cubicBezTo>
                  <a:pt x="7921646" y="164993"/>
                  <a:pt x="7967557" y="167081"/>
                  <a:pt x="7998861" y="193166"/>
                </a:cubicBezTo>
                <a:cubicBezTo>
                  <a:pt x="8033815" y="222382"/>
                  <a:pt x="8019729" y="265163"/>
                  <a:pt x="7968600" y="273511"/>
                </a:cubicBezTo>
                <a:cubicBezTo>
                  <a:pt x="7903386" y="284466"/>
                  <a:pt x="7836607" y="287597"/>
                  <a:pt x="7764609" y="294901"/>
                </a:cubicBezTo>
                <a:cubicBezTo>
                  <a:pt x="7792260" y="335073"/>
                  <a:pt x="7859040" y="304814"/>
                  <a:pt x="7876257" y="354899"/>
                </a:cubicBezTo>
                <a:cubicBezTo>
                  <a:pt x="7799043" y="389332"/>
                  <a:pt x="7705656" y="366898"/>
                  <a:pt x="7631049" y="400810"/>
                </a:cubicBezTo>
                <a:cubicBezTo>
                  <a:pt x="7633137" y="424287"/>
                  <a:pt x="7649831" y="426374"/>
                  <a:pt x="7663396" y="432635"/>
                </a:cubicBezTo>
                <a:cubicBezTo>
                  <a:pt x="7676961" y="438373"/>
                  <a:pt x="7710871" y="430026"/>
                  <a:pt x="7696264" y="462894"/>
                </a:cubicBezTo>
                <a:cubicBezTo>
                  <a:pt x="7541315" y="482719"/>
                  <a:pt x="7393147" y="550021"/>
                  <a:pt x="7229849" y="540630"/>
                </a:cubicBezTo>
                <a:cubicBezTo>
                  <a:pt x="7431755" y="558890"/>
                  <a:pt x="7602355" y="633496"/>
                  <a:pt x="7780782" y="683059"/>
                </a:cubicBezTo>
                <a:cubicBezTo>
                  <a:pt x="7773479" y="741491"/>
                  <a:pt x="7701483" y="718014"/>
                  <a:pt x="7680613" y="759751"/>
                </a:cubicBezTo>
                <a:cubicBezTo>
                  <a:pt x="7794869" y="788967"/>
                  <a:pt x="7904429" y="823401"/>
                  <a:pt x="7998861" y="880789"/>
                </a:cubicBezTo>
                <a:cubicBezTo>
                  <a:pt x="8083901" y="932439"/>
                  <a:pt x="8164765" y="989306"/>
                  <a:pt x="8257111" y="1031566"/>
                </a:cubicBezTo>
                <a:cubicBezTo>
                  <a:pt x="8354150" y="1075912"/>
                  <a:pt x="8413103" y="1132779"/>
                  <a:pt x="8402148" y="1229819"/>
                </a:cubicBezTo>
                <a:cubicBezTo>
                  <a:pt x="8397452" y="1269468"/>
                  <a:pt x="8409973" y="1302859"/>
                  <a:pt x="8453275" y="1318510"/>
                </a:cubicBezTo>
                <a:cubicBezTo>
                  <a:pt x="8507013" y="1337814"/>
                  <a:pt x="8501275" y="1367029"/>
                  <a:pt x="8499187" y="1411897"/>
                </a:cubicBezTo>
                <a:cubicBezTo>
                  <a:pt x="8496056" y="1465634"/>
                  <a:pt x="8468406" y="1486504"/>
                  <a:pt x="8419885" y="1504764"/>
                </a:cubicBezTo>
                <a:cubicBezTo>
                  <a:pt x="8350497" y="1530327"/>
                  <a:pt x="8349975" y="1569978"/>
                  <a:pt x="8368237" y="1617454"/>
                </a:cubicBezTo>
                <a:cubicBezTo>
                  <a:pt x="8378149" y="1643540"/>
                  <a:pt x="8393278" y="1664409"/>
                  <a:pt x="8415713" y="1683712"/>
                </a:cubicBezTo>
                <a:cubicBezTo>
                  <a:pt x="8493448" y="1751014"/>
                  <a:pt x="8492927" y="1752056"/>
                  <a:pt x="8416755" y="1831880"/>
                </a:cubicBezTo>
                <a:cubicBezTo>
                  <a:pt x="8396408" y="1853269"/>
                  <a:pt x="8374496" y="1867356"/>
                  <a:pt x="8383888" y="1901790"/>
                </a:cubicBezTo>
                <a:cubicBezTo>
                  <a:pt x="8415713" y="2016046"/>
                  <a:pt x="8411538" y="2016046"/>
                  <a:pt x="8283717" y="2053609"/>
                </a:cubicBezTo>
                <a:cubicBezTo>
                  <a:pt x="8254501" y="2062479"/>
                  <a:pt x="8215373" y="2054653"/>
                  <a:pt x="8198678" y="2087521"/>
                </a:cubicBezTo>
                <a:cubicBezTo>
                  <a:pt x="8209113" y="2111521"/>
                  <a:pt x="8184591" y="2690625"/>
                  <a:pt x="8207547" y="2700017"/>
                </a:cubicBezTo>
                <a:cubicBezTo>
                  <a:pt x="8387017" y="2773578"/>
                  <a:pt x="8409451" y="2860184"/>
                  <a:pt x="8269632" y="2996352"/>
                </a:cubicBezTo>
                <a:cubicBezTo>
                  <a:pt x="8175722" y="3087653"/>
                  <a:pt x="8186677" y="3236864"/>
                  <a:pt x="8225807" y="3330251"/>
                </a:cubicBezTo>
                <a:cubicBezTo>
                  <a:pt x="8373452" y="3371467"/>
                  <a:pt x="8341107" y="3481027"/>
                  <a:pt x="8370845" y="3577023"/>
                </a:cubicBezTo>
                <a:cubicBezTo>
                  <a:pt x="8392757" y="3649020"/>
                  <a:pt x="8306673" y="3639107"/>
                  <a:pt x="8310847" y="3671976"/>
                </a:cubicBezTo>
                <a:cubicBezTo>
                  <a:pt x="8365105" y="3711626"/>
                  <a:pt x="8437624" y="3724148"/>
                  <a:pt x="8479884" y="3778406"/>
                </a:cubicBezTo>
                <a:cubicBezTo>
                  <a:pt x="8403713" y="3818056"/>
                  <a:pt x="8365105" y="3873880"/>
                  <a:pt x="8322845" y="3929703"/>
                </a:cubicBezTo>
                <a:cubicBezTo>
                  <a:pt x="8254501" y="4020482"/>
                  <a:pt x="8161635" y="4097174"/>
                  <a:pt x="8063031" y="4166563"/>
                </a:cubicBezTo>
                <a:cubicBezTo>
                  <a:pt x="8012947" y="4649674"/>
                  <a:pt x="7851215" y="5156783"/>
                  <a:pt x="7833475" y="5181825"/>
                </a:cubicBezTo>
                <a:cubicBezTo>
                  <a:pt x="7760436" y="5174520"/>
                  <a:pt x="7618528" y="5466682"/>
                  <a:pt x="7495403" y="5493812"/>
                </a:cubicBezTo>
                <a:cubicBezTo>
                  <a:pt x="7366017" y="5523550"/>
                  <a:pt x="5441925" y="5797973"/>
                  <a:pt x="5148199" y="5783364"/>
                </a:cubicBezTo>
                <a:cubicBezTo>
                  <a:pt x="3551743" y="5705628"/>
                  <a:pt x="3505310" y="5598155"/>
                  <a:pt x="3505310" y="5598155"/>
                </a:cubicBezTo>
                <a:cubicBezTo>
                  <a:pt x="3505310" y="5598155"/>
                  <a:pt x="3596089" y="5571548"/>
                  <a:pt x="3675390" y="5541287"/>
                </a:cubicBezTo>
                <a:cubicBezTo>
                  <a:pt x="3627392" y="5542853"/>
                  <a:pt x="3579395" y="5543896"/>
                  <a:pt x="3531919" y="5542331"/>
                </a:cubicBezTo>
                <a:cubicBezTo>
                  <a:pt x="3164108" y="5531375"/>
                  <a:pt x="3500093" y="5511028"/>
                  <a:pt x="3138022" y="5469291"/>
                </a:cubicBezTo>
                <a:cubicBezTo>
                  <a:pt x="2527092" y="5398860"/>
                  <a:pt x="2618913" y="5380598"/>
                  <a:pt x="2058068" y="5181825"/>
                </a:cubicBezTo>
                <a:cubicBezTo>
                  <a:pt x="2008504" y="5164086"/>
                  <a:pt x="1660519" y="5056613"/>
                  <a:pt x="1447659" y="5044613"/>
                </a:cubicBezTo>
                <a:cubicBezTo>
                  <a:pt x="1391313" y="5041483"/>
                  <a:pt x="1329751" y="5042527"/>
                  <a:pt x="1281230" y="4977311"/>
                </a:cubicBezTo>
                <a:cubicBezTo>
                  <a:pt x="1429920" y="4979399"/>
                  <a:pt x="1557741" y="4979399"/>
                  <a:pt x="1696518" y="4945487"/>
                </a:cubicBezTo>
                <a:cubicBezTo>
                  <a:pt x="1622434" y="4898532"/>
                  <a:pt x="1537394" y="4938705"/>
                  <a:pt x="1478440" y="4905836"/>
                </a:cubicBezTo>
                <a:cubicBezTo>
                  <a:pt x="1423138" y="4875577"/>
                  <a:pt x="1375140" y="4871404"/>
                  <a:pt x="1318795" y="4919401"/>
                </a:cubicBezTo>
                <a:cubicBezTo>
                  <a:pt x="1289578" y="4944443"/>
                  <a:pt x="1237928" y="4939747"/>
                  <a:pt x="1208190" y="4925140"/>
                </a:cubicBezTo>
                <a:cubicBezTo>
                  <a:pt x="1049066" y="4846360"/>
                  <a:pt x="1052718" y="4847404"/>
                  <a:pt x="875857" y="4867751"/>
                </a:cubicBezTo>
                <a:cubicBezTo>
                  <a:pt x="763166" y="4880272"/>
                  <a:pt x="648388" y="4902706"/>
                  <a:pt x="545088" y="4889141"/>
                </a:cubicBezTo>
                <a:cubicBezTo>
                  <a:pt x="532045" y="4859403"/>
                  <a:pt x="543522" y="4845839"/>
                  <a:pt x="558131" y="4841666"/>
                </a:cubicBezTo>
                <a:cubicBezTo>
                  <a:pt x="796034" y="4776973"/>
                  <a:pt x="840379" y="4702889"/>
                  <a:pt x="1081413" y="4662717"/>
                </a:cubicBezTo>
                <a:cubicBezTo>
                  <a:pt x="1099151" y="4617327"/>
                  <a:pt x="1011503" y="4609500"/>
                  <a:pt x="1052718" y="4564633"/>
                </a:cubicBezTo>
                <a:cubicBezTo>
                  <a:pt x="1127846" y="4529678"/>
                  <a:pt x="1216016" y="4570894"/>
                  <a:pt x="1290622" y="4525505"/>
                </a:cubicBezTo>
                <a:cubicBezTo>
                  <a:pt x="1277579" y="4493158"/>
                  <a:pt x="1214972" y="4516636"/>
                  <a:pt x="1217581" y="4482202"/>
                </a:cubicBezTo>
                <a:cubicBezTo>
                  <a:pt x="1220712" y="4442552"/>
                  <a:pt x="1264536" y="4448813"/>
                  <a:pt x="1294796" y="4451421"/>
                </a:cubicBezTo>
                <a:cubicBezTo>
                  <a:pt x="1441398" y="4464985"/>
                  <a:pt x="1568696" y="4390902"/>
                  <a:pt x="1709040" y="4365860"/>
                </a:cubicBezTo>
                <a:cubicBezTo>
                  <a:pt x="1559306" y="4303253"/>
                  <a:pt x="686474" y="4353338"/>
                  <a:pt x="530479" y="4334034"/>
                </a:cubicBezTo>
                <a:cubicBezTo>
                  <a:pt x="367182" y="4314210"/>
                  <a:pt x="107367" y="4261516"/>
                  <a:pt x="174146" y="4244821"/>
                </a:cubicBezTo>
                <a:cubicBezTo>
                  <a:pt x="249796" y="4225518"/>
                  <a:pt x="519524" y="3996484"/>
                  <a:pt x="596216" y="3986050"/>
                </a:cubicBezTo>
                <a:cubicBezTo>
                  <a:pt x="685430" y="3974050"/>
                  <a:pt x="703169" y="3957876"/>
                  <a:pt x="820554" y="3875967"/>
                </a:cubicBezTo>
                <a:cubicBezTo>
                  <a:pt x="897769" y="3822230"/>
                  <a:pt x="576391" y="3939094"/>
                  <a:pt x="451179" y="3901009"/>
                </a:cubicBezTo>
                <a:cubicBezTo>
                  <a:pt x="405268" y="3886923"/>
                  <a:pt x="729255" y="3738233"/>
                  <a:pt x="729255" y="3711105"/>
                </a:cubicBezTo>
                <a:cubicBezTo>
                  <a:pt x="729255" y="3682409"/>
                  <a:pt x="700038" y="3676150"/>
                  <a:pt x="672387" y="3676150"/>
                </a:cubicBezTo>
                <a:cubicBezTo>
                  <a:pt x="610824" y="3676150"/>
                  <a:pt x="629606" y="3651106"/>
                  <a:pt x="568043" y="3652673"/>
                </a:cubicBezTo>
                <a:cubicBezTo>
                  <a:pt x="748558" y="3580154"/>
                  <a:pt x="860205" y="3599458"/>
                  <a:pt x="1038632" y="3533198"/>
                </a:cubicBezTo>
                <a:cubicBezTo>
                  <a:pt x="1125760" y="3500852"/>
                  <a:pt x="817425" y="3393378"/>
                  <a:pt x="907160" y="3365206"/>
                </a:cubicBezTo>
                <a:cubicBezTo>
                  <a:pt x="941071" y="3354249"/>
                  <a:pt x="986461" y="3365727"/>
                  <a:pt x="1009938" y="3327120"/>
                </a:cubicBezTo>
                <a:cubicBezTo>
                  <a:pt x="972897" y="3296340"/>
                  <a:pt x="923855" y="3309904"/>
                  <a:pt x="886812" y="3322425"/>
                </a:cubicBezTo>
                <a:cubicBezTo>
                  <a:pt x="792381" y="3354772"/>
                  <a:pt x="799165" y="3346946"/>
                  <a:pt x="789773" y="3322947"/>
                </a:cubicBezTo>
                <a:cubicBezTo>
                  <a:pt x="758993" y="3241037"/>
                  <a:pt x="682822" y="3267123"/>
                  <a:pt x="615520" y="3280688"/>
                </a:cubicBezTo>
                <a:cubicBezTo>
                  <a:pt x="412050" y="3321382"/>
                  <a:pt x="205972" y="3309904"/>
                  <a:pt x="3023" y="3351641"/>
                </a:cubicBezTo>
                <a:cubicBezTo>
                  <a:pt x="-18888" y="3356337"/>
                  <a:pt x="83890" y="3262949"/>
                  <a:pt x="132409" y="3251993"/>
                </a:cubicBezTo>
                <a:cubicBezTo>
                  <a:pt x="185103" y="3240516"/>
                  <a:pt x="249796" y="3248863"/>
                  <a:pt x="287360" y="3195127"/>
                </a:cubicBezTo>
                <a:cubicBezTo>
                  <a:pt x="220579" y="3181561"/>
                  <a:pt x="144410" y="3207647"/>
                  <a:pt x="78150" y="3164866"/>
                </a:cubicBezTo>
                <a:cubicBezTo>
                  <a:pt x="225276" y="3105913"/>
                  <a:pt x="371878" y="3107999"/>
                  <a:pt x="498655" y="3069914"/>
                </a:cubicBezTo>
                <a:cubicBezTo>
                  <a:pt x="510133" y="2999483"/>
                  <a:pt x="426658" y="3025046"/>
                  <a:pt x="396399" y="2984874"/>
                </a:cubicBezTo>
                <a:cubicBezTo>
                  <a:pt x="1351140" y="2916007"/>
                  <a:pt x="817946" y="2712537"/>
                  <a:pt x="658822" y="2601411"/>
                </a:cubicBezTo>
                <a:cubicBezTo>
                  <a:pt x="605607" y="2564370"/>
                  <a:pt x="1164888" y="2388551"/>
                  <a:pt x="1183148" y="2383856"/>
                </a:cubicBezTo>
                <a:cubicBezTo>
                  <a:pt x="1229581" y="2372900"/>
                  <a:pt x="1413747" y="2380725"/>
                  <a:pt x="1451311" y="2366639"/>
                </a:cubicBezTo>
                <a:cubicBezTo>
                  <a:pt x="1499309" y="2348901"/>
                  <a:pt x="1340706" y="2318120"/>
                  <a:pt x="1376184" y="2296729"/>
                </a:cubicBezTo>
                <a:cubicBezTo>
                  <a:pt x="1625043" y="2145953"/>
                  <a:pt x="1642780" y="1919006"/>
                  <a:pt x="1572870" y="1902834"/>
                </a:cubicBezTo>
                <a:cubicBezTo>
                  <a:pt x="1500353" y="1886138"/>
                  <a:pt x="1429399" y="1899181"/>
                  <a:pt x="1362097" y="1926311"/>
                </a:cubicBezTo>
                <a:cubicBezTo>
                  <a:pt x="1252536" y="1970656"/>
                  <a:pt x="493960" y="1907528"/>
                  <a:pt x="281620" y="1943006"/>
                </a:cubicBezTo>
                <a:cubicBezTo>
                  <a:pt x="249274" y="1948223"/>
                  <a:pt x="205451" y="1971700"/>
                  <a:pt x="174669" y="1927876"/>
                </a:cubicBezTo>
                <a:cubicBezTo>
                  <a:pt x="393269" y="1785969"/>
                  <a:pt x="673952" y="1826663"/>
                  <a:pt x="918115" y="1730145"/>
                </a:cubicBezTo>
                <a:cubicBezTo>
                  <a:pt x="822119" y="1663886"/>
                  <a:pt x="724558" y="1667017"/>
                  <a:pt x="624389" y="1676929"/>
                </a:cubicBezTo>
                <a:cubicBezTo>
                  <a:pt x="598304" y="1679538"/>
                  <a:pt x="562826" y="1683190"/>
                  <a:pt x="556565" y="1655539"/>
                </a:cubicBezTo>
                <a:cubicBezTo>
                  <a:pt x="548739" y="1620584"/>
                  <a:pt x="590999" y="1614323"/>
                  <a:pt x="618650" y="1600237"/>
                </a:cubicBezTo>
                <a:cubicBezTo>
                  <a:pt x="660909" y="1578325"/>
                  <a:pt x="723515" y="1604410"/>
                  <a:pt x="775165" y="1544413"/>
                </a:cubicBezTo>
                <a:cubicBezTo>
                  <a:pt x="618650" y="1558500"/>
                  <a:pt x="486656" y="1583021"/>
                  <a:pt x="348401" y="1624758"/>
                </a:cubicBezTo>
                <a:cubicBezTo>
                  <a:pt x="360400" y="1587717"/>
                  <a:pt x="402137" y="1570499"/>
                  <a:pt x="378660" y="1539719"/>
                </a:cubicBezTo>
                <a:cubicBezTo>
                  <a:pt x="360922" y="1516763"/>
                  <a:pt x="310316" y="1505806"/>
                  <a:pt x="336402" y="1463025"/>
                </a:cubicBezTo>
                <a:cubicBezTo>
                  <a:pt x="409963" y="1417636"/>
                  <a:pt x="514307" y="1429636"/>
                  <a:pt x="576913" y="1364421"/>
                </a:cubicBezTo>
                <a:cubicBezTo>
                  <a:pt x="665605" y="1271556"/>
                  <a:pt x="803338" y="1239731"/>
                  <a:pt x="911856" y="1171908"/>
                </a:cubicBezTo>
                <a:cubicBezTo>
                  <a:pt x="947853" y="1149995"/>
                  <a:pt x="1184192" y="1073303"/>
                  <a:pt x="1247841" y="1048782"/>
                </a:cubicBezTo>
                <a:cubicBezTo>
                  <a:pt x="1336532" y="1014349"/>
                  <a:pt x="1437746" y="1002349"/>
                  <a:pt x="1524872" y="939221"/>
                </a:cubicBezTo>
                <a:cubicBezTo>
                  <a:pt x="1439310" y="926178"/>
                  <a:pt x="1369923" y="985133"/>
                  <a:pt x="1267145" y="956439"/>
                </a:cubicBezTo>
                <a:cubicBezTo>
                  <a:pt x="1429920" y="895398"/>
                  <a:pt x="1579131" y="867746"/>
                  <a:pt x="1697039" y="783749"/>
                </a:cubicBezTo>
                <a:cubicBezTo>
                  <a:pt x="1711648" y="773315"/>
                  <a:pt x="1740342" y="776446"/>
                  <a:pt x="1762255" y="772794"/>
                </a:cubicBezTo>
                <a:cubicBezTo>
                  <a:pt x="1992852" y="735752"/>
                  <a:pt x="2224495" y="704449"/>
                  <a:pt x="2452486" y="650712"/>
                </a:cubicBezTo>
                <a:cubicBezTo>
                  <a:pt x="2504136" y="638191"/>
                  <a:pt x="2595436" y="635061"/>
                  <a:pt x="2586045" y="590193"/>
                </a:cubicBezTo>
                <a:cubicBezTo>
                  <a:pt x="2571959" y="522891"/>
                  <a:pt x="2486919" y="570889"/>
                  <a:pt x="2432138" y="577150"/>
                </a:cubicBezTo>
                <a:cubicBezTo>
                  <a:pt x="2262059" y="597497"/>
                  <a:pt x="2091979" y="632974"/>
                  <a:pt x="1919291" y="613149"/>
                </a:cubicBezTo>
                <a:cubicBezTo>
                  <a:pt x="2035633" y="588107"/>
                  <a:pt x="2151455" y="562542"/>
                  <a:pt x="2267799" y="537499"/>
                </a:cubicBezTo>
                <a:cubicBezTo>
                  <a:pt x="2134238" y="546368"/>
                  <a:pt x="2017896" y="487936"/>
                  <a:pt x="1887988" y="514022"/>
                </a:cubicBezTo>
                <a:cubicBezTo>
                  <a:pt x="1846250" y="522370"/>
                  <a:pt x="1802427" y="495762"/>
                  <a:pt x="1798252" y="454546"/>
                </a:cubicBezTo>
                <a:cubicBezTo>
                  <a:pt x="1793557" y="421678"/>
                  <a:pt x="1832686" y="407071"/>
                  <a:pt x="1862424" y="396636"/>
                </a:cubicBezTo>
                <a:cubicBezTo>
                  <a:pt x="1938595" y="370028"/>
                  <a:pt x="1999113" y="291250"/>
                  <a:pt x="2096675" y="332987"/>
                </a:cubicBezTo>
                <a:cubicBezTo>
                  <a:pt x="2158237" y="267250"/>
                  <a:pt x="2256320" y="256816"/>
                  <a:pt x="2335621" y="239600"/>
                </a:cubicBezTo>
                <a:cubicBezTo>
                  <a:pt x="2588654" y="185341"/>
                  <a:pt x="2845338" y="143081"/>
                  <a:pt x="3102023" y="107082"/>
                </a:cubicBezTo>
                <a:cubicBezTo>
                  <a:pt x="3270538" y="83605"/>
                  <a:pt x="3444270" y="93518"/>
                  <a:pt x="3611219" y="63780"/>
                </a:cubicBezTo>
                <a:cubicBezTo>
                  <a:pt x="3937814" y="5869"/>
                  <a:pt x="4262322" y="7436"/>
                  <a:pt x="4587352" y="1175"/>
                </a:cubicBezTo>
                <a:cubicBezTo>
                  <a:pt x="4663262" y="-260"/>
                  <a:pt x="4738976" y="-293"/>
                  <a:pt x="4814568" y="604"/>
                </a:cubicBezTo>
                <a:close/>
              </a:path>
            </a:pathLst>
          </a:custGeom>
        </p:spPr>
      </p:pic>
    </p:spTree>
    <p:extLst>
      <p:ext uri="{BB962C8B-B14F-4D97-AF65-F5344CB8AC3E}">
        <p14:creationId xmlns:p14="http://schemas.microsoft.com/office/powerpoint/2010/main" val="30594063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7"/>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9"/>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c 11"/>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p:cNvSpPr>
            <a:spLocks noGrp="1"/>
          </p:cNvSpPr>
          <p:nvPr>
            <p:ph idx="1"/>
          </p:nvPr>
        </p:nvSpPr>
        <p:spPr>
          <a:xfrm>
            <a:off x="4447308" y="591344"/>
            <a:ext cx="6906491" cy="5585619"/>
          </a:xfrm>
        </p:spPr>
        <p:txBody>
          <a:bodyPr anchor="ctr">
            <a:normAutofit/>
          </a:bodyPr>
          <a:lstStyle/>
          <a:p>
            <a:pPr marL="0" indent="0" algn="ctr">
              <a:lnSpc>
                <a:spcPct val="150000"/>
              </a:lnSpc>
              <a:buNone/>
            </a:pPr>
            <a:r>
              <a:rPr lang="el-GR" sz="3600" b="1" dirty="0">
                <a:latin typeface="Times New Roman" panose="02020603050405020304" pitchFamily="18" charset="0"/>
                <a:cs typeface="Times New Roman" panose="02020603050405020304" pitchFamily="18" charset="0"/>
              </a:rPr>
              <a:t>Εννέα</a:t>
            </a:r>
            <a:r>
              <a:rPr lang="en-US" sz="3600" b="1" dirty="0">
                <a:latin typeface="Times New Roman" panose="02020603050405020304" pitchFamily="18" charset="0"/>
                <a:cs typeface="Times New Roman" panose="02020603050405020304" pitchFamily="18" charset="0"/>
              </a:rPr>
              <a:t> </a:t>
            </a:r>
            <a:r>
              <a:rPr lang="el-GR" sz="3600" b="1" dirty="0">
                <a:latin typeface="Times New Roman" panose="02020603050405020304" pitchFamily="18" charset="0"/>
                <a:cs typeface="Times New Roman" panose="02020603050405020304" pitchFamily="18" charset="0"/>
              </a:rPr>
              <a:t>βασικές αρχές της δημοσιογραφίας</a:t>
            </a:r>
            <a:endParaRPr lang="en-US" sz="36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Rectangle 7"/>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9"/>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686834" y="1153572"/>
            <a:ext cx="3200400" cy="4461163"/>
          </a:xfrm>
        </p:spPr>
        <p:txBody>
          <a:bodyPr>
            <a:normAutofit/>
          </a:bodyPr>
          <a:lstStyle/>
          <a:p>
            <a:pPr>
              <a:lnSpc>
                <a:spcPct val="150000"/>
              </a:lnSpc>
            </a:pPr>
            <a:r>
              <a:rPr lang="en-US" sz="2800" kern="1200" dirty="0">
                <a:solidFill>
                  <a:srgbClr val="FFFFFF"/>
                </a:solidFill>
                <a:latin typeface="Times New Roman" panose="02020603050405020304" pitchFamily="18" charset="0"/>
                <a:cs typeface="Times New Roman" panose="02020603050405020304" pitchFamily="18" charset="0"/>
              </a:rPr>
              <a:t>1.</a:t>
            </a:r>
            <a:r>
              <a:rPr lang="el-GR" sz="2800" kern="1200" dirty="0">
                <a:solidFill>
                  <a:srgbClr val="FFFFFF"/>
                </a:solidFill>
                <a:latin typeface="Times New Roman" panose="02020603050405020304" pitchFamily="18" charset="0"/>
                <a:cs typeface="Times New Roman" panose="02020603050405020304" pitchFamily="18" charset="0"/>
              </a:rPr>
              <a:t> </a:t>
            </a:r>
            <a:r>
              <a:rPr lang="el-GR" sz="2800" dirty="0">
                <a:solidFill>
                  <a:srgbClr val="FFFFFF"/>
                </a:solidFill>
                <a:latin typeface="Times New Roman" panose="02020603050405020304" pitchFamily="18" charset="0"/>
                <a:cs typeface="Times New Roman" panose="02020603050405020304" pitchFamily="18" charset="0"/>
              </a:rPr>
              <a:t>Υποχρέωση της δημοσιογραφίας είναι απέναντι στην αλήθεια</a:t>
            </a:r>
            <a:endParaRPr lang="en-US" sz="2800" dirty="0">
              <a:solidFill>
                <a:srgbClr val="FFFFFF"/>
              </a:solidFill>
              <a:latin typeface="Times New Roman" panose="02020603050405020304" pitchFamily="18" charset="0"/>
              <a:cs typeface="Times New Roman" panose="02020603050405020304" pitchFamily="18" charset="0"/>
            </a:endParaRPr>
          </a:p>
        </p:txBody>
      </p:sp>
      <p:sp>
        <p:nvSpPr>
          <p:cNvPr id="22" name="Arc 11"/>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p:cNvSpPr>
            <a:spLocks noGrp="1"/>
          </p:cNvSpPr>
          <p:nvPr>
            <p:ph idx="1"/>
          </p:nvPr>
        </p:nvSpPr>
        <p:spPr>
          <a:xfrm>
            <a:off x="4447308" y="591344"/>
            <a:ext cx="6906491" cy="5585619"/>
          </a:xfrm>
        </p:spPr>
        <p:txBody>
          <a:bodyPr anchor="ctr">
            <a:normAutofit/>
          </a:bodyPr>
          <a:lstStyle/>
          <a:p>
            <a:pPr marL="0" indent="0">
              <a:buNone/>
            </a:pPr>
            <a:endParaRPr lang="el-GR" dirty="0">
              <a:latin typeface="Century Gothic" panose="020B0502020202020204" pitchFamily="34" charset="0"/>
            </a:endParaRPr>
          </a:p>
          <a:p>
            <a:pPr algn="just">
              <a:buFont typeface="Wingdings" panose="05000000000000000000" pitchFamily="2" charset="2"/>
              <a:buChar char="ü"/>
            </a:pPr>
            <a:r>
              <a:rPr lang="el-GR" sz="2400" dirty="0">
                <a:latin typeface="Times New Roman" panose="02020603050405020304" pitchFamily="18" charset="0"/>
                <a:cs typeface="Times New Roman" panose="02020603050405020304" pitchFamily="18" charset="0"/>
              </a:rPr>
              <a:t>Είναι η αλήθεια συνώνυμη της ακρίβειας;</a:t>
            </a:r>
          </a:p>
          <a:p>
            <a:pPr algn="just">
              <a:buFont typeface="Wingdings" panose="05000000000000000000" pitchFamily="2" charset="2"/>
              <a:buChar char="ü"/>
            </a:pPr>
            <a:r>
              <a:rPr lang="el-GR" sz="2400" dirty="0">
                <a:latin typeface="Times New Roman" panose="02020603050405020304" pitchFamily="18" charset="0"/>
                <a:cs typeface="Times New Roman" panose="02020603050405020304" pitchFamily="18" charset="0"/>
              </a:rPr>
              <a:t>Η δημοσιογραφία μπορεί να καταγράφει με ακρίβεια, αλλά να μη φτάνει στην αλήθεια</a:t>
            </a:r>
          </a:p>
          <a:p>
            <a:pPr algn="just">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Churnalism vs. (</a:t>
            </a:r>
            <a:r>
              <a:rPr lang="el-GR" sz="2400" dirty="0">
                <a:latin typeface="Times New Roman" panose="02020603050405020304" pitchFamily="18" charset="0"/>
                <a:cs typeface="Times New Roman" panose="02020603050405020304" pitchFamily="18" charset="0"/>
              </a:rPr>
              <a:t>ερευνητικής</a:t>
            </a:r>
            <a:r>
              <a:rPr lang="en-US" sz="2400" dirty="0">
                <a:latin typeface="Times New Roman" panose="02020603050405020304" pitchFamily="18" charset="0"/>
                <a:cs typeface="Times New Roman" panose="02020603050405020304" pitchFamily="18" charset="0"/>
              </a:rPr>
              <a:t>)</a:t>
            </a:r>
            <a:r>
              <a:rPr lang="el-GR" sz="2400" dirty="0">
                <a:latin typeface="Times New Roman" panose="02020603050405020304" pitchFamily="18" charset="0"/>
                <a:cs typeface="Times New Roman" panose="02020603050405020304" pitchFamily="18" charset="0"/>
              </a:rPr>
              <a:t> δημοσιογραφίας</a:t>
            </a:r>
          </a:p>
          <a:p>
            <a:pPr marL="0" indent="0" algn="just">
              <a:buNone/>
            </a:pPr>
            <a:r>
              <a:rPr lang="el-GR" sz="2400" dirty="0">
                <a:latin typeface="Times New Roman" panose="02020603050405020304" pitchFamily="18" charset="0"/>
                <a:cs typeface="Times New Roman" panose="02020603050405020304" pitchFamily="18" charset="0"/>
              </a:rPr>
              <a:t>Σημ. Ο όρος «</a:t>
            </a:r>
            <a:r>
              <a:rPr lang="el-GR" sz="2400" dirty="0" err="1">
                <a:latin typeface="Times New Roman" panose="02020603050405020304" pitchFamily="18" charset="0"/>
                <a:cs typeface="Times New Roman" panose="02020603050405020304" pitchFamily="18" charset="0"/>
              </a:rPr>
              <a:t>churnalism</a:t>
            </a:r>
            <a:r>
              <a:rPr lang="el-GR" sz="2400" dirty="0">
                <a:latin typeface="Times New Roman" panose="02020603050405020304" pitchFamily="18" charset="0"/>
                <a:cs typeface="Times New Roman" panose="02020603050405020304" pitchFamily="18" charset="0"/>
              </a:rPr>
              <a:t>» αναφέρεται σε μια μορφή δημοσιογραφίας, στην οποία τα Δελτία Τύπου και το ενημερωτικό υλικό χρησιμοποιούνται για τη δημιουργία άρθρων στα ΜΜΕ, χωρίς να γίνεται περαιτέρω έρευνα και διασταύρωση των στοιχείων από τους δημοσιογράφους</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Θέση περιεχομένου 5" descr="Εικόνα που περιέχει φορητός υπολογιστής, πληκτρολόγιο υπολογιστή, είδη γραφείου, εσωτερικός χώρος">
            <a:extLst>
              <a:ext uri="{FF2B5EF4-FFF2-40B4-BE49-F238E27FC236}">
                <a16:creationId xmlns:a16="http://schemas.microsoft.com/office/drawing/2014/main" id="{539363CC-8136-7C74-162D-8D0A23D09B8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l="13991" r="2" b="2"/>
          <a:stretch>
            <a:fillRect/>
          </a:stretch>
        </p:blipFill>
        <p:spPr>
          <a:xfrm>
            <a:off x="3001384" y="10"/>
            <a:ext cx="9190614"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9DE3864D-BA73-DBFD-7C24-7E86CF9689D2}"/>
              </a:ext>
            </a:extLst>
          </p:cNvPr>
          <p:cNvSpPr>
            <a:spLocks noGrp="1"/>
          </p:cNvSpPr>
          <p:nvPr>
            <p:ph type="title"/>
          </p:nvPr>
        </p:nvSpPr>
        <p:spPr>
          <a:xfrm>
            <a:off x="258185" y="365126"/>
            <a:ext cx="3765176" cy="1183976"/>
          </a:xfrm>
        </p:spPr>
        <p:txBody>
          <a:bodyPr vert="horz" lIns="91440" tIns="45720" rIns="91440" bIns="45720" rtlCol="0" anchor="ctr">
            <a:normAutofit fontScale="90000"/>
          </a:bodyPr>
          <a:lstStyle/>
          <a:p>
            <a:pPr algn="ctr"/>
            <a:r>
              <a:rPr lang="en-US" sz="4000" b="1" dirty="0" err="1"/>
              <a:t>Γνωριμί</a:t>
            </a:r>
            <a:r>
              <a:rPr lang="en-US" sz="4000" b="1" dirty="0"/>
              <a:t>α με τη δημοσιογραφία</a:t>
            </a:r>
          </a:p>
        </p:txBody>
      </p:sp>
      <p:sp>
        <p:nvSpPr>
          <p:cNvPr id="4" name="Θέση περιεχομένου 3">
            <a:extLst>
              <a:ext uri="{FF2B5EF4-FFF2-40B4-BE49-F238E27FC236}">
                <a16:creationId xmlns:a16="http://schemas.microsoft.com/office/drawing/2014/main" id="{25B17713-0E70-1767-2ED9-CC00E380BDA3}"/>
              </a:ext>
            </a:extLst>
          </p:cNvPr>
          <p:cNvSpPr>
            <a:spLocks noGrp="1"/>
          </p:cNvSpPr>
          <p:nvPr>
            <p:ph sz="half" idx="2"/>
          </p:nvPr>
        </p:nvSpPr>
        <p:spPr>
          <a:xfrm>
            <a:off x="258184" y="1635162"/>
            <a:ext cx="4980790" cy="4970033"/>
          </a:xfrm>
        </p:spPr>
        <p:txBody>
          <a:bodyPr vert="horz" lIns="91440" tIns="45720" rIns="91440" bIns="45720" rtlCol="0">
            <a:noAutofit/>
          </a:bodyPr>
          <a:lstStyle/>
          <a:p>
            <a:r>
              <a:rPr lang="el-GR" sz="2100" dirty="0"/>
              <a:t>Ορισμός της δημοσιογραφίας</a:t>
            </a:r>
          </a:p>
          <a:p>
            <a:r>
              <a:rPr lang="el-GR" sz="2100" dirty="0"/>
              <a:t>Δημοσιογραφία </a:t>
            </a:r>
            <a:r>
              <a:rPr lang="el-GR" sz="2100" dirty="0" err="1"/>
              <a:t>ίσον</a:t>
            </a:r>
            <a:r>
              <a:rPr lang="el-GR" sz="2100" dirty="0"/>
              <a:t> μεράκι (</a:t>
            </a:r>
            <a:r>
              <a:rPr lang="el-GR" sz="2100" dirty="0" err="1"/>
              <a:t>Πασαλάρης</a:t>
            </a:r>
            <a:r>
              <a:rPr lang="el-GR" sz="2100" dirty="0"/>
              <a:t>, 1984)</a:t>
            </a:r>
          </a:p>
          <a:p>
            <a:r>
              <a:rPr lang="el-GR" sz="2100" dirty="0"/>
              <a:t>Προσέγγιση του ρόλου του δημοσιογράφου</a:t>
            </a:r>
          </a:p>
          <a:p>
            <a:r>
              <a:rPr lang="el-GR" sz="2100" dirty="0"/>
              <a:t>Επάγγελμα ή λειτούργημα</a:t>
            </a:r>
          </a:p>
          <a:p>
            <a:r>
              <a:rPr lang="el-GR" sz="2100" dirty="0"/>
              <a:t>Διαφορές από τα άλλα είδη γραφής</a:t>
            </a:r>
          </a:p>
          <a:p>
            <a:r>
              <a:rPr lang="el-GR" sz="2100" dirty="0"/>
              <a:t>Βασικές αρχές και αξίες της δημοσιογραφίας</a:t>
            </a:r>
          </a:p>
          <a:p>
            <a:r>
              <a:rPr lang="el-GR" sz="2100" dirty="0"/>
              <a:t>Δεν υπάρχει αντικειμενική δημοσιογραφία: Αντικειμενικό είναι μόνο το πώς, πού, πότε (Γιάμαλη, 2024)</a:t>
            </a:r>
          </a:p>
          <a:p>
            <a:r>
              <a:rPr lang="el-GR" sz="2100" dirty="0"/>
              <a:t>Σύγχρονες προκλήσεις της δημοσιογραφίας</a:t>
            </a:r>
          </a:p>
          <a:p>
            <a:endParaRPr lang="en-US" sz="2100" dirty="0"/>
          </a:p>
        </p:txBody>
      </p:sp>
    </p:spTree>
    <p:extLst>
      <p:ext uri="{BB962C8B-B14F-4D97-AF65-F5344CB8AC3E}">
        <p14:creationId xmlns:p14="http://schemas.microsoft.com/office/powerpoint/2010/main" val="4641905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29"/>
          <p:cNvSpPr>
            <a:spLocks noGrp="1" noRot="1" noChangeAspect="1" noMove="1" noResize="1" noEditPoints="1" noAdjustHandles="1" noChangeArrowheads="1" noChangeShapeType="1" noTextEdit="1"/>
          </p:cNvSpPr>
          <p:nvPr/>
        </p:nvSpPr>
        <p:spPr>
          <a:xfrm>
            <a:off x="458922" y="453981"/>
            <a:ext cx="6675120" cy="1877811"/>
          </a:xfrm>
          <a:prstGeom prst="rect">
            <a:avLst/>
          </a:prstGeom>
          <a:solidFill>
            <a:srgbClr val="55433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The Hand"/>
              <a:ea typeface="+mn-ea"/>
              <a:cs typeface="+mn-cs"/>
            </a:endParaRPr>
          </a:p>
        </p:txBody>
      </p:sp>
      <p:sp>
        <p:nvSpPr>
          <p:cNvPr id="2" name="Τίτλος 1"/>
          <p:cNvSpPr>
            <a:spLocks noGrp="1"/>
          </p:cNvSpPr>
          <p:nvPr>
            <p:ph type="title"/>
          </p:nvPr>
        </p:nvSpPr>
        <p:spPr>
          <a:xfrm>
            <a:off x="731520" y="731520"/>
            <a:ext cx="6089904" cy="1426464"/>
          </a:xfrm>
        </p:spPr>
        <p:txBody>
          <a:bodyPr vert="horz" lIns="91440" tIns="45720" rIns="91440" bIns="45720" rtlCol="0">
            <a:normAutofit/>
          </a:bodyPr>
          <a:lstStyle/>
          <a:p>
            <a:r>
              <a:rPr lang="en-US" sz="2800" b="0" kern="1200" dirty="0">
                <a:solidFill>
                  <a:srgbClr val="FFFFFF"/>
                </a:solidFill>
                <a:latin typeface="Times New Roman" panose="02020603050405020304" pitchFamily="18" charset="0"/>
                <a:cs typeface="Times New Roman" panose="02020603050405020304" pitchFamily="18" charset="0"/>
              </a:rPr>
              <a:t>The Pentagon Papers (1971)</a:t>
            </a:r>
            <a:br>
              <a:rPr lang="el-GR" sz="2800" b="0" kern="1200" dirty="0">
                <a:solidFill>
                  <a:srgbClr val="FFFFFF"/>
                </a:solidFill>
                <a:latin typeface="Times New Roman" panose="02020603050405020304" pitchFamily="18" charset="0"/>
                <a:cs typeface="Times New Roman" panose="02020603050405020304" pitchFamily="18" charset="0"/>
              </a:rPr>
            </a:br>
            <a:r>
              <a:rPr lang="el-GR" sz="2000" b="0" dirty="0" err="1">
                <a:solidFill>
                  <a:srgbClr val="FFFFFF"/>
                </a:solidFill>
                <a:latin typeface="Times New Roman" panose="02020603050405020304" pitchFamily="18" charset="0"/>
                <a:cs typeface="Times New Roman" panose="02020603050405020304" pitchFamily="18" charset="0"/>
              </a:rPr>
              <a:t>Neil</a:t>
            </a:r>
            <a:r>
              <a:rPr lang="el-GR" sz="2000" b="0" dirty="0">
                <a:solidFill>
                  <a:srgbClr val="FFFFFF"/>
                </a:solidFill>
                <a:latin typeface="Times New Roman" panose="02020603050405020304" pitchFamily="18" charset="0"/>
                <a:cs typeface="Times New Roman" panose="02020603050405020304" pitchFamily="18" charset="0"/>
              </a:rPr>
              <a:t> </a:t>
            </a:r>
            <a:r>
              <a:rPr lang="el-GR" sz="2000" b="0" dirty="0" err="1">
                <a:solidFill>
                  <a:srgbClr val="FFFFFF"/>
                </a:solidFill>
                <a:latin typeface="Times New Roman" panose="02020603050405020304" pitchFamily="18" charset="0"/>
                <a:cs typeface="Times New Roman" panose="02020603050405020304" pitchFamily="18" charset="0"/>
              </a:rPr>
              <a:t>Sheehan</a:t>
            </a:r>
            <a:r>
              <a:rPr lang="el-GR" sz="2000" b="0" dirty="0">
                <a:solidFill>
                  <a:srgbClr val="FFFFFF"/>
                </a:solidFill>
                <a:latin typeface="Times New Roman" panose="02020603050405020304" pitchFamily="18" charset="0"/>
                <a:cs typeface="Times New Roman" panose="02020603050405020304" pitchFamily="18" charset="0"/>
              </a:rPr>
              <a:t> και 43 δημοσιογράφοι από τους </a:t>
            </a:r>
            <a:r>
              <a:rPr lang="el-GR" sz="2000" b="0" dirty="0" err="1">
                <a:solidFill>
                  <a:srgbClr val="FFFFFF"/>
                </a:solidFill>
                <a:latin typeface="Times New Roman" panose="02020603050405020304" pitchFamily="18" charset="0"/>
                <a:cs typeface="Times New Roman" panose="02020603050405020304" pitchFamily="18" charset="0"/>
              </a:rPr>
              <a:t>New</a:t>
            </a:r>
            <a:r>
              <a:rPr lang="el-GR" sz="2000" b="0" dirty="0">
                <a:solidFill>
                  <a:srgbClr val="FFFFFF"/>
                </a:solidFill>
                <a:latin typeface="Times New Roman" panose="02020603050405020304" pitchFamily="18" charset="0"/>
                <a:cs typeface="Times New Roman" panose="02020603050405020304" pitchFamily="18" charset="0"/>
              </a:rPr>
              <a:t> </a:t>
            </a:r>
            <a:r>
              <a:rPr lang="el-GR" sz="2000" b="0" dirty="0" err="1">
                <a:solidFill>
                  <a:srgbClr val="FFFFFF"/>
                </a:solidFill>
                <a:latin typeface="Times New Roman" panose="02020603050405020304" pitchFamily="18" charset="0"/>
                <a:cs typeface="Times New Roman" panose="02020603050405020304" pitchFamily="18" charset="0"/>
              </a:rPr>
              <a:t>York</a:t>
            </a:r>
            <a:r>
              <a:rPr lang="el-GR" sz="2000" b="0" dirty="0">
                <a:solidFill>
                  <a:srgbClr val="FFFFFF"/>
                </a:solidFill>
                <a:latin typeface="Times New Roman" panose="02020603050405020304" pitchFamily="18" charset="0"/>
                <a:cs typeface="Times New Roman" panose="02020603050405020304" pitchFamily="18" charset="0"/>
              </a:rPr>
              <a:t> </a:t>
            </a:r>
            <a:r>
              <a:rPr lang="el-GR" sz="2000" b="0" dirty="0" err="1">
                <a:solidFill>
                  <a:srgbClr val="FFFFFF"/>
                </a:solidFill>
                <a:latin typeface="Times New Roman" panose="02020603050405020304" pitchFamily="18" charset="0"/>
                <a:cs typeface="Times New Roman" panose="02020603050405020304" pitchFamily="18" charset="0"/>
              </a:rPr>
              <a:t>Times</a:t>
            </a:r>
            <a:endParaRPr lang="en-US" sz="2000" b="0" dirty="0">
              <a:solidFill>
                <a:srgbClr val="FFFFFF"/>
              </a:solidFill>
              <a:latin typeface="Times New Roman" panose="02020603050405020304" pitchFamily="18" charset="0"/>
              <a:cs typeface="Times New Roman" panose="02020603050405020304" pitchFamily="18" charset="0"/>
            </a:endParaRPr>
          </a:p>
        </p:txBody>
      </p:sp>
      <p:sp>
        <p:nvSpPr>
          <p:cNvPr id="38" name="Rectangle 31"/>
          <p:cNvSpPr>
            <a:spLocks noGrp="1" noRot="1" noChangeAspect="1" noMove="1" noResize="1" noEditPoints="1" noAdjustHandles="1" noChangeArrowheads="1" noChangeShapeType="1" noTextEdit="1"/>
          </p:cNvSpPr>
          <p:nvPr/>
        </p:nvSpPr>
        <p:spPr>
          <a:xfrm>
            <a:off x="7277100" y="461737"/>
            <a:ext cx="2149361"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The Hand"/>
              <a:ea typeface="+mn-ea"/>
              <a:cs typeface="+mn-cs"/>
            </a:endParaRPr>
          </a:p>
        </p:txBody>
      </p:sp>
      <p:sp>
        <p:nvSpPr>
          <p:cNvPr id="39" name="Rectangle 33"/>
          <p:cNvSpPr>
            <a:spLocks noGrp="1" noRot="1" noChangeAspect="1" noMove="1" noResize="1" noEditPoints="1" noAdjustHandles="1" noChangeArrowheads="1" noChangeShapeType="1" noTextEdit="1"/>
          </p:cNvSpPr>
          <p:nvPr/>
        </p:nvSpPr>
        <p:spPr>
          <a:xfrm>
            <a:off x="9573768" y="453155"/>
            <a:ext cx="2149358" cy="1878638"/>
          </a:xfrm>
          <a:prstGeom prst="rect">
            <a:avLst/>
          </a:prstGeom>
          <a:solidFill>
            <a:srgbClr val="A4895E"/>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The Hand"/>
              <a:ea typeface="+mn-ea"/>
              <a:cs typeface="+mn-cs"/>
            </a:endParaRPr>
          </a:p>
        </p:txBody>
      </p:sp>
      <p:sp>
        <p:nvSpPr>
          <p:cNvPr id="36" name="Rectangle 35"/>
          <p:cNvSpPr>
            <a:spLocks noGrp="1" noRot="1" noChangeAspect="1" noMove="1" noResize="1" noEditPoints="1" noAdjustHandles="1" noChangeArrowheads="1" noChangeShapeType="1" noTextEdit="1"/>
          </p:cNvSpPr>
          <p:nvPr/>
        </p:nvSpPr>
        <p:spPr>
          <a:xfrm>
            <a:off x="458920" y="2480956"/>
            <a:ext cx="6675121"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The Hand"/>
              <a:ea typeface="+mn-ea"/>
              <a:cs typeface="+mn-cs"/>
            </a:endParaRPr>
          </a:p>
        </p:txBody>
      </p:sp>
      <p:sp>
        <p:nvSpPr>
          <p:cNvPr id="13" name="Content Placeholder 12"/>
          <p:cNvSpPr>
            <a:spLocks noGrp="1"/>
          </p:cNvSpPr>
          <p:nvPr>
            <p:ph idx="1"/>
          </p:nvPr>
        </p:nvSpPr>
        <p:spPr>
          <a:xfrm>
            <a:off x="457200" y="2560320"/>
            <a:ext cx="6553200" cy="3667760"/>
          </a:xfrm>
        </p:spPr>
        <p:txBody>
          <a:bodyPr anchor="ctr">
            <a:noAutofit/>
          </a:bodyPr>
          <a:lstStyle/>
          <a:p>
            <a:pPr algn="just">
              <a:lnSpc>
                <a:spcPct val="110000"/>
              </a:lnSpc>
            </a:pPr>
            <a:r>
              <a:rPr lang="el-GR" sz="1600" b="0" kern="1200" spc="-20" dirty="0">
                <a:latin typeface="Times New Roman" panose="02020603050405020304" pitchFamily="18" charset="0"/>
                <a:cs typeface="Times New Roman" panose="02020603050405020304" pitchFamily="18" charset="0"/>
              </a:rPr>
              <a:t>Τα «Έγγραφα του Πενταγώνου» (η επίσημη ονομασία τους ήταν </a:t>
            </a:r>
            <a:r>
              <a:rPr lang="en-US" sz="1600" b="0" kern="1200" spc="-20" dirty="0">
                <a:latin typeface="Times New Roman" panose="02020603050405020304" pitchFamily="18" charset="0"/>
                <a:cs typeface="Times New Roman" panose="02020603050405020304" pitchFamily="18" charset="0"/>
              </a:rPr>
              <a:t>Report of the Office of the Secretary of Defense Vietnam Task Force) </a:t>
            </a:r>
            <a:r>
              <a:rPr lang="el-GR" sz="1600" b="0" kern="1200" spc="-20" dirty="0">
                <a:latin typeface="Times New Roman" panose="02020603050405020304" pitchFamily="18" charset="0"/>
                <a:cs typeface="Times New Roman" panose="02020603050405020304" pitchFamily="18" charset="0"/>
              </a:rPr>
              <a:t>αποτελούσαν </a:t>
            </a:r>
            <a:r>
              <a:rPr lang="el-GR" sz="1600" kern="1200" spc="-20" dirty="0">
                <a:latin typeface="Times New Roman" panose="02020603050405020304" pitchFamily="18" charset="0"/>
                <a:cs typeface="Times New Roman" panose="02020603050405020304" pitchFamily="18" charset="0"/>
              </a:rPr>
              <a:t>πολύτομη, άκρως απόρρητη μελέτη </a:t>
            </a:r>
            <a:r>
              <a:rPr lang="el-GR" sz="1600" b="0" kern="1200" spc="-20" dirty="0">
                <a:latin typeface="Times New Roman" panose="02020603050405020304" pitchFamily="18" charset="0"/>
                <a:cs typeface="Times New Roman" panose="02020603050405020304" pitchFamily="18" charset="0"/>
              </a:rPr>
              <a:t>(1945-1967) για το πώς οι ΗΠΑ βρέθηκαν εμπλεκόμενες στον Πόλεμο του Βιετνάμ. Ο στρατιωτικός αναλυτής </a:t>
            </a:r>
            <a:r>
              <a:rPr lang="el-GR" sz="1600" b="0" kern="1200" spc="-20" dirty="0" err="1">
                <a:latin typeface="Times New Roman" panose="02020603050405020304" pitchFamily="18" charset="0"/>
                <a:cs typeface="Times New Roman" panose="02020603050405020304" pitchFamily="18" charset="0"/>
              </a:rPr>
              <a:t>Daniel</a:t>
            </a:r>
            <a:r>
              <a:rPr lang="el-GR" sz="1600" b="0" kern="1200" spc="-20" dirty="0">
                <a:latin typeface="Times New Roman" panose="02020603050405020304" pitchFamily="18" charset="0"/>
                <a:cs typeface="Times New Roman" panose="02020603050405020304" pitchFamily="18" charset="0"/>
              </a:rPr>
              <a:t> </a:t>
            </a:r>
            <a:r>
              <a:rPr lang="el-GR" sz="1600" b="0" kern="1200" spc="-20" dirty="0" err="1">
                <a:latin typeface="Times New Roman" panose="02020603050405020304" pitchFamily="18" charset="0"/>
                <a:cs typeface="Times New Roman" panose="02020603050405020304" pitchFamily="18" charset="0"/>
              </a:rPr>
              <a:t>Ellsberg</a:t>
            </a:r>
            <a:r>
              <a:rPr lang="el-GR" sz="1600" b="0" kern="1200" spc="-20" dirty="0">
                <a:latin typeface="Times New Roman" panose="02020603050405020304" pitchFamily="18" charset="0"/>
                <a:cs typeface="Times New Roman" panose="02020603050405020304" pitchFamily="18" charset="0"/>
              </a:rPr>
              <a:t>, που είχε εργαστεί </a:t>
            </a:r>
            <a:r>
              <a:rPr lang="el-GR" sz="1600" b="0" spc="-20" dirty="0">
                <a:latin typeface="Times New Roman" panose="02020603050405020304" pitchFamily="18" charset="0"/>
                <a:cs typeface="Times New Roman" panose="02020603050405020304" pitchFamily="18" charset="0"/>
              </a:rPr>
              <a:t>στη μελέτη αυτή </a:t>
            </a:r>
            <a:r>
              <a:rPr lang="el-GR" sz="1600" b="0" kern="1200" spc="-20" dirty="0">
                <a:latin typeface="Times New Roman" panose="02020603050405020304" pitchFamily="18" charset="0"/>
                <a:cs typeface="Times New Roman" panose="02020603050405020304" pitchFamily="18" charset="0"/>
              </a:rPr>
              <a:t>και είχε πρόσβαση στα έγγραφα, διέρρευσε τη μελ</a:t>
            </a:r>
            <a:r>
              <a:rPr lang="el-GR" sz="1600" b="0" spc="-20" dirty="0">
                <a:latin typeface="Times New Roman" panose="02020603050405020304" pitchFamily="18" charset="0"/>
                <a:cs typeface="Times New Roman" panose="02020603050405020304" pitchFamily="18" charset="0"/>
              </a:rPr>
              <a:t>έτη</a:t>
            </a:r>
            <a:r>
              <a:rPr lang="el-GR" sz="1600" b="0" kern="1200" spc="-20" dirty="0">
                <a:latin typeface="Times New Roman" panose="02020603050405020304" pitchFamily="18" charset="0"/>
                <a:cs typeface="Times New Roman" panose="02020603050405020304" pitchFamily="18" charset="0"/>
              </a:rPr>
              <a:t> στους </a:t>
            </a:r>
            <a:r>
              <a:rPr lang="el-GR" sz="1600" b="0" kern="1200" spc="-20" dirty="0" err="1">
                <a:latin typeface="Times New Roman" panose="02020603050405020304" pitchFamily="18" charset="0"/>
                <a:cs typeface="Times New Roman" panose="02020603050405020304" pitchFamily="18" charset="0"/>
              </a:rPr>
              <a:t>New</a:t>
            </a:r>
            <a:r>
              <a:rPr lang="el-GR" sz="1600" b="0" kern="1200" spc="-20" dirty="0">
                <a:latin typeface="Times New Roman" panose="02020603050405020304" pitchFamily="18" charset="0"/>
                <a:cs typeface="Times New Roman" panose="02020603050405020304" pitchFamily="18" charset="0"/>
              </a:rPr>
              <a:t> </a:t>
            </a:r>
            <a:r>
              <a:rPr lang="el-GR" sz="1600" b="0" kern="1200" spc="-20" dirty="0" err="1">
                <a:latin typeface="Times New Roman" panose="02020603050405020304" pitchFamily="18" charset="0"/>
                <a:cs typeface="Times New Roman" panose="02020603050405020304" pitchFamily="18" charset="0"/>
              </a:rPr>
              <a:t>York</a:t>
            </a:r>
            <a:r>
              <a:rPr lang="el-GR" sz="1600" b="0" kern="1200" spc="-20" dirty="0">
                <a:latin typeface="Times New Roman" panose="02020603050405020304" pitchFamily="18" charset="0"/>
                <a:cs typeface="Times New Roman" panose="02020603050405020304" pitchFamily="18" charset="0"/>
              </a:rPr>
              <a:t> </a:t>
            </a:r>
            <a:r>
              <a:rPr lang="el-GR" sz="1600" b="0" kern="1200" spc="-20" dirty="0" err="1">
                <a:latin typeface="Times New Roman" panose="02020603050405020304" pitchFamily="18" charset="0"/>
                <a:cs typeface="Times New Roman" panose="02020603050405020304" pitchFamily="18" charset="0"/>
              </a:rPr>
              <a:t>Times</a:t>
            </a:r>
            <a:r>
              <a:rPr lang="el-GR" sz="1600" b="0" kern="1200" spc="-20" dirty="0">
                <a:latin typeface="Times New Roman" panose="02020603050405020304" pitchFamily="18" charset="0"/>
                <a:cs typeface="Times New Roman" panose="02020603050405020304" pitchFamily="18" charset="0"/>
              </a:rPr>
              <a:t>. Τα έγγραφα που διέρρευσαν εξηγούσαν λεπτομερώς πώς οι πρόεδροι των ΗΠΑ παραπλανούσαν ενεργά το αμερικανικό κοινό σχετικά με τις προθέσεις και τις συνέπειες της συμμετοχής τους στον πόλεμο στη Νοτιοανατολική Ασία. Η δημόσια οργή που προκλήθηκε τροφοδότησε το αντιπολεμικό κίνημα. Οι Ηνωμένες Πολιτείες απέσυραν όλα τα στρατεύματα από το Βιετνάμ λίγα χρόνια αργότερα</a:t>
            </a:r>
            <a:r>
              <a:rPr lang="el-GR" sz="1600" b="0" kern="1200" spc="-20" dirty="0">
                <a:latin typeface="Posterama" panose="020B0504020200020000" pitchFamily="34" charset="0"/>
                <a:cs typeface="Posterama" panose="020B0504020200020000" pitchFamily="34" charset="0"/>
              </a:rPr>
              <a:t>.</a:t>
            </a:r>
            <a:endParaRPr lang="en-US" sz="1600" spc="-20" dirty="0">
              <a:latin typeface="Posterama" panose="020B0504020200020000" pitchFamily="34" charset="0"/>
              <a:cs typeface="Posterama" panose="020B0504020200020000" pitchFamily="34" charset="0"/>
            </a:endParaRPr>
          </a:p>
        </p:txBody>
      </p:sp>
      <p:pic>
        <p:nvPicPr>
          <p:cNvPr id="6" name="Θέση περιεχομένου 5"/>
          <p:cNvPicPr>
            <a:picLocks noChangeAspect="1"/>
          </p:cNvPicPr>
          <p:nvPr/>
        </p:nvPicPr>
        <p:blipFill rotWithShape="1">
          <a:blip r:embed="rId2"/>
          <a:srcRect l="9351" r="9351"/>
          <a:stretch>
            <a:fillRect/>
          </a:stretch>
        </p:blipFill>
        <p:spPr>
          <a:xfrm>
            <a:off x="7277100" y="2480954"/>
            <a:ext cx="4455979" cy="3918123"/>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Rectangle 7"/>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9"/>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686834" y="1153572"/>
            <a:ext cx="3200400" cy="4461163"/>
          </a:xfrm>
        </p:spPr>
        <p:txBody>
          <a:bodyPr>
            <a:normAutofit/>
          </a:bodyPr>
          <a:lstStyle/>
          <a:p>
            <a:pPr>
              <a:lnSpc>
                <a:spcPct val="150000"/>
              </a:lnSpc>
            </a:pPr>
            <a:r>
              <a:rPr lang="el-GR" sz="2800" dirty="0">
                <a:solidFill>
                  <a:srgbClr val="FFFFFF"/>
                </a:solidFill>
                <a:latin typeface="Times New Roman" panose="02020603050405020304" pitchFamily="18" charset="0"/>
                <a:cs typeface="Times New Roman" panose="02020603050405020304" pitchFamily="18" charset="0"/>
              </a:rPr>
              <a:t>2. Η δημοσιογραφία οφείλει πρώτα απ’ όλα να είναι πιστή στους πολίτες</a:t>
            </a:r>
            <a:br>
              <a:rPr lang="el-GR" sz="2800" dirty="0">
                <a:solidFill>
                  <a:srgbClr val="FFFFFF"/>
                </a:solidFill>
                <a:latin typeface="Times New Roman" panose="02020603050405020304" pitchFamily="18" charset="0"/>
                <a:cs typeface="Times New Roman" panose="02020603050405020304" pitchFamily="18" charset="0"/>
              </a:rPr>
            </a:br>
            <a:endParaRPr lang="en-US" sz="2800" dirty="0">
              <a:solidFill>
                <a:srgbClr val="FFFFFF"/>
              </a:solidFill>
              <a:latin typeface="Times New Roman" panose="02020603050405020304" pitchFamily="18" charset="0"/>
              <a:cs typeface="Times New Roman" panose="02020603050405020304" pitchFamily="18" charset="0"/>
            </a:endParaRPr>
          </a:p>
        </p:txBody>
      </p:sp>
      <p:sp>
        <p:nvSpPr>
          <p:cNvPr id="22" name="Arc 11"/>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p:cNvSpPr>
            <a:spLocks noGrp="1"/>
          </p:cNvSpPr>
          <p:nvPr>
            <p:ph idx="1"/>
          </p:nvPr>
        </p:nvSpPr>
        <p:spPr>
          <a:xfrm>
            <a:off x="4447308" y="591344"/>
            <a:ext cx="6906491" cy="5585619"/>
          </a:xfrm>
        </p:spPr>
        <p:txBody>
          <a:bodyPr anchor="ctr">
            <a:normAutofit lnSpcReduction="10000"/>
          </a:bodyPr>
          <a:lstStyle/>
          <a:p>
            <a:pPr marL="0" indent="0">
              <a:lnSpc>
                <a:spcPct val="150000"/>
              </a:lnSpc>
              <a:buNone/>
            </a:pPr>
            <a:r>
              <a:rPr lang="el-GR" dirty="0">
                <a:latin typeface="Times New Roman" panose="02020603050405020304" pitchFamily="18" charset="0"/>
                <a:cs typeface="Times New Roman" panose="02020603050405020304" pitchFamily="18" charset="0"/>
              </a:rPr>
              <a:t>Η υποχρέωση απέναντι στους πολίτες είναι το </a:t>
            </a:r>
            <a:r>
              <a:rPr lang="el-GR" b="1" dirty="0">
                <a:latin typeface="Times New Roman" panose="02020603050405020304" pitchFamily="18" charset="0"/>
                <a:cs typeface="Times New Roman" panose="02020603050405020304" pitchFamily="18" charset="0"/>
              </a:rPr>
              <a:t>σιωπηρό «συμβόλαιο» </a:t>
            </a:r>
            <a:r>
              <a:rPr lang="el-GR" dirty="0">
                <a:latin typeface="Times New Roman" panose="02020603050405020304" pitchFamily="18" charset="0"/>
                <a:cs typeface="Times New Roman" panose="02020603050405020304" pitchFamily="18" charset="0"/>
              </a:rPr>
              <a:t>με την κοινή γνώμη, που λέει στο αναγνωστικό κοινό ότι οι κινηματογραφικές κριτικές είναι ειλικρινείς, ότι οι κριτικές των εστιατορίων δεν επηρεάζονται από διαφημιστικές καταχωρίσεις, ότι η δημοσιογραφική κάλυψη των γεγονότων δεν προσδιορίζεται από ιδιοτελή κίνητρα ή φιλικές σχέσεις</a:t>
            </a:r>
            <a:endParaRPr 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Rectangle 7"/>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9"/>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686834" y="1153572"/>
            <a:ext cx="3200400" cy="4461163"/>
          </a:xfrm>
        </p:spPr>
        <p:txBody>
          <a:bodyPr>
            <a:normAutofit/>
          </a:bodyPr>
          <a:lstStyle/>
          <a:p>
            <a:pPr>
              <a:lnSpc>
                <a:spcPct val="150000"/>
              </a:lnSpc>
            </a:pPr>
            <a:r>
              <a:rPr lang="el-GR" sz="2800" dirty="0">
                <a:solidFill>
                  <a:srgbClr val="FFFFFF"/>
                </a:solidFill>
                <a:latin typeface="Times New Roman" panose="02020603050405020304" pitchFamily="18" charset="0"/>
                <a:cs typeface="Times New Roman" panose="02020603050405020304" pitchFamily="18" charset="0"/>
              </a:rPr>
              <a:t>3. Η πεμπτουσία της είναι η συνέπεια στη διασταύρωση της πληροφορίας </a:t>
            </a:r>
            <a:endParaRPr lang="en-US" sz="2800" dirty="0">
              <a:solidFill>
                <a:srgbClr val="FFFFFF"/>
              </a:solidFill>
              <a:latin typeface="Times New Roman" panose="02020603050405020304" pitchFamily="18" charset="0"/>
              <a:cs typeface="Times New Roman" panose="02020603050405020304" pitchFamily="18" charset="0"/>
            </a:endParaRPr>
          </a:p>
        </p:txBody>
      </p:sp>
      <p:sp>
        <p:nvSpPr>
          <p:cNvPr id="22" name="Arc 11"/>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p:cNvSpPr>
            <a:spLocks noGrp="1"/>
          </p:cNvSpPr>
          <p:nvPr>
            <p:ph idx="1"/>
          </p:nvPr>
        </p:nvSpPr>
        <p:spPr>
          <a:xfrm>
            <a:off x="4447308" y="591344"/>
            <a:ext cx="6906491" cy="5585619"/>
          </a:xfrm>
        </p:spPr>
        <p:txBody>
          <a:bodyPr anchor="ctr">
            <a:normAutofit/>
          </a:bodyPr>
          <a:lstStyle/>
          <a:p>
            <a:pPr marL="0" indent="0">
              <a:buNone/>
            </a:pPr>
            <a:endParaRPr lang="el-GR" dirty="0">
              <a:latin typeface="Century Gothic" panose="020B0502020202020204" pitchFamily="34" charset="0"/>
            </a:endParaRPr>
          </a:p>
          <a:p>
            <a:pPr marL="0" indent="0">
              <a:lnSpc>
                <a:spcPct val="150000"/>
              </a:lnSpc>
              <a:buNone/>
            </a:pPr>
            <a:r>
              <a:rPr lang="el-GR" dirty="0">
                <a:latin typeface="Times New Roman" panose="02020603050405020304" pitchFamily="18" charset="0"/>
                <a:cs typeface="Times New Roman" panose="02020603050405020304" pitchFamily="18" charset="0"/>
              </a:rPr>
              <a:t>Η προσήλωση στη διασταύρωση της πληροφορίας είναι αυτό που διαχωρίζει τη δημοσιογραφία από την ψυχαγωγία, την προπαγάνδα, τη μυθοπλασία ή την τέχνη</a:t>
            </a:r>
            <a:endParaRPr 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Rectangle 7"/>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9"/>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686834" y="1153572"/>
            <a:ext cx="3200400" cy="4461163"/>
          </a:xfrm>
        </p:spPr>
        <p:txBody>
          <a:bodyPr>
            <a:normAutofit/>
          </a:bodyPr>
          <a:lstStyle/>
          <a:p>
            <a:pPr>
              <a:lnSpc>
                <a:spcPct val="100000"/>
              </a:lnSpc>
            </a:pPr>
            <a:r>
              <a:rPr lang="el-GR" sz="2800" dirty="0">
                <a:solidFill>
                  <a:srgbClr val="FFFFFF"/>
                </a:solidFill>
                <a:latin typeface="Times New Roman" panose="02020603050405020304" pitchFamily="18" charset="0"/>
                <a:cs typeface="Times New Roman" panose="02020603050405020304" pitchFamily="18" charset="0"/>
              </a:rPr>
              <a:t>4. Οι δημοσιογράφοι πρέπει να διατηρούν την ανεξαρτησία τους από εκείνους των οποίων τη δραστηριότητα καλύπτουν δημοσιογραφικά</a:t>
            </a:r>
            <a:endParaRPr lang="en-US" sz="2800" dirty="0">
              <a:solidFill>
                <a:srgbClr val="FFFFFF"/>
              </a:solidFill>
              <a:latin typeface="Times New Roman" panose="02020603050405020304" pitchFamily="18" charset="0"/>
              <a:cs typeface="Times New Roman" panose="02020603050405020304" pitchFamily="18" charset="0"/>
            </a:endParaRPr>
          </a:p>
        </p:txBody>
      </p:sp>
      <p:sp>
        <p:nvSpPr>
          <p:cNvPr id="22" name="Arc 11"/>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p:cNvSpPr>
            <a:spLocks noGrp="1"/>
          </p:cNvSpPr>
          <p:nvPr>
            <p:ph idx="1"/>
          </p:nvPr>
        </p:nvSpPr>
        <p:spPr>
          <a:xfrm>
            <a:off x="4447308" y="591344"/>
            <a:ext cx="6906491" cy="5585619"/>
          </a:xfrm>
        </p:spPr>
        <p:txBody>
          <a:bodyPr anchor="ctr">
            <a:normAutofit/>
          </a:bodyPr>
          <a:lstStyle/>
          <a:p>
            <a:pPr marL="0" indent="0">
              <a:lnSpc>
                <a:spcPct val="150000"/>
              </a:lnSpc>
              <a:buNone/>
            </a:pPr>
            <a:r>
              <a:rPr lang="el-GR" dirty="0">
                <a:latin typeface="Times New Roman" panose="02020603050405020304" pitchFamily="18" charset="0"/>
                <a:cs typeface="Times New Roman" panose="02020603050405020304" pitchFamily="18" charset="0"/>
              </a:rPr>
              <a:t>Όσο περισσότερο βλέπει ένας δημοσιογράφος τον εαυτό του ως συμμέτοχο στα γεγονότα και είναι προσηλωμένος στις πηγές του τόσο λιγότερο θα πρέπει να θεωρεί τον εαυτό του δημοσιογράφο. </a:t>
            </a:r>
            <a:endParaRPr 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Rectangle 7"/>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9"/>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686834" y="1153572"/>
            <a:ext cx="3200400" cy="4461163"/>
          </a:xfrm>
        </p:spPr>
        <p:txBody>
          <a:bodyPr>
            <a:normAutofit/>
          </a:bodyPr>
          <a:lstStyle/>
          <a:p>
            <a:pPr>
              <a:lnSpc>
                <a:spcPct val="100000"/>
              </a:lnSpc>
            </a:pPr>
            <a:r>
              <a:rPr lang="el-GR" sz="2800" dirty="0">
                <a:solidFill>
                  <a:srgbClr val="FFFFFF"/>
                </a:solidFill>
                <a:latin typeface="Times New Roman" panose="02020603050405020304" pitchFamily="18" charset="0"/>
                <a:cs typeface="Times New Roman" panose="02020603050405020304" pitchFamily="18" charset="0"/>
              </a:rPr>
              <a:t>5. Ο δημοσιογράφος πρέπει να λειτουργεί ως ανεξάρτητος ελεγκτής της εξουσίας </a:t>
            </a:r>
            <a:endParaRPr lang="en-US" sz="2800" dirty="0">
              <a:solidFill>
                <a:srgbClr val="FFFFFF"/>
              </a:solidFill>
              <a:latin typeface="Times New Roman" panose="02020603050405020304" pitchFamily="18" charset="0"/>
              <a:cs typeface="Times New Roman" panose="02020603050405020304" pitchFamily="18" charset="0"/>
            </a:endParaRPr>
          </a:p>
        </p:txBody>
      </p:sp>
      <p:sp>
        <p:nvSpPr>
          <p:cNvPr id="22" name="Arc 11"/>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p:cNvSpPr>
            <a:spLocks noGrp="1"/>
          </p:cNvSpPr>
          <p:nvPr>
            <p:ph idx="1"/>
          </p:nvPr>
        </p:nvSpPr>
        <p:spPr>
          <a:xfrm>
            <a:off x="4447308" y="591344"/>
            <a:ext cx="6906491" cy="5585619"/>
          </a:xfrm>
        </p:spPr>
        <p:txBody>
          <a:bodyPr anchor="ctr">
            <a:normAutofit/>
          </a:bodyPr>
          <a:lstStyle/>
          <a:p>
            <a:pPr marL="0" indent="0">
              <a:lnSpc>
                <a:spcPct val="150000"/>
              </a:lnSpc>
              <a:buNone/>
            </a:pPr>
            <a:endParaRPr lang="el-GR" dirty="0">
              <a:latin typeface="Century Gothic" panose="020B0502020202020204" pitchFamily="34" charset="0"/>
            </a:endParaRPr>
          </a:p>
          <a:p>
            <a:pPr marL="0" indent="0">
              <a:lnSpc>
                <a:spcPct val="150000"/>
              </a:lnSpc>
              <a:buNone/>
            </a:pPr>
            <a:r>
              <a:rPr lang="el-GR" dirty="0">
                <a:latin typeface="Century Gothic" panose="020B0502020202020204" pitchFamily="34" charset="0"/>
              </a:rPr>
              <a:t>- </a:t>
            </a:r>
            <a:r>
              <a:rPr lang="el-GR" dirty="0">
                <a:latin typeface="Times New Roman" panose="02020603050405020304" pitchFamily="18" charset="0"/>
                <a:cs typeface="Times New Roman" panose="02020603050405020304" pitchFamily="18" charset="0"/>
              </a:rPr>
              <a:t>Ο ρόλος του κέρβερου (</a:t>
            </a:r>
            <a:r>
              <a:rPr lang="el-GR" dirty="0" err="1">
                <a:latin typeface="Times New Roman" panose="02020603050405020304" pitchFamily="18" charset="0"/>
                <a:cs typeface="Times New Roman" panose="02020603050405020304" pitchFamily="18" charset="0"/>
              </a:rPr>
              <a:t>Watchdog</a:t>
            </a:r>
            <a:r>
              <a:rPr lang="el-GR" dirty="0">
                <a:latin typeface="Times New Roman" panose="02020603050405020304" pitchFamily="18" charset="0"/>
                <a:cs typeface="Times New Roman" panose="02020603050405020304" pitchFamily="18" charset="0"/>
              </a:rPr>
              <a:t>)</a:t>
            </a:r>
          </a:p>
          <a:p>
            <a:pPr marL="0" indent="0">
              <a:lnSpc>
                <a:spcPct val="150000"/>
              </a:lnSpc>
              <a:buNone/>
            </a:pPr>
            <a:r>
              <a:rPr lang="el-GR" dirty="0">
                <a:latin typeface="Times New Roman" panose="02020603050405020304" pitchFamily="18" charset="0"/>
                <a:cs typeface="Times New Roman" panose="02020603050405020304" pitchFamily="18" charset="0"/>
              </a:rPr>
              <a:t>- Η δύναμη του ερευνητικού ρεπορτάζ</a:t>
            </a:r>
          </a:p>
          <a:p>
            <a:pPr marL="0" indent="0">
              <a:lnSpc>
                <a:spcPct val="150000"/>
              </a:lnSpc>
              <a:buNone/>
            </a:pPr>
            <a:r>
              <a:rPr lang="el-GR" dirty="0">
                <a:latin typeface="Century Gothic" panose="020B0502020202020204" pitchFamily="34" charset="0"/>
              </a:rPr>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a:spLocks noGrp="1" noRot="1" noChangeAspect="1" noMove="1" noResize="1" noEditPoints="1" noAdjustHandles="1" noChangeArrowheads="1" noChangeShapeType="1" noTextEdit="1"/>
          </p:cNvSpPr>
          <p:nvPr/>
        </p:nvSpPr>
        <p:spPr>
          <a:xfrm>
            <a:off x="458922" y="453981"/>
            <a:ext cx="6675120" cy="1877811"/>
          </a:xfrm>
          <a:prstGeom prst="rect">
            <a:avLst/>
          </a:prstGeom>
          <a:solidFill>
            <a:srgbClr val="693B36"/>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The Hand"/>
              <a:ea typeface="+mn-ea"/>
              <a:cs typeface="+mn-cs"/>
            </a:endParaRPr>
          </a:p>
        </p:txBody>
      </p:sp>
      <p:sp>
        <p:nvSpPr>
          <p:cNvPr id="2" name="Τίτλος 1"/>
          <p:cNvSpPr>
            <a:spLocks noGrp="1"/>
          </p:cNvSpPr>
          <p:nvPr>
            <p:ph type="title"/>
          </p:nvPr>
        </p:nvSpPr>
        <p:spPr>
          <a:xfrm>
            <a:off x="762000" y="721360"/>
            <a:ext cx="6089904" cy="1426464"/>
          </a:xfrm>
        </p:spPr>
        <p:txBody>
          <a:bodyPr vert="horz" lIns="91440" tIns="45720" rIns="91440" bIns="45720" rtlCol="0">
            <a:normAutofit fontScale="90000"/>
          </a:bodyPr>
          <a:lstStyle/>
          <a:p>
            <a:br>
              <a:rPr lang="en-US" sz="3000" b="0" kern="1200" dirty="0">
                <a:solidFill>
                  <a:srgbClr val="FFFFFF"/>
                </a:solidFill>
                <a:latin typeface="Candara" panose="020E0502030303020204" pitchFamily="34" charset="0"/>
              </a:rPr>
            </a:br>
            <a:r>
              <a:rPr lang="el-GR" sz="3000" b="0" dirty="0">
                <a:solidFill>
                  <a:srgbClr val="FFFFFF"/>
                </a:solidFill>
                <a:latin typeface="Times New Roman" panose="02020603050405020304" pitchFamily="18" charset="0"/>
                <a:cs typeface="Times New Roman" panose="02020603050405020304" pitchFamily="18" charset="0"/>
              </a:rPr>
              <a:t>Σκάνδαλο </a:t>
            </a:r>
            <a:r>
              <a:rPr lang="en-US" sz="3000" b="0" dirty="0">
                <a:solidFill>
                  <a:srgbClr val="FFFFFF"/>
                </a:solidFill>
                <a:latin typeface="Times New Roman" panose="02020603050405020304" pitchFamily="18" charset="0"/>
                <a:cs typeface="Times New Roman" panose="02020603050405020304" pitchFamily="18" charset="0"/>
              </a:rPr>
              <a:t>Watergate </a:t>
            </a:r>
            <a:r>
              <a:rPr lang="en-US" sz="3000" b="0" kern="1200" dirty="0">
                <a:solidFill>
                  <a:srgbClr val="FFFFFF"/>
                </a:solidFill>
                <a:latin typeface="Times New Roman" panose="02020603050405020304" pitchFamily="18" charset="0"/>
                <a:cs typeface="Times New Roman" panose="02020603050405020304" pitchFamily="18" charset="0"/>
              </a:rPr>
              <a:t>(1972-1974)</a:t>
            </a:r>
            <a:br>
              <a:rPr lang="el-GR" sz="3000" b="0" kern="1200" dirty="0">
                <a:solidFill>
                  <a:srgbClr val="FFFFFF"/>
                </a:solidFill>
                <a:latin typeface="Times New Roman" panose="02020603050405020304" pitchFamily="18" charset="0"/>
                <a:cs typeface="Times New Roman" panose="02020603050405020304" pitchFamily="18" charset="0"/>
              </a:rPr>
            </a:br>
            <a:br>
              <a:rPr lang="el-GR" sz="3000" b="0" kern="1200" dirty="0">
                <a:solidFill>
                  <a:srgbClr val="FFFFFF"/>
                </a:solidFill>
                <a:latin typeface="Times New Roman" panose="02020603050405020304" pitchFamily="18" charset="0"/>
                <a:cs typeface="Times New Roman" panose="02020603050405020304" pitchFamily="18" charset="0"/>
              </a:rPr>
            </a:br>
            <a:r>
              <a:rPr lang="el-GR" sz="2000" b="0" kern="1200" dirty="0">
                <a:solidFill>
                  <a:schemeClr val="bg1"/>
                </a:solidFill>
                <a:latin typeface="Times New Roman" panose="02020603050405020304" pitchFamily="18" charset="0"/>
                <a:cs typeface="Times New Roman" panose="02020603050405020304" pitchFamily="18" charset="0"/>
              </a:rPr>
              <a:t>Καρλ Μπερνστάιν και Μπομπ Γούντγουορντ</a:t>
            </a:r>
            <a:br>
              <a:rPr lang="en-US" sz="2000" b="0" kern="1200" dirty="0">
                <a:solidFill>
                  <a:schemeClr val="bg1"/>
                </a:solidFill>
                <a:latin typeface="Times New Roman" panose="02020603050405020304" pitchFamily="18" charset="0"/>
                <a:cs typeface="Times New Roman" panose="02020603050405020304" pitchFamily="18" charset="0"/>
              </a:rPr>
            </a:br>
            <a:r>
              <a:rPr lang="en-US" sz="2000" b="0" dirty="0">
                <a:solidFill>
                  <a:schemeClr val="bg1"/>
                </a:solidFill>
                <a:latin typeface="Times New Roman" panose="02020603050405020304" pitchFamily="18" charset="0"/>
                <a:cs typeface="Times New Roman" panose="02020603050405020304" pitchFamily="18" charset="0"/>
              </a:rPr>
              <a:t>The </a:t>
            </a:r>
            <a:r>
              <a:rPr lang="el-GR" sz="2000" b="0" kern="1200" dirty="0" err="1">
                <a:solidFill>
                  <a:schemeClr val="bg1"/>
                </a:solidFill>
                <a:latin typeface="Times New Roman" panose="02020603050405020304" pitchFamily="18" charset="0"/>
                <a:cs typeface="Times New Roman" panose="02020603050405020304" pitchFamily="18" charset="0"/>
              </a:rPr>
              <a:t>Washington</a:t>
            </a:r>
            <a:r>
              <a:rPr lang="el-GR" sz="2000" b="0" kern="1200" dirty="0">
                <a:solidFill>
                  <a:schemeClr val="bg1"/>
                </a:solidFill>
                <a:latin typeface="Times New Roman" panose="02020603050405020304" pitchFamily="18" charset="0"/>
                <a:cs typeface="Times New Roman" panose="02020603050405020304" pitchFamily="18" charset="0"/>
              </a:rPr>
              <a:t> Post</a:t>
            </a:r>
            <a:br>
              <a:rPr lang="en-US" sz="2000" b="0" kern="1200" dirty="0">
                <a:latin typeface="Times New Roman" panose="02020603050405020304" pitchFamily="18" charset="0"/>
                <a:cs typeface="Times New Roman" panose="02020603050405020304" pitchFamily="18" charset="0"/>
              </a:rPr>
            </a:br>
            <a:endParaRPr lang="en-US" sz="2000" b="0" dirty="0">
              <a:solidFill>
                <a:srgbClr val="FFFFFF"/>
              </a:solidFill>
              <a:latin typeface="Times New Roman" panose="02020603050405020304" pitchFamily="18" charset="0"/>
              <a:cs typeface="Times New Roman" panose="02020603050405020304" pitchFamily="18" charset="0"/>
            </a:endParaRPr>
          </a:p>
        </p:txBody>
      </p:sp>
      <p:sp>
        <p:nvSpPr>
          <p:cNvPr id="46" name="Rectangle 45"/>
          <p:cNvSpPr>
            <a:spLocks noGrp="1" noRot="1" noChangeAspect="1" noMove="1" noResize="1" noEditPoints="1" noAdjustHandles="1" noChangeArrowheads="1" noChangeShapeType="1" noTextEdit="1"/>
          </p:cNvSpPr>
          <p:nvPr/>
        </p:nvSpPr>
        <p:spPr>
          <a:xfrm>
            <a:off x="7277100" y="461737"/>
            <a:ext cx="2149361"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The Hand"/>
              <a:ea typeface="+mn-ea"/>
              <a:cs typeface="+mn-cs"/>
            </a:endParaRPr>
          </a:p>
        </p:txBody>
      </p:sp>
      <p:sp>
        <p:nvSpPr>
          <p:cNvPr id="48" name="Rectangle 47"/>
          <p:cNvSpPr>
            <a:spLocks noGrp="1" noRot="1" noChangeAspect="1" noMove="1" noResize="1" noEditPoints="1" noAdjustHandles="1" noChangeArrowheads="1" noChangeShapeType="1" noTextEdit="1"/>
          </p:cNvSpPr>
          <p:nvPr/>
        </p:nvSpPr>
        <p:spPr>
          <a:xfrm>
            <a:off x="9573768" y="453155"/>
            <a:ext cx="2149358" cy="1878638"/>
          </a:xfrm>
          <a:prstGeom prst="rect">
            <a:avLst/>
          </a:prstGeom>
          <a:solidFill>
            <a:srgbClr val="D8301A"/>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The Hand"/>
              <a:ea typeface="+mn-ea"/>
              <a:cs typeface="+mn-cs"/>
            </a:endParaRPr>
          </a:p>
        </p:txBody>
      </p:sp>
      <p:sp>
        <p:nvSpPr>
          <p:cNvPr id="50" name="Rectangle 49"/>
          <p:cNvSpPr>
            <a:spLocks noGrp="1" noRot="1" noChangeAspect="1" noMove="1" noResize="1" noEditPoints="1" noAdjustHandles="1" noChangeArrowheads="1" noChangeShapeType="1" noTextEdit="1"/>
          </p:cNvSpPr>
          <p:nvPr/>
        </p:nvSpPr>
        <p:spPr>
          <a:xfrm>
            <a:off x="458920" y="2480956"/>
            <a:ext cx="6675121"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The Hand"/>
              <a:ea typeface="+mn-ea"/>
              <a:cs typeface="+mn-cs"/>
            </a:endParaRPr>
          </a:p>
        </p:txBody>
      </p:sp>
      <p:sp>
        <p:nvSpPr>
          <p:cNvPr id="13" name="Content Placeholder 12"/>
          <p:cNvSpPr>
            <a:spLocks noGrp="1"/>
          </p:cNvSpPr>
          <p:nvPr>
            <p:ph idx="1"/>
          </p:nvPr>
        </p:nvSpPr>
        <p:spPr>
          <a:xfrm>
            <a:off x="619760" y="2600960"/>
            <a:ext cx="6370320" cy="3637280"/>
          </a:xfrm>
        </p:spPr>
        <p:txBody>
          <a:bodyPr anchor="ctr">
            <a:noAutofit/>
          </a:bodyPr>
          <a:lstStyle/>
          <a:p>
            <a:pPr>
              <a:lnSpc>
                <a:spcPct val="90000"/>
              </a:lnSpc>
            </a:pPr>
            <a:r>
              <a:rPr lang="el-GR" sz="2000" b="0" kern="1200" dirty="0">
                <a:latin typeface="Times New Roman" panose="02020603050405020304" pitchFamily="18" charset="0"/>
                <a:cs typeface="Times New Roman" panose="02020603050405020304" pitchFamily="18" charset="0"/>
              </a:rPr>
              <a:t>Ερευνώντας αρχικά μια </a:t>
            </a:r>
            <a:r>
              <a:rPr lang="el-GR" sz="2000" kern="1200" dirty="0">
                <a:latin typeface="Times New Roman" panose="02020603050405020304" pitchFamily="18" charset="0"/>
                <a:cs typeface="Times New Roman" panose="02020603050405020304" pitchFamily="18" charset="0"/>
              </a:rPr>
              <a:t>διάρρηξη</a:t>
            </a:r>
            <a:r>
              <a:rPr lang="el-GR" sz="2000" b="0" kern="1200" dirty="0">
                <a:latin typeface="Times New Roman" panose="02020603050405020304" pitchFamily="18" charset="0"/>
                <a:cs typeface="Times New Roman" panose="02020603050405020304" pitchFamily="18" charset="0"/>
              </a:rPr>
              <a:t> στα κεντρικά </a:t>
            </a:r>
            <a:r>
              <a:rPr lang="el-GR" sz="2000" kern="1200" dirty="0">
                <a:latin typeface="Times New Roman" panose="02020603050405020304" pitchFamily="18" charset="0"/>
                <a:cs typeface="Times New Roman" panose="02020603050405020304" pitchFamily="18" charset="0"/>
              </a:rPr>
              <a:t>γραφεία του Δημοκρατικού Κόμματος των ΗΠΑ</a:t>
            </a:r>
            <a:r>
              <a:rPr lang="el-GR" sz="2000" b="0" kern="1200" dirty="0">
                <a:latin typeface="Times New Roman" panose="02020603050405020304" pitchFamily="18" charset="0"/>
                <a:cs typeface="Times New Roman" panose="02020603050405020304" pitchFamily="18" charset="0"/>
              </a:rPr>
              <a:t>, τον Ιούνιο του 1972, οι δημοσιογράφοι Καρλ </a:t>
            </a:r>
            <a:r>
              <a:rPr lang="el-GR" sz="2000" b="0" kern="1200" dirty="0" err="1">
                <a:latin typeface="Times New Roman" panose="02020603050405020304" pitchFamily="18" charset="0"/>
                <a:cs typeface="Times New Roman" panose="02020603050405020304" pitchFamily="18" charset="0"/>
              </a:rPr>
              <a:t>Μπέρνσταϊν</a:t>
            </a:r>
            <a:r>
              <a:rPr lang="el-GR" sz="2000" b="0" kern="1200" dirty="0">
                <a:latin typeface="Times New Roman" panose="02020603050405020304" pitchFamily="18" charset="0"/>
                <a:cs typeface="Times New Roman" panose="02020603050405020304" pitchFamily="18" charset="0"/>
              </a:rPr>
              <a:t> και Μπομπ Γούντγουορντ της </a:t>
            </a:r>
            <a:r>
              <a:rPr lang="en-US" sz="2000" b="0" kern="1200" dirty="0">
                <a:latin typeface="Times New Roman" panose="02020603050405020304" pitchFamily="18" charset="0"/>
                <a:cs typeface="Times New Roman" panose="02020603050405020304" pitchFamily="18" charset="0"/>
              </a:rPr>
              <a:t>Washington Post</a:t>
            </a:r>
            <a:r>
              <a:rPr lang="el-GR" sz="2000" b="0" kern="1200" dirty="0">
                <a:latin typeface="Times New Roman" panose="02020603050405020304" pitchFamily="18" charset="0"/>
                <a:cs typeface="Times New Roman" panose="02020603050405020304" pitchFamily="18" charset="0"/>
              </a:rPr>
              <a:t> </a:t>
            </a:r>
            <a:r>
              <a:rPr lang="el-GR" sz="2000" b="0" dirty="0">
                <a:latin typeface="Times New Roman" panose="02020603050405020304" pitchFamily="18" charset="0"/>
                <a:cs typeface="Times New Roman" panose="02020603050405020304" pitchFamily="18" charset="0"/>
              </a:rPr>
              <a:t>άρχισαν βαθμιαία με σειρά ρεπορτάζ να αποκαλύπτουν όλο και περισσότερες πτυχές ενός σκανδάλου υποκλοπών, καθώς και την </a:t>
            </a:r>
            <a:r>
              <a:rPr lang="el-GR" sz="2000" b="0" kern="1200" dirty="0">
                <a:latin typeface="Times New Roman" panose="02020603050405020304" pitchFamily="18" charset="0"/>
                <a:cs typeface="Times New Roman" panose="02020603050405020304" pitchFamily="18" charset="0"/>
              </a:rPr>
              <a:t>εμπλοκή του προέδρου Ρίτσαρντ Νίξον.</a:t>
            </a:r>
            <a:endParaRPr lang="en-US" sz="2000" b="0" kern="1200" dirty="0">
              <a:latin typeface="Times New Roman" panose="02020603050405020304" pitchFamily="18" charset="0"/>
              <a:cs typeface="Times New Roman" panose="02020603050405020304" pitchFamily="18" charset="0"/>
            </a:endParaRPr>
          </a:p>
          <a:p>
            <a:pPr>
              <a:lnSpc>
                <a:spcPct val="90000"/>
              </a:lnSpc>
            </a:pPr>
            <a:r>
              <a:rPr lang="el-GR" sz="2000" b="0" kern="1200" dirty="0">
                <a:latin typeface="Times New Roman" panose="02020603050405020304" pitchFamily="18" charset="0"/>
                <a:cs typeface="Times New Roman" panose="02020603050405020304" pitchFamily="18" charset="0"/>
              </a:rPr>
              <a:t>Το σκάνδαλο είχε τεράστια επίδραση στην αμερικανική πολιτική ζωή (ο Νίξον παραιτήθηκε). Μέχρι και σήμερα στα αγγλικά και σε άλλες γλώσσες η κατάληξη -</a:t>
            </a:r>
            <a:r>
              <a:rPr lang="el-GR" sz="2000" b="0" kern="1200" dirty="0" err="1">
                <a:latin typeface="Times New Roman" panose="02020603050405020304" pitchFamily="18" charset="0"/>
                <a:cs typeface="Times New Roman" panose="02020603050405020304" pitchFamily="18" charset="0"/>
              </a:rPr>
              <a:t>γκέιτ</a:t>
            </a:r>
            <a:r>
              <a:rPr lang="el-GR" sz="2000" b="0" kern="1200" dirty="0">
                <a:latin typeface="Times New Roman" panose="02020603050405020304" pitchFamily="18" charset="0"/>
                <a:cs typeface="Times New Roman" panose="02020603050405020304" pitchFamily="18" charset="0"/>
              </a:rPr>
              <a:t> (-</a:t>
            </a:r>
            <a:r>
              <a:rPr lang="el-GR" sz="2000" b="0" kern="1200" dirty="0" err="1">
                <a:latin typeface="Times New Roman" panose="02020603050405020304" pitchFamily="18" charset="0"/>
                <a:cs typeface="Times New Roman" panose="02020603050405020304" pitchFamily="18" charset="0"/>
              </a:rPr>
              <a:t>gate</a:t>
            </a:r>
            <a:r>
              <a:rPr lang="el-GR" sz="2000" b="0" kern="1200" dirty="0">
                <a:latin typeface="Times New Roman" panose="02020603050405020304" pitchFamily="18" charset="0"/>
                <a:cs typeface="Times New Roman" panose="02020603050405020304" pitchFamily="18" charset="0"/>
              </a:rPr>
              <a:t>) χαρακτηρίζει πολιτικά ή άλλα σκάνδαλα.</a:t>
            </a:r>
            <a:endParaRPr lang="en-US" sz="2000" b="0" dirty="0">
              <a:latin typeface="Times New Roman" panose="02020603050405020304" pitchFamily="18" charset="0"/>
              <a:cs typeface="Times New Roman" panose="02020603050405020304" pitchFamily="18" charset="0"/>
            </a:endParaRPr>
          </a:p>
        </p:txBody>
      </p:sp>
      <p:pic>
        <p:nvPicPr>
          <p:cNvPr id="3" name="Εικόνα 2"/>
          <p:cNvPicPr>
            <a:picLocks noChangeAspect="1"/>
          </p:cNvPicPr>
          <p:nvPr/>
        </p:nvPicPr>
        <p:blipFill rotWithShape="1">
          <a:blip r:embed="rId2"/>
          <a:srcRect l="18014" r="18014"/>
          <a:stretch>
            <a:fillRect/>
          </a:stretch>
        </p:blipFill>
        <p:spPr>
          <a:xfrm>
            <a:off x="7277100" y="2480954"/>
            <a:ext cx="4455979" cy="3918123"/>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Rectangle 7"/>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9"/>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686834" y="1153572"/>
            <a:ext cx="3200400" cy="4461163"/>
          </a:xfrm>
        </p:spPr>
        <p:txBody>
          <a:bodyPr>
            <a:normAutofit/>
          </a:bodyPr>
          <a:lstStyle/>
          <a:p>
            <a:pPr>
              <a:lnSpc>
                <a:spcPct val="100000"/>
              </a:lnSpc>
            </a:pPr>
            <a:r>
              <a:rPr lang="el-GR" sz="2800" dirty="0">
                <a:solidFill>
                  <a:srgbClr val="FFFFFF"/>
                </a:solidFill>
                <a:latin typeface="Times New Roman" panose="02020603050405020304" pitchFamily="18" charset="0"/>
                <a:cs typeface="Times New Roman" panose="02020603050405020304" pitchFamily="18" charset="0"/>
              </a:rPr>
              <a:t>6. Η δημοσιογραφία πρέπει να παρέχει βήμα δημόσιας κριτικής και συναίνεσης</a:t>
            </a:r>
            <a:endParaRPr lang="en-US" sz="2800" dirty="0">
              <a:solidFill>
                <a:srgbClr val="FFFFFF"/>
              </a:solidFill>
              <a:latin typeface="Times New Roman" panose="02020603050405020304" pitchFamily="18" charset="0"/>
              <a:cs typeface="Times New Roman" panose="02020603050405020304" pitchFamily="18" charset="0"/>
            </a:endParaRPr>
          </a:p>
        </p:txBody>
      </p:sp>
      <p:sp>
        <p:nvSpPr>
          <p:cNvPr id="22" name="Arc 11"/>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p:cNvSpPr>
            <a:spLocks noGrp="1"/>
          </p:cNvSpPr>
          <p:nvPr>
            <p:ph idx="1"/>
          </p:nvPr>
        </p:nvSpPr>
        <p:spPr>
          <a:xfrm>
            <a:off x="4447308" y="591344"/>
            <a:ext cx="6906491" cy="5585619"/>
          </a:xfrm>
        </p:spPr>
        <p:txBody>
          <a:bodyPr anchor="ctr">
            <a:normAutofit/>
          </a:bodyPr>
          <a:lstStyle/>
          <a:p>
            <a:pPr marL="0" indent="0">
              <a:lnSpc>
                <a:spcPct val="150000"/>
              </a:lnSpc>
              <a:buNone/>
            </a:pPr>
            <a:endParaRPr lang="el-GR" dirty="0">
              <a:latin typeface="Century Gothic" panose="020B0502020202020204" pitchFamily="34" charset="0"/>
            </a:endParaRPr>
          </a:p>
          <a:p>
            <a:pPr marL="0" indent="0">
              <a:lnSpc>
                <a:spcPct val="150000"/>
              </a:lnSpc>
              <a:buNone/>
            </a:pPr>
            <a:r>
              <a:rPr lang="el-GR" dirty="0">
                <a:latin typeface="Times New Roman" panose="02020603050405020304" pitchFamily="18" charset="0"/>
                <a:cs typeface="Times New Roman" panose="02020603050405020304" pitchFamily="18" charset="0"/>
              </a:rPr>
              <a:t>Εξίσου σημαντικό είναι ότι το βήμα αυτό πρέπει να υπάρχει για όλα τα τμήματα μιας κοινωνίας, όχι μόνο για τους εύπορους ή για όσους είναι δημογραφικά ελκυστικοί</a:t>
            </a:r>
            <a:endParaRPr 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a:spLocks noGrp="1" noRot="1" noChangeAspect="1" noMove="1" noResize="1" noEditPoints="1" noAdjustHandles="1" noChangeArrowheads="1" noChangeShapeType="1" noTextEdit="1"/>
          </p:cNvSpPr>
          <p:nvPr/>
        </p:nvSpPr>
        <p:spPr>
          <a:xfrm>
            <a:off x="462059" y="450221"/>
            <a:ext cx="3362146" cy="39115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The Hand"/>
              <a:ea typeface="+mn-ea"/>
              <a:cs typeface="+mn-cs"/>
            </a:endParaRPr>
          </a:p>
        </p:txBody>
      </p:sp>
      <p:sp>
        <p:nvSpPr>
          <p:cNvPr id="2" name="Τίτλος 1"/>
          <p:cNvSpPr>
            <a:spLocks noGrp="1"/>
          </p:cNvSpPr>
          <p:nvPr>
            <p:ph type="title"/>
          </p:nvPr>
        </p:nvSpPr>
        <p:spPr>
          <a:xfrm>
            <a:off x="774701" y="762000"/>
            <a:ext cx="2771672" cy="3230578"/>
          </a:xfrm>
        </p:spPr>
        <p:txBody>
          <a:bodyPr vert="horz" lIns="91440" tIns="45720" rIns="91440" bIns="45720" rtlCol="0">
            <a:normAutofit fontScale="90000"/>
          </a:bodyPr>
          <a:lstStyle/>
          <a:p>
            <a:pPr algn="ctr">
              <a:lnSpc>
                <a:spcPct val="120000"/>
              </a:lnSpc>
            </a:pPr>
            <a:br>
              <a:rPr lang="en-US" sz="1200" b="0" kern="1200" dirty="0">
                <a:solidFill>
                  <a:srgbClr val="FFFFFF"/>
                </a:solidFill>
                <a:latin typeface="Candara" panose="020E0502030303020204" pitchFamily="34" charset="0"/>
              </a:rPr>
            </a:br>
            <a:r>
              <a:rPr lang="el-GR" sz="3200" b="0" kern="1200" dirty="0">
                <a:solidFill>
                  <a:schemeClr val="bg1"/>
                </a:solidFill>
                <a:latin typeface="Times New Roman" panose="02020603050405020304" pitchFamily="18" charset="0"/>
                <a:cs typeface="Times New Roman" panose="02020603050405020304" pitchFamily="18" charset="0"/>
              </a:rPr>
              <a:t>Δέκα μέρες σε </a:t>
            </a:r>
            <a:r>
              <a:rPr lang="el-GR" sz="3200" b="0" dirty="0">
                <a:solidFill>
                  <a:schemeClr val="bg1"/>
                </a:solidFill>
                <a:latin typeface="Times New Roman" panose="02020603050405020304" pitchFamily="18" charset="0"/>
                <a:cs typeface="Times New Roman" panose="02020603050405020304" pitchFamily="18" charset="0"/>
              </a:rPr>
              <a:t>ψυχιατρείο</a:t>
            </a:r>
            <a:br>
              <a:rPr lang="el-GR" sz="3200" b="0" dirty="0">
                <a:solidFill>
                  <a:schemeClr val="bg1"/>
                </a:solidFill>
                <a:latin typeface="Times New Roman" panose="02020603050405020304" pitchFamily="18" charset="0"/>
                <a:cs typeface="Times New Roman" panose="02020603050405020304" pitchFamily="18" charset="0"/>
              </a:rPr>
            </a:br>
            <a:br>
              <a:rPr lang="el-GR" sz="3200" b="0" dirty="0">
                <a:solidFill>
                  <a:schemeClr val="bg1"/>
                </a:solidFill>
                <a:latin typeface="Times New Roman" panose="02020603050405020304" pitchFamily="18" charset="0"/>
                <a:cs typeface="Times New Roman" panose="02020603050405020304" pitchFamily="18" charset="0"/>
              </a:rPr>
            </a:br>
            <a:r>
              <a:rPr lang="en-US" sz="2200" b="0" dirty="0">
                <a:solidFill>
                  <a:schemeClr val="bg1"/>
                </a:solidFill>
                <a:latin typeface="Times New Roman" panose="02020603050405020304" pitchFamily="18" charset="0"/>
                <a:cs typeface="Times New Roman" panose="02020603050405020304" pitchFamily="18" charset="0"/>
              </a:rPr>
              <a:t>New York World</a:t>
            </a:r>
            <a:r>
              <a:rPr lang="el-GR" sz="2200" b="0" dirty="0">
                <a:solidFill>
                  <a:schemeClr val="bg1"/>
                </a:solidFill>
                <a:latin typeface="Times New Roman" panose="02020603050405020304" pitchFamily="18" charset="0"/>
                <a:cs typeface="Times New Roman" panose="02020603050405020304" pitchFamily="18" charset="0"/>
              </a:rPr>
              <a:t> </a:t>
            </a:r>
            <a:br>
              <a:rPr lang="en-US" sz="2200" b="0" dirty="0">
                <a:solidFill>
                  <a:schemeClr val="bg1"/>
                </a:solidFill>
                <a:latin typeface="Times New Roman" panose="02020603050405020304" pitchFamily="18" charset="0"/>
                <a:cs typeface="Times New Roman" panose="02020603050405020304" pitchFamily="18" charset="0"/>
              </a:rPr>
            </a:br>
            <a:r>
              <a:rPr lang="el-GR" sz="2200" b="0" dirty="0">
                <a:solidFill>
                  <a:schemeClr val="bg1"/>
                </a:solidFill>
                <a:latin typeface="Times New Roman" panose="02020603050405020304" pitchFamily="18" charset="0"/>
                <a:cs typeface="Times New Roman" panose="02020603050405020304" pitchFamily="18" charset="0"/>
              </a:rPr>
              <a:t>(η εφημερίδα του </a:t>
            </a:r>
            <a:r>
              <a:rPr lang="el-GR" sz="2200" b="0" dirty="0" err="1">
                <a:solidFill>
                  <a:schemeClr val="bg1"/>
                </a:solidFill>
                <a:latin typeface="Times New Roman" panose="02020603050405020304" pitchFamily="18" charset="0"/>
                <a:cs typeface="Times New Roman" panose="02020603050405020304" pitchFamily="18" charset="0"/>
              </a:rPr>
              <a:t>Πούλιτζερ</a:t>
            </a:r>
            <a:r>
              <a:rPr lang="en-US" sz="2200" b="0" dirty="0">
                <a:solidFill>
                  <a:schemeClr val="bg1"/>
                </a:solidFill>
                <a:latin typeface="Times New Roman" panose="02020603050405020304" pitchFamily="18" charset="0"/>
                <a:cs typeface="Times New Roman" panose="02020603050405020304" pitchFamily="18" charset="0"/>
              </a:rPr>
              <a:t>)</a:t>
            </a:r>
            <a:br>
              <a:rPr lang="el-GR" sz="2200" b="0" dirty="0">
                <a:solidFill>
                  <a:schemeClr val="bg1"/>
                </a:solidFill>
                <a:latin typeface="Times New Roman" panose="02020603050405020304" pitchFamily="18" charset="0"/>
                <a:cs typeface="Times New Roman" panose="02020603050405020304" pitchFamily="18" charset="0"/>
              </a:rPr>
            </a:br>
            <a:r>
              <a:rPr lang="el-GR" sz="2200" b="0" dirty="0">
                <a:solidFill>
                  <a:schemeClr val="bg1"/>
                </a:solidFill>
                <a:latin typeface="Times New Roman" panose="02020603050405020304" pitchFamily="18" charset="0"/>
                <a:cs typeface="Times New Roman" panose="02020603050405020304" pitchFamily="18" charset="0"/>
              </a:rPr>
              <a:t>1887</a:t>
            </a:r>
            <a:br>
              <a:rPr lang="en-US" sz="1600" b="0" dirty="0">
                <a:latin typeface="Times New Roman" panose="02020603050405020304" pitchFamily="18" charset="0"/>
                <a:cs typeface="Times New Roman" panose="02020603050405020304" pitchFamily="18" charset="0"/>
              </a:rPr>
            </a:br>
            <a:endParaRPr lang="en-US" sz="1600" b="0" kern="1200" dirty="0">
              <a:solidFill>
                <a:srgbClr val="FFFFFF"/>
              </a:solidFill>
              <a:latin typeface="Times New Roman" panose="02020603050405020304" pitchFamily="18" charset="0"/>
              <a:cs typeface="Times New Roman" panose="02020603050405020304" pitchFamily="18" charset="0"/>
            </a:endParaRPr>
          </a:p>
        </p:txBody>
      </p:sp>
      <p:pic>
        <p:nvPicPr>
          <p:cNvPr id="6" name="Θέση περιεχομένου 5"/>
          <p:cNvPicPr>
            <a:picLocks noChangeAspect="1"/>
          </p:cNvPicPr>
          <p:nvPr/>
        </p:nvPicPr>
        <p:blipFill rotWithShape="1">
          <a:blip r:embed="rId2"/>
          <a:srcRect t="876" b="876"/>
          <a:stretch>
            <a:fillRect/>
          </a:stretch>
        </p:blipFill>
        <p:spPr>
          <a:xfrm>
            <a:off x="3988092" y="448054"/>
            <a:ext cx="4036457" cy="5954580"/>
          </a:xfrm>
          <a:prstGeom prst="rect">
            <a:avLst/>
          </a:prstGeom>
        </p:spPr>
      </p:pic>
      <p:sp>
        <p:nvSpPr>
          <p:cNvPr id="18" name="Rectangle 17"/>
          <p:cNvSpPr>
            <a:spLocks noGrp="1" noRot="1" noChangeAspect="1" noMove="1" noResize="1" noEditPoints="1" noAdjustHandles="1" noChangeArrowheads="1" noChangeShapeType="1" noTextEdit="1"/>
          </p:cNvSpPr>
          <p:nvPr/>
        </p:nvSpPr>
        <p:spPr>
          <a:xfrm>
            <a:off x="8188443" y="445459"/>
            <a:ext cx="3522149" cy="595717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The Hand"/>
              <a:ea typeface="+mn-ea"/>
              <a:cs typeface="+mn-cs"/>
            </a:endParaRPr>
          </a:p>
        </p:txBody>
      </p:sp>
      <p:sp>
        <p:nvSpPr>
          <p:cNvPr id="13" name="Content Placeholder 12"/>
          <p:cNvSpPr>
            <a:spLocks noGrp="1"/>
          </p:cNvSpPr>
          <p:nvPr>
            <p:ph idx="1"/>
          </p:nvPr>
        </p:nvSpPr>
        <p:spPr>
          <a:xfrm>
            <a:off x="8260080" y="599440"/>
            <a:ext cx="3322319" cy="5516880"/>
          </a:xfrm>
        </p:spPr>
        <p:txBody>
          <a:bodyPr anchor="ctr">
            <a:normAutofit fontScale="25000" lnSpcReduction="20000"/>
          </a:bodyPr>
          <a:lstStyle/>
          <a:p>
            <a:pPr algn="ctr">
              <a:lnSpc>
                <a:spcPct val="140000"/>
              </a:lnSpc>
            </a:pPr>
            <a:br>
              <a:rPr lang="en-US" sz="2000" b="0" kern="1200" dirty="0">
                <a:solidFill>
                  <a:srgbClr val="FFFFFF"/>
                </a:solidFill>
                <a:latin typeface="Candara" panose="020E0502030303020204" pitchFamily="34" charset="0"/>
              </a:rPr>
            </a:br>
            <a:r>
              <a:rPr lang="el-GR" sz="7200" b="0" kern="1200" dirty="0">
                <a:latin typeface="Times New Roman" panose="02020603050405020304" pitchFamily="18" charset="0"/>
                <a:cs typeface="Times New Roman" panose="02020603050405020304" pitchFamily="18" charset="0"/>
              </a:rPr>
              <a:t>Η </a:t>
            </a:r>
            <a:r>
              <a:rPr lang="el-GR" sz="7200" b="0" kern="1200" dirty="0" err="1">
                <a:latin typeface="Times New Roman" panose="02020603050405020304" pitchFamily="18" charset="0"/>
                <a:cs typeface="Times New Roman" panose="02020603050405020304" pitchFamily="18" charset="0"/>
              </a:rPr>
              <a:t>Nellie</a:t>
            </a:r>
            <a:r>
              <a:rPr lang="el-GR" sz="7200" b="0" kern="1200" dirty="0">
                <a:latin typeface="Times New Roman" panose="02020603050405020304" pitchFamily="18" charset="0"/>
                <a:cs typeface="Times New Roman" panose="02020603050405020304" pitchFamily="18" charset="0"/>
              </a:rPr>
              <a:t> </a:t>
            </a:r>
            <a:r>
              <a:rPr lang="el-GR" sz="7200" b="0" kern="1200" dirty="0" err="1">
                <a:latin typeface="Times New Roman" panose="02020603050405020304" pitchFamily="18" charset="0"/>
                <a:cs typeface="Times New Roman" panose="02020603050405020304" pitchFamily="18" charset="0"/>
              </a:rPr>
              <a:t>Bly</a:t>
            </a:r>
            <a:r>
              <a:rPr lang="el-GR" sz="7200" b="0" kern="1200" dirty="0">
                <a:latin typeface="Times New Roman" panose="02020603050405020304" pitchFamily="18" charset="0"/>
                <a:cs typeface="Times New Roman" panose="02020603050405020304" pitchFamily="18" charset="0"/>
              </a:rPr>
              <a:t>, μια νεαρή ρεπόρτερ, εισήλθε μυστικά (</a:t>
            </a:r>
            <a:r>
              <a:rPr lang="en-US" sz="7200" b="0" kern="1200" dirty="0">
                <a:latin typeface="Times New Roman" panose="02020603050405020304" pitchFamily="18" charset="0"/>
                <a:cs typeface="Times New Roman" panose="02020603050405020304" pitchFamily="18" charset="0"/>
              </a:rPr>
              <a:t>undercover)</a:t>
            </a:r>
            <a:r>
              <a:rPr lang="el-GR" sz="7200" b="0" kern="1200" dirty="0">
                <a:latin typeface="Times New Roman" panose="02020603050405020304" pitchFamily="18" charset="0"/>
                <a:cs typeface="Times New Roman" panose="02020603050405020304" pitchFamily="18" charset="0"/>
              </a:rPr>
              <a:t> ως ασθενής σε ψυχιατρείο και αποκ</a:t>
            </a:r>
            <a:r>
              <a:rPr lang="el-GR" sz="7200" dirty="0">
                <a:latin typeface="Times New Roman" panose="02020603050405020304" pitchFamily="18" charset="0"/>
                <a:cs typeface="Times New Roman" panose="02020603050405020304" pitchFamily="18" charset="0"/>
              </a:rPr>
              <a:t>άλυψε</a:t>
            </a:r>
            <a:r>
              <a:rPr lang="el-GR" sz="7200" b="0" kern="1200" dirty="0">
                <a:latin typeface="Times New Roman" panose="02020603050405020304" pitchFamily="18" charset="0"/>
                <a:cs typeface="Times New Roman" panose="02020603050405020304" pitchFamily="18" charset="0"/>
              </a:rPr>
              <a:t> τις απ</a:t>
            </a:r>
            <a:r>
              <a:rPr lang="el-GR" sz="7200" b="0" dirty="0">
                <a:latin typeface="Times New Roman" panose="02020603050405020304" pitchFamily="18" charset="0"/>
                <a:cs typeface="Times New Roman" panose="02020603050405020304" pitchFamily="18" charset="0"/>
              </a:rPr>
              <a:t>άνθρωπες</a:t>
            </a:r>
            <a:r>
              <a:rPr lang="el-GR" sz="7200" b="0" kern="1200" dirty="0">
                <a:latin typeface="Times New Roman" panose="02020603050405020304" pitchFamily="18" charset="0"/>
                <a:cs typeface="Times New Roman" panose="02020603050405020304" pitchFamily="18" charset="0"/>
              </a:rPr>
              <a:t> συνθήκες</a:t>
            </a:r>
            <a:r>
              <a:rPr lang="en-US" sz="7200" b="0" kern="1200" dirty="0">
                <a:latin typeface="Times New Roman" panose="02020603050405020304" pitchFamily="18" charset="0"/>
                <a:cs typeface="Times New Roman" panose="02020603050405020304" pitchFamily="18" charset="0"/>
              </a:rPr>
              <a:t> </a:t>
            </a:r>
            <a:r>
              <a:rPr lang="el-GR" sz="7200" b="0" kern="1200" dirty="0">
                <a:latin typeface="Times New Roman" panose="02020603050405020304" pitchFamily="18" charset="0"/>
                <a:cs typeface="Times New Roman" panose="02020603050405020304" pitchFamily="18" charset="0"/>
              </a:rPr>
              <a:t>εντός του. Σχεδόν αμέσως, η πολιτεία της Νέας Υόρκης διέθεσε επιπλέον 1 εκατ. δολάρια ετησίως για τη φροντίδα των ψυχικά ασθενών. Το ερευνητικό ρεπορτάζ της οδήγησε, επίσης, σε μεγάλη έρευνα των αρχών για το ίδρυμα</a:t>
            </a:r>
            <a:r>
              <a:rPr lang="el-GR" sz="7200" b="0" kern="1200" dirty="0">
                <a:latin typeface="Posterama" panose="020B0504020200020000" pitchFamily="34" charset="0"/>
                <a:cs typeface="Posterama" panose="020B0504020200020000" pitchFamily="34" charset="0"/>
              </a:rPr>
              <a:t>.</a:t>
            </a:r>
            <a:endParaRPr lang="en-US" sz="7200" dirty="0">
              <a:latin typeface="Posterama" panose="020B0504020200020000" pitchFamily="34" charset="0"/>
              <a:cs typeface="Posterama" panose="020B0504020200020000" pitchFamily="34" charset="0"/>
            </a:endParaRPr>
          </a:p>
        </p:txBody>
      </p:sp>
      <p:sp>
        <p:nvSpPr>
          <p:cNvPr id="20" name="Rectangle 19"/>
          <p:cNvSpPr>
            <a:spLocks noGrp="1" noRot="1" noChangeAspect="1" noMove="1" noResize="1" noEditPoints="1" noAdjustHandles="1" noChangeArrowheads="1" noChangeShapeType="1" noTextEdit="1"/>
          </p:cNvSpPr>
          <p:nvPr/>
        </p:nvSpPr>
        <p:spPr>
          <a:xfrm>
            <a:off x="462058" y="4517136"/>
            <a:ext cx="3362146" cy="1890452"/>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The Hand"/>
              <a:ea typeface="+mn-ea"/>
              <a:cs typeface="+mn-c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Rectangle 7"/>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9"/>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686834" y="1153572"/>
            <a:ext cx="3200400" cy="4461163"/>
          </a:xfrm>
        </p:spPr>
        <p:txBody>
          <a:bodyPr>
            <a:normAutofit/>
          </a:bodyPr>
          <a:lstStyle/>
          <a:p>
            <a:pPr>
              <a:lnSpc>
                <a:spcPct val="100000"/>
              </a:lnSpc>
            </a:pPr>
            <a:r>
              <a:rPr lang="el-GR" sz="2800" dirty="0">
                <a:solidFill>
                  <a:srgbClr val="FFFFFF"/>
                </a:solidFill>
                <a:latin typeface="Times New Roman" panose="02020603050405020304" pitchFamily="18" charset="0"/>
                <a:cs typeface="Times New Roman" panose="02020603050405020304" pitchFamily="18" charset="0"/>
              </a:rPr>
              <a:t>7. Οι δημοσιογράφοι πρέπει να προσπαθούν να κάνουν το σημαντικό γεγονός ελκυστικό και οικείο</a:t>
            </a:r>
            <a:endParaRPr lang="en-US" sz="2800" dirty="0">
              <a:solidFill>
                <a:srgbClr val="FFFFFF"/>
              </a:solidFill>
              <a:latin typeface="Times New Roman" panose="02020603050405020304" pitchFamily="18" charset="0"/>
              <a:cs typeface="Times New Roman" panose="02020603050405020304" pitchFamily="18" charset="0"/>
            </a:endParaRPr>
          </a:p>
        </p:txBody>
      </p:sp>
      <p:sp>
        <p:nvSpPr>
          <p:cNvPr id="22" name="Arc 11"/>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p:cNvSpPr>
            <a:spLocks noGrp="1"/>
          </p:cNvSpPr>
          <p:nvPr>
            <p:ph idx="1"/>
          </p:nvPr>
        </p:nvSpPr>
        <p:spPr>
          <a:xfrm>
            <a:off x="4447308" y="591344"/>
            <a:ext cx="6906491" cy="5585619"/>
          </a:xfrm>
        </p:spPr>
        <p:txBody>
          <a:bodyPr anchor="ctr">
            <a:normAutofit/>
          </a:bodyPr>
          <a:lstStyle/>
          <a:p>
            <a:pPr marL="0" indent="0">
              <a:lnSpc>
                <a:spcPct val="150000"/>
              </a:lnSpc>
              <a:buNone/>
            </a:pPr>
            <a:r>
              <a:rPr lang="el-GR" dirty="0">
                <a:latin typeface="Times New Roman" panose="02020603050405020304" pitchFamily="18" charset="0"/>
                <a:cs typeface="Times New Roman" panose="02020603050405020304" pitchFamily="18" charset="0"/>
              </a:rPr>
              <a:t>Το αιώνιο δίλημμα:</a:t>
            </a:r>
            <a:br>
              <a:rPr lang="el-GR" dirty="0">
                <a:latin typeface="Times New Roman" panose="02020603050405020304" pitchFamily="18" charset="0"/>
                <a:cs typeface="Times New Roman" panose="02020603050405020304" pitchFamily="18" charset="0"/>
              </a:rPr>
            </a:br>
            <a:r>
              <a:rPr lang="el-GR" dirty="0">
                <a:latin typeface="Times New Roman" panose="02020603050405020304" pitchFamily="18" charset="0"/>
                <a:cs typeface="Times New Roman" panose="02020603050405020304" pitchFamily="18" charset="0"/>
              </a:rPr>
              <a:t>Θα πρέπει να επικεντρωνόμαστε σε ειδήσεις που είναι ευχάριστες, ενδιαφέρουσες και αγγίζουν τις αισθήσεις μας; </a:t>
            </a:r>
            <a:br>
              <a:rPr lang="el-GR" dirty="0">
                <a:latin typeface="Times New Roman" panose="02020603050405020304" pitchFamily="18" charset="0"/>
                <a:cs typeface="Times New Roman" panose="02020603050405020304" pitchFamily="18" charset="0"/>
              </a:rPr>
            </a:br>
            <a:r>
              <a:rPr lang="el-GR" dirty="0">
                <a:latin typeface="Times New Roman" panose="02020603050405020304" pitchFamily="18" charset="0"/>
                <a:cs typeface="Times New Roman" panose="02020603050405020304" pitchFamily="18" charset="0"/>
              </a:rPr>
              <a:t>Ή θα πρέπει να εμμένουμε στις ειδήσεις που είναι σημαντικότερες;</a:t>
            </a:r>
            <a:endParaRPr 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Rectangle 7"/>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9"/>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686834" y="1153572"/>
            <a:ext cx="3200400" cy="4461163"/>
          </a:xfrm>
        </p:spPr>
        <p:txBody>
          <a:bodyPr>
            <a:normAutofit/>
          </a:bodyPr>
          <a:lstStyle/>
          <a:p>
            <a:pPr>
              <a:lnSpc>
                <a:spcPct val="100000"/>
              </a:lnSpc>
            </a:pPr>
            <a:r>
              <a:rPr lang="el-GR" sz="2800" dirty="0">
                <a:solidFill>
                  <a:srgbClr val="FFFFFF"/>
                </a:solidFill>
                <a:latin typeface="Times New Roman" panose="02020603050405020304" pitchFamily="18" charset="0"/>
                <a:cs typeface="Times New Roman" panose="02020603050405020304" pitchFamily="18" charset="0"/>
              </a:rPr>
              <a:t>8. Οι δημοσιογράφοι θα πρέπει να παρουσιάζουν τις ειδήσεις κατά τρόπο περιεκτικό και κατανοητό</a:t>
            </a:r>
            <a:endParaRPr lang="en-US" sz="2800" dirty="0">
              <a:solidFill>
                <a:srgbClr val="FFFFFF"/>
              </a:solidFill>
              <a:latin typeface="Times New Roman" panose="02020603050405020304" pitchFamily="18" charset="0"/>
              <a:cs typeface="Times New Roman" panose="02020603050405020304" pitchFamily="18" charset="0"/>
            </a:endParaRPr>
          </a:p>
        </p:txBody>
      </p:sp>
      <p:sp>
        <p:nvSpPr>
          <p:cNvPr id="22" name="Arc 11"/>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p:cNvSpPr>
            <a:spLocks noGrp="1"/>
          </p:cNvSpPr>
          <p:nvPr>
            <p:ph idx="1"/>
          </p:nvPr>
        </p:nvSpPr>
        <p:spPr>
          <a:xfrm>
            <a:off x="4447308" y="591344"/>
            <a:ext cx="6906491" cy="5585619"/>
          </a:xfrm>
        </p:spPr>
        <p:txBody>
          <a:bodyPr anchor="ctr">
            <a:normAutofit/>
          </a:bodyPr>
          <a:lstStyle/>
          <a:p>
            <a:pPr marL="0" indent="0">
              <a:lnSpc>
                <a:spcPct val="150000"/>
              </a:lnSpc>
              <a:buNone/>
            </a:pPr>
            <a:r>
              <a:rPr lang="el-GR" dirty="0">
                <a:latin typeface="Times New Roman" panose="02020603050405020304" pitchFamily="18" charset="0"/>
                <a:cs typeface="Times New Roman" panose="02020603050405020304" pitchFamily="18" charset="0"/>
              </a:rPr>
              <a:t>Η δημοσιογραφία είναι η σύγχρονη χαρτογραφία. Δημιουργεί έναν χάρτη για να διευκολύνει τους πολίτες στο ταξίδι τους μέσα στην κοινωνία</a:t>
            </a:r>
            <a:endParaRPr 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7F307BF1-7D58-2D6D-5130-14549A56F93B}"/>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2800" kern="1200">
                <a:solidFill>
                  <a:srgbClr val="FFFFFF"/>
                </a:solidFill>
                <a:latin typeface="+mj-lt"/>
                <a:ea typeface="+mj-ea"/>
                <a:cs typeface="+mj-cs"/>
              </a:rPr>
              <a:t>Η ιστορία της δημοσιογραφίας από τον 18ο αιώνα μέχρι σήμερα</a:t>
            </a:r>
            <a:endParaRPr lang="en-US" sz="2800" kern="1200" dirty="0">
              <a:solidFill>
                <a:srgbClr val="FFFFFF"/>
              </a:solidFill>
              <a:latin typeface="+mj-lt"/>
              <a:ea typeface="+mj-ea"/>
              <a:cs typeface="+mj-cs"/>
            </a:endParaRPr>
          </a:p>
        </p:txBody>
      </p:sp>
      <p:pic>
        <p:nvPicPr>
          <p:cNvPr id="5" name="Θέση περιεχομένου 4" descr="Εικόνα που περιέχει κείμενο, ακουστικά, γραφικός χαρακτήρας, γενικός εφοδιασμός&#10;&#10;Το περιεχόμενο που δημιουργείται από AI ενδέχεται να είναι εσφαλμένο.">
            <a:extLst>
              <a:ext uri="{FF2B5EF4-FFF2-40B4-BE49-F238E27FC236}">
                <a16:creationId xmlns:a16="http://schemas.microsoft.com/office/drawing/2014/main" id="{E7F7430A-D279-7371-7246-8BE0BDEA011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77316" y="1393625"/>
            <a:ext cx="6780700" cy="4068420"/>
          </a:xfrm>
          <a:prstGeom prst="rect">
            <a:avLst/>
          </a:prstGeom>
        </p:spPr>
      </p:pic>
    </p:spTree>
    <p:extLst>
      <p:ext uri="{BB962C8B-B14F-4D97-AF65-F5344CB8AC3E}">
        <p14:creationId xmlns:p14="http://schemas.microsoft.com/office/powerpoint/2010/main" val="350160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Rectangle 7"/>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9"/>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686834" y="1153572"/>
            <a:ext cx="3200400" cy="4461163"/>
          </a:xfrm>
        </p:spPr>
        <p:txBody>
          <a:bodyPr>
            <a:normAutofit/>
          </a:bodyPr>
          <a:lstStyle/>
          <a:p>
            <a:pPr>
              <a:lnSpc>
                <a:spcPct val="100000"/>
              </a:lnSpc>
            </a:pPr>
            <a:r>
              <a:rPr lang="el-GR" sz="2800" dirty="0">
                <a:solidFill>
                  <a:srgbClr val="FFFFFF"/>
                </a:solidFill>
                <a:latin typeface="Times New Roman" panose="02020603050405020304" pitchFamily="18" charset="0"/>
                <a:cs typeface="Times New Roman" panose="02020603050405020304" pitchFamily="18" charset="0"/>
              </a:rPr>
              <a:t>9. Οι δημοσιογράφοι έχουν υποχρέωση απέναντι στη συνείδησή τους</a:t>
            </a:r>
            <a:endParaRPr lang="en-US" sz="2800" dirty="0">
              <a:solidFill>
                <a:srgbClr val="FFFFFF"/>
              </a:solidFill>
              <a:latin typeface="Times New Roman" panose="02020603050405020304" pitchFamily="18" charset="0"/>
              <a:cs typeface="Times New Roman" panose="02020603050405020304" pitchFamily="18" charset="0"/>
            </a:endParaRPr>
          </a:p>
        </p:txBody>
      </p:sp>
      <p:sp>
        <p:nvSpPr>
          <p:cNvPr id="22" name="Arc 11"/>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p:cNvSpPr>
            <a:spLocks noGrp="1"/>
          </p:cNvSpPr>
          <p:nvPr>
            <p:ph idx="1"/>
          </p:nvPr>
        </p:nvSpPr>
        <p:spPr>
          <a:xfrm>
            <a:off x="4447308" y="591344"/>
            <a:ext cx="6906491" cy="5585619"/>
          </a:xfrm>
        </p:spPr>
        <p:txBody>
          <a:bodyPr anchor="ctr">
            <a:normAutofit/>
          </a:bodyPr>
          <a:lstStyle/>
          <a:p>
            <a:pPr marL="0" indent="0">
              <a:lnSpc>
                <a:spcPct val="150000"/>
              </a:lnSpc>
              <a:buNone/>
            </a:pPr>
            <a:r>
              <a:rPr lang="el-GR" dirty="0">
                <a:latin typeface="Times New Roman" panose="02020603050405020304" pitchFamily="18" charset="0"/>
                <a:cs typeface="Times New Roman" panose="02020603050405020304" pitchFamily="18" charset="0"/>
              </a:rPr>
              <a:t>«…διότι είναι βαρύ το φορτίο που εναπόκειται στην ηθική και την κρίση κάθε δημοσιογράφου και του οργανισμού στον οποίο εργάζεται»</a:t>
            </a:r>
            <a:endParaRPr 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106F5C0-6D62-E7B6-015F-BB96E6FBE625}"/>
              </a:ext>
            </a:extLst>
          </p:cNvPr>
          <p:cNvSpPr>
            <a:spLocks noGrp="1"/>
          </p:cNvSpPr>
          <p:nvPr>
            <p:ph type="title"/>
          </p:nvPr>
        </p:nvSpPr>
        <p:spPr>
          <a:xfrm>
            <a:off x="838200" y="365126"/>
            <a:ext cx="10515600" cy="947308"/>
          </a:xfrm>
        </p:spPr>
        <p:txBody>
          <a:bodyPr/>
          <a:lstStyle/>
          <a:p>
            <a:pPr algn="ctr"/>
            <a:r>
              <a:rPr lang="el-GR" b="1" dirty="0"/>
              <a:t>Βιβλιογραφία</a:t>
            </a:r>
          </a:p>
        </p:txBody>
      </p:sp>
      <p:sp>
        <p:nvSpPr>
          <p:cNvPr id="3" name="Θέση περιεχομένου 2">
            <a:extLst>
              <a:ext uri="{FF2B5EF4-FFF2-40B4-BE49-F238E27FC236}">
                <a16:creationId xmlns:a16="http://schemas.microsoft.com/office/drawing/2014/main" id="{C88165D7-1D60-1089-644E-BA2C3FC95F75}"/>
              </a:ext>
            </a:extLst>
          </p:cNvPr>
          <p:cNvSpPr>
            <a:spLocks noGrp="1"/>
          </p:cNvSpPr>
          <p:nvPr>
            <p:ph idx="1"/>
          </p:nvPr>
        </p:nvSpPr>
        <p:spPr>
          <a:xfrm>
            <a:off x="838200" y="1775012"/>
            <a:ext cx="10515600" cy="4401951"/>
          </a:xfrm>
        </p:spPr>
        <p:txBody>
          <a:bodyPr>
            <a:normAutofit fontScale="55000" lnSpcReduction="20000"/>
          </a:bodyPr>
          <a:lstStyle/>
          <a:p>
            <a:pPr algn="just"/>
            <a:r>
              <a:rPr lang="en-US" sz="3100" dirty="0"/>
              <a:t>Bourdieu, P. (1998)</a:t>
            </a:r>
            <a:r>
              <a:rPr lang="el-GR" sz="3100" dirty="0"/>
              <a:t>.</a:t>
            </a:r>
            <a:r>
              <a:rPr lang="en-US" sz="3100" dirty="0"/>
              <a:t> </a:t>
            </a:r>
            <a:r>
              <a:rPr lang="en-US" sz="3100" i="1" dirty="0"/>
              <a:t>On Television</a:t>
            </a:r>
            <a:r>
              <a:rPr lang="en-US" sz="3100" dirty="0"/>
              <a:t>. New York: New Press.</a:t>
            </a:r>
            <a:endParaRPr lang="el-GR" sz="3100" dirty="0"/>
          </a:p>
          <a:p>
            <a:pPr algn="just"/>
            <a:r>
              <a:rPr lang="en-US" sz="3100" dirty="0"/>
              <a:t>Bresnahan, R. </a:t>
            </a:r>
            <a:r>
              <a:rPr lang="el-GR" sz="3100" dirty="0"/>
              <a:t>(</a:t>
            </a:r>
            <a:r>
              <a:rPr lang="en-US" sz="3100" dirty="0"/>
              <a:t>2003</a:t>
            </a:r>
            <a:r>
              <a:rPr lang="el-GR" sz="3100" dirty="0"/>
              <a:t>)</a:t>
            </a:r>
            <a:r>
              <a:rPr lang="en-US" sz="3100" dirty="0"/>
              <a:t>. The media and the neoliberal transition in Chile: Democratic promise</a:t>
            </a:r>
          </a:p>
          <a:p>
            <a:pPr algn="just"/>
            <a:r>
              <a:rPr lang="en-US" sz="3100" dirty="0"/>
              <a:t>Unfulfilled</a:t>
            </a:r>
            <a:r>
              <a:rPr lang="el-GR" sz="3100" dirty="0"/>
              <a:t>.</a:t>
            </a:r>
            <a:r>
              <a:rPr lang="en-US" sz="3100" dirty="0"/>
              <a:t> </a:t>
            </a:r>
            <a:r>
              <a:rPr lang="en-US" sz="3100" i="1" dirty="0"/>
              <a:t>Latin American Perspectives, 30</a:t>
            </a:r>
            <a:r>
              <a:rPr lang="en-US" sz="3100" dirty="0"/>
              <a:t>(6), 39-68</a:t>
            </a:r>
            <a:r>
              <a:rPr lang="el-GR" sz="3100" dirty="0"/>
              <a:t>.</a:t>
            </a:r>
          </a:p>
          <a:p>
            <a:pPr algn="just"/>
            <a:r>
              <a:rPr lang="en-US" sz="3100" dirty="0"/>
              <a:t>Burns, S. L.  (2012). Rethinking ‘leprosy prevention’: Entrepreneurial doctors, popular journalism and the civic origins of biopolitics. </a:t>
            </a:r>
            <a:r>
              <a:rPr lang="en-US" sz="3100" i="1" dirty="0"/>
              <a:t>J. </a:t>
            </a:r>
            <a:r>
              <a:rPr lang="en-US" sz="3100" i="1" dirty="0" err="1"/>
              <a:t>Jpn</a:t>
            </a:r>
            <a:r>
              <a:rPr lang="en-US" sz="3100" i="1" dirty="0"/>
              <a:t>. Stud.</a:t>
            </a:r>
            <a:r>
              <a:rPr lang="en-US" sz="3100" dirty="0"/>
              <a:t> </a:t>
            </a:r>
            <a:r>
              <a:rPr lang="en-US" sz="3100" dirty="0" err="1"/>
              <a:t>doi</a:t>
            </a:r>
            <a:r>
              <a:rPr lang="en-US" sz="3100" dirty="0"/>
              <a:t>: 10.1353/jjs.2012.0062.</a:t>
            </a:r>
          </a:p>
          <a:p>
            <a:pPr algn="just"/>
            <a:r>
              <a:rPr lang="en-US" sz="3100" dirty="0"/>
              <a:t>communication: Theories, cases, and challenges</a:t>
            </a:r>
            <a:r>
              <a:rPr lang="el-GR" sz="3100" dirty="0"/>
              <a:t> </a:t>
            </a:r>
            <a:r>
              <a:rPr lang="en-US" sz="3100" dirty="0"/>
              <a:t>(pp. 251-270). Cambridge: Cambridge University Press.</a:t>
            </a:r>
            <a:endParaRPr lang="el-GR" sz="3100" dirty="0"/>
          </a:p>
          <a:p>
            <a:pPr algn="just"/>
            <a:r>
              <a:rPr lang="en-US" sz="3100" dirty="0"/>
              <a:t>Eide, M. (1998)</a:t>
            </a:r>
            <a:r>
              <a:rPr lang="el-GR" sz="3100" dirty="0"/>
              <a:t>. </a:t>
            </a:r>
            <a:r>
              <a:rPr lang="en-US" sz="3100" dirty="0"/>
              <a:t>Det </a:t>
            </a:r>
            <a:r>
              <a:rPr lang="en-US" sz="3100" dirty="0" err="1"/>
              <a:t>journalistiske</a:t>
            </a:r>
            <a:r>
              <a:rPr lang="en-US" sz="3100" dirty="0"/>
              <a:t> </a:t>
            </a:r>
            <a:r>
              <a:rPr lang="en-US" sz="3100" dirty="0" err="1"/>
              <a:t>mistaket</a:t>
            </a:r>
            <a:r>
              <a:rPr lang="el-GR" sz="3100" dirty="0"/>
              <a:t>.</a:t>
            </a:r>
            <a:r>
              <a:rPr lang="en-US" sz="3100" dirty="0"/>
              <a:t> </a:t>
            </a:r>
            <a:r>
              <a:rPr lang="en-US" sz="3100" i="1" dirty="0" err="1"/>
              <a:t>Sociologisk</a:t>
            </a:r>
            <a:r>
              <a:rPr lang="en-US" sz="3100" i="1" dirty="0"/>
              <a:t> </a:t>
            </a:r>
            <a:r>
              <a:rPr lang="en-US" sz="3100" i="1" dirty="0" err="1"/>
              <a:t>Forskning</a:t>
            </a:r>
            <a:r>
              <a:rPr lang="el-GR" sz="3100" i="1" dirty="0"/>
              <a:t>,</a:t>
            </a:r>
            <a:r>
              <a:rPr lang="en-US" sz="3100" i="1" dirty="0"/>
              <a:t> 35</a:t>
            </a:r>
            <a:r>
              <a:rPr lang="en-US" sz="3100" dirty="0"/>
              <a:t>(3</a:t>
            </a:r>
            <a:r>
              <a:rPr lang="el-GR" sz="3100" dirty="0"/>
              <a:t>-</a:t>
            </a:r>
            <a:r>
              <a:rPr lang="en-US" sz="3100" dirty="0"/>
              <a:t>4)</a:t>
            </a:r>
            <a:r>
              <a:rPr lang="el-GR" sz="3100" dirty="0"/>
              <a:t>, </a:t>
            </a:r>
            <a:r>
              <a:rPr lang="en-US" sz="3100" dirty="0"/>
              <a:t>123</a:t>
            </a:r>
            <a:r>
              <a:rPr lang="el-GR" sz="3100" dirty="0"/>
              <a:t>-1</a:t>
            </a:r>
            <a:r>
              <a:rPr lang="en-US" sz="3100" dirty="0"/>
              <a:t>42.</a:t>
            </a:r>
            <a:endParaRPr lang="el-GR" sz="3100" dirty="0"/>
          </a:p>
          <a:p>
            <a:pPr algn="just"/>
            <a:r>
              <a:rPr lang="en-US" sz="3100" dirty="0"/>
              <a:t>Gupta</a:t>
            </a:r>
            <a:r>
              <a:rPr lang="el-GR" sz="3100" dirty="0"/>
              <a:t>, </a:t>
            </a:r>
            <a:r>
              <a:rPr lang="en-US" sz="3100" dirty="0"/>
              <a:t>S</a:t>
            </a:r>
            <a:r>
              <a:rPr lang="el-GR" sz="3100" dirty="0"/>
              <a:t>.</a:t>
            </a:r>
            <a:r>
              <a:rPr lang="en-US" sz="3100" dirty="0"/>
              <a:t> S</a:t>
            </a:r>
            <a:r>
              <a:rPr lang="el-GR" sz="3100" dirty="0"/>
              <a:t>. (</a:t>
            </a:r>
            <a:r>
              <a:rPr lang="en-US" sz="3100" dirty="0"/>
              <a:t>2023</a:t>
            </a:r>
            <a:r>
              <a:rPr lang="el-GR" sz="3100" dirty="0"/>
              <a:t>). </a:t>
            </a:r>
            <a:r>
              <a:rPr lang="en-US" sz="3100" dirty="0"/>
              <a:t>In</a:t>
            </a:r>
            <a:r>
              <a:rPr lang="el-GR" sz="3100" dirty="0"/>
              <a:t> </a:t>
            </a:r>
            <a:r>
              <a:rPr lang="en-US" sz="3100" dirty="0"/>
              <a:t>S</a:t>
            </a:r>
            <a:r>
              <a:rPr lang="el-GR" sz="3100" dirty="0"/>
              <a:t>. </a:t>
            </a:r>
            <a:r>
              <a:rPr lang="en-US" sz="3100" dirty="0"/>
              <a:t>Ghose </a:t>
            </a:r>
            <a:r>
              <a:rPr lang="el-GR" sz="3100" dirty="0"/>
              <a:t>&amp; </a:t>
            </a:r>
            <a:r>
              <a:rPr lang="en-US" sz="3100" dirty="0"/>
              <a:t>S</a:t>
            </a:r>
            <a:r>
              <a:rPr lang="el-GR" sz="3100" dirty="0"/>
              <a:t>.</a:t>
            </a:r>
            <a:r>
              <a:rPr lang="en-US" sz="3100" dirty="0"/>
              <a:t> S</a:t>
            </a:r>
            <a:r>
              <a:rPr lang="el-GR" sz="3100" dirty="0"/>
              <a:t>. </a:t>
            </a:r>
            <a:r>
              <a:rPr lang="en-US" sz="3100" dirty="0"/>
              <a:t>Gupta (eds.) History of Journalism (pp. 1-8)</a:t>
            </a:r>
            <a:r>
              <a:rPr lang="el-GR" sz="3100" dirty="0"/>
              <a:t>. </a:t>
            </a:r>
            <a:r>
              <a:rPr lang="en-US" sz="3100" dirty="0"/>
              <a:t>New Delhi: Wisdom Press.</a:t>
            </a:r>
          </a:p>
          <a:p>
            <a:pPr algn="just"/>
            <a:r>
              <a:rPr lang="en-US" sz="3100" dirty="0"/>
              <a:t>Harris, U. S. (2012). REVIEW: Journalism at the community media level.  </a:t>
            </a:r>
            <a:r>
              <a:rPr lang="en-US" sz="3100" i="1" dirty="0"/>
              <a:t>Pacific Journal. Rev.</a:t>
            </a:r>
            <a:r>
              <a:rPr lang="en-US" sz="3100" dirty="0"/>
              <a:t> </a:t>
            </a:r>
            <a:r>
              <a:rPr lang="en-US" sz="3100" dirty="0" err="1"/>
              <a:t>doi</a:t>
            </a:r>
            <a:r>
              <a:rPr lang="en-US" sz="3100" dirty="0"/>
              <a:t>: 10.24135/pjr.v18i2.279.</a:t>
            </a:r>
            <a:endParaRPr lang="el-GR" sz="3100" dirty="0"/>
          </a:p>
          <a:p>
            <a:pPr algn="just"/>
            <a:r>
              <a:rPr lang="en-US" sz="3100" dirty="0"/>
              <a:t>Karlsson</a:t>
            </a:r>
            <a:r>
              <a:rPr lang="el-GR" sz="3100" dirty="0"/>
              <a:t>, </a:t>
            </a:r>
            <a:r>
              <a:rPr lang="en-US" sz="3100" dirty="0"/>
              <a:t>M.</a:t>
            </a:r>
            <a:r>
              <a:rPr lang="el-GR" sz="3100" dirty="0"/>
              <a:t> &amp; </a:t>
            </a:r>
            <a:r>
              <a:rPr lang="en-US" sz="3100" dirty="0" err="1"/>
              <a:t>Clerwall</a:t>
            </a:r>
            <a:r>
              <a:rPr lang="en-US" sz="3100" dirty="0"/>
              <a:t>, C.</a:t>
            </a:r>
            <a:r>
              <a:rPr lang="el-GR" sz="3100" dirty="0"/>
              <a:t> (2012). </a:t>
            </a:r>
            <a:r>
              <a:rPr lang="en-US" sz="3100" dirty="0"/>
              <a:t>Patterns and origins in the evolution of multimedia on</a:t>
            </a:r>
            <a:r>
              <a:rPr lang="el-GR" sz="3100" dirty="0"/>
              <a:t> </a:t>
            </a:r>
            <a:r>
              <a:rPr lang="en-US" sz="3100" dirty="0"/>
              <a:t>broadsheet and tabloid news sites: Swedish online news 2005-2010</a:t>
            </a:r>
            <a:r>
              <a:rPr lang="el-GR" sz="3100" dirty="0"/>
              <a:t>. </a:t>
            </a:r>
            <a:r>
              <a:rPr lang="en-US" sz="3100" i="1" dirty="0"/>
              <a:t>Journal. Stud.</a:t>
            </a:r>
            <a:r>
              <a:rPr lang="el-GR" sz="3100" i="1" dirty="0"/>
              <a:t>,</a:t>
            </a:r>
            <a:r>
              <a:rPr lang="en-US" sz="3100" dirty="0"/>
              <a:t> </a:t>
            </a:r>
            <a:r>
              <a:rPr lang="en-US" sz="3100" dirty="0" err="1"/>
              <a:t>doi</a:t>
            </a:r>
            <a:r>
              <a:rPr lang="en-US" sz="3100" dirty="0"/>
              <a:t>: 10.1080/1461670X.2011.639571.</a:t>
            </a:r>
          </a:p>
          <a:p>
            <a:pPr algn="just"/>
            <a:r>
              <a:rPr lang="en-US" sz="3100" dirty="0"/>
              <a:t>Lasorsa, D. (2012). Transparency and other journalistic norms on Twitter: The role of gender. </a:t>
            </a:r>
            <a:r>
              <a:rPr lang="en-US" sz="3100" i="1" dirty="0"/>
              <a:t>Journal. Stud.</a:t>
            </a:r>
            <a:r>
              <a:rPr lang="en-US" sz="3100" dirty="0"/>
              <a:t>, </a:t>
            </a:r>
            <a:r>
              <a:rPr lang="en-US" sz="3100" dirty="0" err="1"/>
              <a:t>doi</a:t>
            </a:r>
            <a:r>
              <a:rPr lang="en-US" sz="3100" dirty="0"/>
              <a:t>: 10.1080/1461670X.2012.657909.</a:t>
            </a:r>
            <a:endParaRPr lang="el-GR" sz="3100" dirty="0"/>
          </a:p>
          <a:p>
            <a:pPr algn="just"/>
            <a:r>
              <a:rPr lang="en-US" sz="3100" dirty="0"/>
              <a:t>Voltmer, K. </a:t>
            </a:r>
            <a:r>
              <a:rPr lang="el-GR" sz="3100" dirty="0"/>
              <a:t>(</a:t>
            </a:r>
            <a:r>
              <a:rPr lang="en-US" sz="3100" dirty="0"/>
              <a:t>2013</a:t>
            </a:r>
            <a:r>
              <a:rPr lang="el-GR" sz="3100" dirty="0"/>
              <a:t>)</a:t>
            </a:r>
            <a:r>
              <a:rPr lang="en-US" sz="3100" dirty="0"/>
              <a:t>. </a:t>
            </a:r>
            <a:r>
              <a:rPr lang="en-US" sz="3100" i="1" dirty="0"/>
              <a:t>The media in transitional democracies</a:t>
            </a:r>
            <a:r>
              <a:rPr lang="en-US" sz="3100" dirty="0"/>
              <a:t>. John Wiley &amp; Sons</a:t>
            </a:r>
            <a:r>
              <a:rPr lang="el-GR" sz="3100" dirty="0"/>
              <a:t>.</a:t>
            </a:r>
          </a:p>
          <a:p>
            <a:endParaRPr lang="el-GR" dirty="0"/>
          </a:p>
        </p:txBody>
      </p:sp>
    </p:spTree>
    <p:extLst>
      <p:ext uri="{BB962C8B-B14F-4D97-AF65-F5344CB8AC3E}">
        <p14:creationId xmlns:p14="http://schemas.microsoft.com/office/powerpoint/2010/main" val="378180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65840997-5C06-2514-9BF4-3316D05FA711}"/>
              </a:ext>
            </a:extLst>
          </p:cNvPr>
          <p:cNvSpPr>
            <a:spLocks noGrp="1"/>
          </p:cNvSpPr>
          <p:nvPr>
            <p:ph type="title"/>
          </p:nvPr>
        </p:nvSpPr>
        <p:spPr>
          <a:xfrm>
            <a:off x="686834" y="1153572"/>
            <a:ext cx="3200400" cy="4461163"/>
          </a:xfrm>
        </p:spPr>
        <p:txBody>
          <a:bodyPr>
            <a:normAutofit/>
          </a:bodyPr>
          <a:lstStyle/>
          <a:p>
            <a:pPr algn="ctr"/>
            <a:r>
              <a:rPr lang="el-GR" b="1" dirty="0">
                <a:solidFill>
                  <a:srgbClr val="FFFFFF"/>
                </a:solidFill>
              </a:rPr>
              <a:t>Εισαγωγή</a:t>
            </a:r>
          </a:p>
        </p:txBody>
      </p:sp>
      <p:sp>
        <p:nvSpPr>
          <p:cNvPr id="32" name="Arc 3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FA68856E-4734-7D13-5060-4E32AAEA9696}"/>
              </a:ext>
            </a:extLst>
          </p:cNvPr>
          <p:cNvSpPr>
            <a:spLocks noGrp="1"/>
          </p:cNvSpPr>
          <p:nvPr>
            <p:ph idx="1"/>
          </p:nvPr>
        </p:nvSpPr>
        <p:spPr>
          <a:xfrm>
            <a:off x="4447308" y="591344"/>
            <a:ext cx="6906491" cy="5585619"/>
          </a:xfrm>
        </p:spPr>
        <p:txBody>
          <a:bodyPr anchor="ctr">
            <a:normAutofit/>
          </a:bodyPr>
          <a:lstStyle/>
          <a:p>
            <a:pPr algn="just"/>
            <a:r>
              <a:rPr lang="el-GR" sz="2400" b="1" dirty="0"/>
              <a:t>Δημοσιογραφία</a:t>
            </a:r>
            <a:r>
              <a:rPr lang="el-GR" sz="2400" dirty="0"/>
              <a:t>: Μεταξύ των πιο </a:t>
            </a:r>
            <a:r>
              <a:rPr lang="el-GR" sz="2400" dirty="0" err="1"/>
              <a:t>επιδραστικών</a:t>
            </a:r>
            <a:r>
              <a:rPr lang="el-GR" sz="2400" dirty="0"/>
              <a:t> θεσμών παραγωγής γνώσης στην εποχή μας</a:t>
            </a:r>
          </a:p>
          <a:p>
            <a:pPr algn="just"/>
            <a:r>
              <a:rPr lang="el-GR" sz="2400" dirty="0"/>
              <a:t>Οι άνθρωποι αποκτούν γνώση για τον κόσμο - πέρα από την άμεση εμπειρία τους - κυρίως μέσω των ΜΜΕ</a:t>
            </a:r>
          </a:p>
          <a:p>
            <a:pPr algn="just"/>
            <a:r>
              <a:rPr lang="el-GR" sz="2400" dirty="0"/>
              <a:t>Απεικονίσεις της πραγματικότητας παράγονται και δημοσιεύονται καθημερινά</a:t>
            </a:r>
          </a:p>
          <a:p>
            <a:pPr algn="just"/>
            <a:r>
              <a:rPr lang="el-GR" sz="2400" dirty="0"/>
              <a:t>Οι τρόποι με τους οποίους η δημοσιογραφία απεικονίζει την πραγματικότητα, τα πρότυπα των δημοσιογράφων και ο τρόπος λειτουργίας τους επηρεάζουν επίσης άλλους κοινωνικούς θεσμούς, όπως την πολιτική, τους παράγοντες της αγοράς, τα εκπαιδευτικά ιδρύματα </a:t>
            </a:r>
            <a:r>
              <a:rPr lang="el-GR" sz="2400" dirty="0" err="1"/>
              <a:t>κ.ο.κ.</a:t>
            </a:r>
            <a:r>
              <a:rPr lang="el-GR" sz="2400" dirty="0"/>
              <a:t> (</a:t>
            </a:r>
            <a:r>
              <a:rPr lang="el-GR" sz="2400" dirty="0" err="1"/>
              <a:t>Eide</a:t>
            </a:r>
            <a:r>
              <a:rPr lang="el-GR" sz="2400" dirty="0"/>
              <a:t>, 1998; </a:t>
            </a:r>
            <a:r>
              <a:rPr lang="el-GR" sz="2400" dirty="0" err="1"/>
              <a:t>Bourdieu</a:t>
            </a:r>
            <a:r>
              <a:rPr lang="el-GR" sz="2400" dirty="0"/>
              <a:t>, 1998)</a:t>
            </a:r>
          </a:p>
        </p:txBody>
      </p:sp>
    </p:spTree>
    <p:extLst>
      <p:ext uri="{BB962C8B-B14F-4D97-AF65-F5344CB8AC3E}">
        <p14:creationId xmlns:p14="http://schemas.microsoft.com/office/powerpoint/2010/main" val="863016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04A8AE1-9605-41DC-920F-A4B8E8F23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c 14">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790889" flipH="1">
            <a:off x="715850" y="795372"/>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Θέση περιεχομένου 2">
            <a:extLst>
              <a:ext uri="{FF2B5EF4-FFF2-40B4-BE49-F238E27FC236}">
                <a16:creationId xmlns:a16="http://schemas.microsoft.com/office/drawing/2014/main" id="{44CF5E67-5E3C-F2C2-F1AC-4CA020B96E0B}"/>
              </a:ext>
            </a:extLst>
          </p:cNvPr>
          <p:cNvSpPr>
            <a:spLocks noGrp="1"/>
          </p:cNvSpPr>
          <p:nvPr>
            <p:ph idx="1"/>
            <p:extLst>
              <p:ext uri="{E7BDC344-281C-4309-B0C6-D0EE65EED2A8}">
                <p202:designPr xmlns:p202="http://schemas.microsoft.com/office/powerpoint/2020/02/main">
                  <p202:designTagLst>
                    <p202:designTag name="ARCH:1:VSVAR" val="TitledTextBox"/>
                    <p202:designTag name="ARCH:1:CLS" val="InformationBlock"/>
                  </p202:designTagLst>
                </p202:designPr>
              </p:ext>
            </p:extLst>
          </p:nvPr>
        </p:nvSpPr>
        <p:spPr>
          <a:xfrm>
            <a:off x="656216" y="1461360"/>
            <a:ext cx="5718381" cy="4821106"/>
          </a:xfrm>
        </p:spPr>
        <p:txBody>
          <a:bodyPr>
            <a:normAutofit fontScale="92500" lnSpcReduction="10000"/>
          </a:bodyPr>
          <a:lstStyle/>
          <a:p>
            <a:pPr marL="0" indent="0" algn="just">
              <a:spcBef>
                <a:spcPts val="2500"/>
              </a:spcBef>
              <a:buFont typeface="Arial" panose="020B0604020202020204" pitchFamily="34" charset="0"/>
              <a:buNone/>
            </a:pPr>
            <a:r>
              <a:rPr lang="el-GR" sz="1900" b="1" dirty="0"/>
              <a:t>Εξέλιξη</a:t>
            </a:r>
          </a:p>
          <a:p>
            <a:pPr marL="0" lvl="1" indent="0" algn="just">
              <a:buFont typeface="Arial" panose="020B0604020202020204" pitchFamily="34" charset="0"/>
              <a:buNone/>
            </a:pPr>
            <a:r>
              <a:rPr lang="el-GR" sz="1700" dirty="0"/>
              <a:t>Η δημοσιογραφία έχει εξελιχθεί μέσα στους αιώνες, διαμορφωμένη από πολιτισμικές, τεχνολογικές και κοινωνικές αλλαγές</a:t>
            </a:r>
          </a:p>
          <a:p>
            <a:pPr marL="0" indent="0" algn="just">
              <a:spcBef>
                <a:spcPts val="2500"/>
              </a:spcBef>
              <a:buFont typeface="Arial" panose="020B0604020202020204" pitchFamily="34" charset="0"/>
              <a:buNone/>
            </a:pPr>
            <a:r>
              <a:rPr lang="el-GR" sz="1900" b="1" dirty="0"/>
              <a:t>Ρίζες</a:t>
            </a:r>
          </a:p>
          <a:p>
            <a:pPr marL="0" lvl="1" indent="0" algn="just">
              <a:buFont typeface="Arial" panose="020B0604020202020204" pitchFamily="34" charset="0"/>
              <a:buNone/>
            </a:pPr>
            <a:r>
              <a:rPr lang="el-GR" sz="1700" dirty="0"/>
              <a:t>Εκτείνονται βαθιά στην αρχαιότητα: Οι πρώιμες μορφές επικοινωνίας και διάδοσης πληροφοριών έθεσαν τα θεμέλια για ό,τι αργότερα θα γινόταν ακρογωνιαίος λίθος των δημοκρατικών κοινωνιών (</a:t>
            </a:r>
            <a:r>
              <a:rPr lang="el-GR" sz="1700" dirty="0" err="1"/>
              <a:t>Ghose</a:t>
            </a:r>
            <a:r>
              <a:rPr lang="el-GR" sz="1700" dirty="0"/>
              <a:t> &amp; </a:t>
            </a:r>
            <a:r>
              <a:rPr lang="el-GR" sz="1700" dirty="0" err="1"/>
              <a:t>Gupta</a:t>
            </a:r>
            <a:r>
              <a:rPr lang="el-GR" sz="1700" dirty="0"/>
              <a:t>, 2023)</a:t>
            </a:r>
          </a:p>
          <a:p>
            <a:pPr marL="0" indent="0" algn="just">
              <a:spcBef>
                <a:spcPts val="2500"/>
              </a:spcBef>
              <a:buNone/>
            </a:pPr>
            <a:r>
              <a:rPr lang="el-GR" sz="1900" b="1" dirty="0"/>
              <a:t>Απαρχές της δημοσιογραφίας</a:t>
            </a:r>
          </a:p>
          <a:p>
            <a:pPr marL="0" lvl="1" indent="0" algn="just">
              <a:buNone/>
            </a:pPr>
            <a:r>
              <a:rPr lang="el-GR" sz="1600" dirty="0"/>
              <a:t>Ανιχνεύονται στις πρώτες μορφές της ανθρώπινης επικοινωνίας</a:t>
            </a:r>
          </a:p>
          <a:p>
            <a:pPr marL="0" lvl="1" indent="0" algn="just">
              <a:buNone/>
            </a:pPr>
            <a:endParaRPr lang="el-GR" sz="1600" dirty="0"/>
          </a:p>
          <a:p>
            <a:pPr marL="0" indent="0" algn="just">
              <a:spcBef>
                <a:spcPts val="2500"/>
              </a:spcBef>
              <a:buNone/>
            </a:pPr>
            <a:r>
              <a:rPr lang="el-GR" sz="1900" b="1" dirty="0"/>
              <a:t>Αρχαίοι πολιτισμοί (βλ. Μεσοποταμία, Αίγυπτος και Κίνα)</a:t>
            </a:r>
          </a:p>
          <a:p>
            <a:pPr marL="0" lvl="1" indent="0" algn="just">
              <a:buNone/>
            </a:pPr>
            <a:r>
              <a:rPr lang="el-GR" sz="1700" dirty="0"/>
              <a:t>Οι προφορικές παραδόσεις διαδραμάτιζαν κρίσιμο ρόλο στη διάδοση ειδήσεων, ιστοριών και πληροφοριών μέσα στις κοινότητες (</a:t>
            </a:r>
            <a:r>
              <a:rPr lang="el-GR" sz="1700" dirty="0" err="1"/>
              <a:t>Gupta</a:t>
            </a:r>
            <a:r>
              <a:rPr lang="el-GR" sz="1700" dirty="0"/>
              <a:t>, 2023)</a:t>
            </a:r>
          </a:p>
          <a:p>
            <a:pPr marL="0" lvl="1" indent="0">
              <a:buFont typeface="Arial" panose="020B0604020202020204" pitchFamily="34" charset="0"/>
              <a:buNone/>
            </a:pPr>
            <a:endParaRPr lang="el-GR" sz="1400" dirty="0"/>
          </a:p>
        </p:txBody>
      </p:sp>
      <p:sp>
        <p:nvSpPr>
          <p:cNvPr id="17" name="Oval 16">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92396"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17460" y="4737713"/>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25E78890-5C9A-3CCE-E73A-374F7DE8290B}"/>
              </a:ext>
            </a:extLst>
          </p:cNvPr>
          <p:cNvSpPr>
            <a:spLocks noGrp="1"/>
          </p:cNvSpPr>
          <p:nvPr>
            <p:ph type="title"/>
          </p:nvPr>
        </p:nvSpPr>
        <p:spPr>
          <a:xfrm>
            <a:off x="7474281" y="1396686"/>
            <a:ext cx="3240506" cy="4064628"/>
          </a:xfrm>
        </p:spPr>
        <p:txBody>
          <a:bodyPr>
            <a:normAutofit/>
          </a:bodyPr>
          <a:lstStyle/>
          <a:p>
            <a:pPr algn="ctr"/>
            <a:r>
              <a:rPr lang="el-GR" sz="3500" b="1" dirty="0">
                <a:solidFill>
                  <a:srgbClr val="FFFFFF"/>
                </a:solidFill>
              </a:rPr>
              <a:t>Καθοριστικές ιστορικές στιγμές για τη δημοσιογραφία</a:t>
            </a:r>
            <a:endParaRPr lang="el-GR" sz="3500" dirty="0">
              <a:solidFill>
                <a:srgbClr val="FFFFFF"/>
              </a:solidFill>
            </a:endParaRPr>
          </a:p>
        </p:txBody>
      </p:sp>
    </p:spTree>
    <p:extLst>
      <p:ext uri="{BB962C8B-B14F-4D97-AF65-F5344CB8AC3E}">
        <p14:creationId xmlns:p14="http://schemas.microsoft.com/office/powerpoint/2010/main" val="4267922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289ED1AA-8684-4D37-B208-8777E1A77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raphic 33">
            <a:extLst>
              <a:ext uri="{FF2B5EF4-FFF2-40B4-BE49-F238E27FC236}">
                <a16:creationId xmlns:a16="http://schemas.microsoft.com/office/drawing/2014/main" id="{4180E01B-B1F4-437C-807D-1C930718E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10784" y="0"/>
            <a:ext cx="9570431" cy="6858000"/>
          </a:xfrm>
          <a:custGeom>
            <a:avLst/>
            <a:gdLst>
              <a:gd name="connsiteX0" fmla="*/ 7178288 w 7187261"/>
              <a:gd name="connsiteY0" fmla="*/ 2604802 h 5150263"/>
              <a:gd name="connsiteX1" fmla="*/ 7169335 w 7187261"/>
              <a:gd name="connsiteY1" fmla="*/ 2328577 h 5150263"/>
              <a:gd name="connsiteX2" fmla="*/ 7060845 w 7187261"/>
              <a:gd name="connsiteY2" fmla="*/ 1661160 h 5150263"/>
              <a:gd name="connsiteX3" fmla="*/ 6212263 w 7187261"/>
              <a:gd name="connsiteY3" fmla="*/ 243840 h 5150263"/>
              <a:gd name="connsiteX4" fmla="*/ 5953564 w 7187261"/>
              <a:gd name="connsiteY4" fmla="*/ 0 h 5150263"/>
              <a:gd name="connsiteX5" fmla="*/ 1408615 w 7187261"/>
              <a:gd name="connsiteY5" fmla="*/ 0 h 5150263"/>
              <a:gd name="connsiteX6" fmla="*/ 805111 w 7187261"/>
              <a:gd name="connsiteY6" fmla="*/ 676275 h 5150263"/>
              <a:gd name="connsiteX7" fmla="*/ 104928 w 7187261"/>
              <a:gd name="connsiteY7" fmla="*/ 2183035 h 5150263"/>
              <a:gd name="connsiteX8" fmla="*/ 51588 w 7187261"/>
              <a:gd name="connsiteY8" fmla="*/ 2400014 h 5150263"/>
              <a:gd name="connsiteX9" fmla="*/ 41301 w 7187261"/>
              <a:gd name="connsiteY9" fmla="*/ 2424208 h 5150263"/>
              <a:gd name="connsiteX10" fmla="*/ 119692 w 7187261"/>
              <a:gd name="connsiteY10" fmla="*/ 1834801 h 5150263"/>
              <a:gd name="connsiteX11" fmla="*/ 870071 w 7187261"/>
              <a:gd name="connsiteY11" fmla="*/ 462248 h 5150263"/>
              <a:gd name="connsiteX12" fmla="*/ 1389279 w 7187261"/>
              <a:gd name="connsiteY12" fmla="*/ 476 h 5150263"/>
              <a:gd name="connsiteX13" fmla="*/ 1320223 w 7187261"/>
              <a:gd name="connsiteY13" fmla="*/ 476 h 5150263"/>
              <a:gd name="connsiteX14" fmla="*/ 423158 w 7187261"/>
              <a:gd name="connsiteY14" fmla="*/ 989743 h 5150263"/>
              <a:gd name="connsiteX15" fmla="*/ 25585 w 7187261"/>
              <a:gd name="connsiteY15" fmla="*/ 2113693 h 5150263"/>
              <a:gd name="connsiteX16" fmla="*/ 2344 w 7187261"/>
              <a:gd name="connsiteY16" fmla="*/ 2725865 h 5150263"/>
              <a:gd name="connsiteX17" fmla="*/ 447256 w 7187261"/>
              <a:gd name="connsiteY17" fmla="*/ 4210717 h 5150263"/>
              <a:gd name="connsiteX18" fmla="*/ 1138962 w 7187261"/>
              <a:gd name="connsiteY18" fmla="*/ 4988910 h 5150263"/>
              <a:gd name="connsiteX19" fmla="*/ 1348512 w 7187261"/>
              <a:gd name="connsiteY19" fmla="*/ 5146834 h 5150263"/>
              <a:gd name="connsiteX20" fmla="*/ 1422712 w 7187261"/>
              <a:gd name="connsiteY20" fmla="*/ 5146834 h 5150263"/>
              <a:gd name="connsiteX21" fmla="*/ 480594 w 7187261"/>
              <a:gd name="connsiteY21" fmla="*/ 4187952 h 5150263"/>
              <a:gd name="connsiteX22" fmla="*/ 398679 w 7187261"/>
              <a:gd name="connsiteY22" fmla="*/ 4046125 h 5150263"/>
              <a:gd name="connsiteX23" fmla="*/ 411823 w 7187261"/>
              <a:gd name="connsiteY23" fmla="*/ 4053078 h 5150263"/>
              <a:gd name="connsiteX24" fmla="*/ 1439380 w 7187261"/>
              <a:gd name="connsiteY24" fmla="*/ 5147405 h 5150263"/>
              <a:gd name="connsiteX25" fmla="*/ 5710010 w 7187261"/>
              <a:gd name="connsiteY25" fmla="*/ 5150263 h 5150263"/>
              <a:gd name="connsiteX26" fmla="*/ 5999665 w 7187261"/>
              <a:gd name="connsiteY26" fmla="*/ 4910900 h 5150263"/>
              <a:gd name="connsiteX27" fmla="*/ 6954165 w 7187261"/>
              <a:gd name="connsiteY27" fmla="*/ 3545777 h 5150263"/>
              <a:gd name="connsiteX28" fmla="*/ 7137712 w 7187261"/>
              <a:gd name="connsiteY28" fmla="*/ 2799207 h 5150263"/>
              <a:gd name="connsiteX29" fmla="*/ 7142951 w 7187261"/>
              <a:gd name="connsiteY29" fmla="*/ 2754535 h 5150263"/>
              <a:gd name="connsiteX30" fmla="*/ 7149428 w 7187261"/>
              <a:gd name="connsiteY30" fmla="*/ 2774823 h 5150263"/>
              <a:gd name="connsiteX31" fmla="*/ 7066465 w 7187261"/>
              <a:gd name="connsiteY31" fmla="*/ 3465672 h 5150263"/>
              <a:gd name="connsiteX32" fmla="*/ 6452578 w 7187261"/>
              <a:gd name="connsiteY32" fmla="*/ 4552760 h 5150263"/>
              <a:gd name="connsiteX33" fmla="*/ 5752110 w 7187261"/>
              <a:gd name="connsiteY33" fmla="*/ 5150263 h 5150263"/>
              <a:gd name="connsiteX34" fmla="*/ 5827643 w 7187261"/>
              <a:gd name="connsiteY34" fmla="*/ 5150263 h 5150263"/>
              <a:gd name="connsiteX35" fmla="*/ 6642793 w 7187261"/>
              <a:gd name="connsiteY35" fmla="*/ 4389406 h 5150263"/>
              <a:gd name="connsiteX36" fmla="*/ 7102469 w 7187261"/>
              <a:gd name="connsiteY36" fmla="*/ 3490817 h 5150263"/>
              <a:gd name="connsiteX37" fmla="*/ 7187242 w 7187261"/>
              <a:gd name="connsiteY37" fmla="*/ 2990183 h 5150263"/>
              <a:gd name="connsiteX38" fmla="*/ 7178288 w 7187261"/>
              <a:gd name="connsiteY38" fmla="*/ 2604802 h 5150263"/>
              <a:gd name="connsiteX39" fmla="*/ 6342565 w 7187261"/>
              <a:gd name="connsiteY39" fmla="*/ 441389 h 5150263"/>
              <a:gd name="connsiteX40" fmla="*/ 7126567 w 7187261"/>
              <a:gd name="connsiteY40" fmla="*/ 2355056 h 5150263"/>
              <a:gd name="connsiteX41" fmla="*/ 6342565 w 7187261"/>
              <a:gd name="connsiteY41" fmla="*/ 441389 h 515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87261" h="5150263">
                <a:moveTo>
                  <a:pt x="7178288" y="2604802"/>
                </a:moveTo>
                <a:cubicBezTo>
                  <a:pt x="7168763" y="2513076"/>
                  <a:pt x="7174478" y="2420684"/>
                  <a:pt x="7169335" y="2328577"/>
                </a:cubicBezTo>
                <a:cubicBezTo>
                  <a:pt x="7156952" y="2102882"/>
                  <a:pt x="7120586" y="1879149"/>
                  <a:pt x="7060845" y="1661160"/>
                </a:cubicBezTo>
                <a:cubicBezTo>
                  <a:pt x="6910588" y="1121007"/>
                  <a:pt x="6617428" y="631374"/>
                  <a:pt x="6212263" y="243840"/>
                </a:cubicBezTo>
                <a:cubicBezTo>
                  <a:pt x="6126538" y="162496"/>
                  <a:pt x="6040813" y="80201"/>
                  <a:pt x="5953564" y="0"/>
                </a:cubicBezTo>
                <a:lnTo>
                  <a:pt x="1408615" y="0"/>
                </a:lnTo>
                <a:cubicBezTo>
                  <a:pt x="1180967" y="200316"/>
                  <a:pt x="978332" y="427387"/>
                  <a:pt x="805111" y="676275"/>
                </a:cubicBezTo>
                <a:cubicBezTo>
                  <a:pt x="481261" y="1136523"/>
                  <a:pt x="252089" y="1640872"/>
                  <a:pt x="104928" y="2183035"/>
                </a:cubicBezTo>
                <a:cubicBezTo>
                  <a:pt x="85878" y="2254853"/>
                  <a:pt x="69495" y="2327720"/>
                  <a:pt x="51588" y="2400014"/>
                </a:cubicBezTo>
                <a:cubicBezTo>
                  <a:pt x="49683" y="2407634"/>
                  <a:pt x="51588" y="2416969"/>
                  <a:pt x="41301" y="2424208"/>
                </a:cubicBezTo>
                <a:cubicBezTo>
                  <a:pt x="45900" y="2225469"/>
                  <a:pt x="72186" y="2027834"/>
                  <a:pt x="119692" y="1834801"/>
                </a:cubicBezTo>
                <a:cubicBezTo>
                  <a:pt x="247993" y="1310926"/>
                  <a:pt x="506121" y="857726"/>
                  <a:pt x="870071" y="462248"/>
                </a:cubicBezTo>
                <a:cubicBezTo>
                  <a:pt x="1027729" y="291823"/>
                  <a:pt x="1201617" y="137169"/>
                  <a:pt x="1389279" y="476"/>
                </a:cubicBezTo>
                <a:lnTo>
                  <a:pt x="1320223" y="476"/>
                </a:lnTo>
                <a:cubicBezTo>
                  <a:pt x="960844" y="274320"/>
                  <a:pt x="656330" y="599123"/>
                  <a:pt x="423158" y="989743"/>
                </a:cubicBezTo>
                <a:cubicBezTo>
                  <a:pt x="215608" y="1337596"/>
                  <a:pt x="80258" y="1711357"/>
                  <a:pt x="25585" y="2113693"/>
                </a:cubicBezTo>
                <a:cubicBezTo>
                  <a:pt x="-2705" y="2316480"/>
                  <a:pt x="-2228" y="2521077"/>
                  <a:pt x="2344" y="2725865"/>
                </a:cubicBezTo>
                <a:cubicBezTo>
                  <a:pt x="14155" y="3261932"/>
                  <a:pt x="170650" y="3754565"/>
                  <a:pt x="447256" y="4210717"/>
                </a:cubicBezTo>
                <a:cubicBezTo>
                  <a:pt x="629851" y="4511612"/>
                  <a:pt x="866356" y="4767167"/>
                  <a:pt x="1138962" y="4988910"/>
                </a:cubicBezTo>
                <a:cubicBezTo>
                  <a:pt x="1207161" y="5044345"/>
                  <a:pt x="1277008" y="5096990"/>
                  <a:pt x="1348512" y="5146834"/>
                </a:cubicBezTo>
                <a:lnTo>
                  <a:pt x="1422712" y="5146834"/>
                </a:lnTo>
                <a:cubicBezTo>
                  <a:pt x="1043426" y="4892802"/>
                  <a:pt x="724720" y="4577334"/>
                  <a:pt x="480594" y="4187952"/>
                </a:cubicBezTo>
                <a:cubicBezTo>
                  <a:pt x="452019" y="4141851"/>
                  <a:pt x="423444" y="4095179"/>
                  <a:pt x="398679" y="4046125"/>
                </a:cubicBezTo>
                <a:cubicBezTo>
                  <a:pt x="407442" y="4043267"/>
                  <a:pt x="409156" y="4048982"/>
                  <a:pt x="411823" y="4053078"/>
                </a:cubicBezTo>
                <a:cubicBezTo>
                  <a:pt x="683572" y="4484656"/>
                  <a:pt x="1033139" y="4842701"/>
                  <a:pt x="1439380" y="5147405"/>
                </a:cubicBezTo>
                <a:lnTo>
                  <a:pt x="5710010" y="5150263"/>
                </a:lnTo>
                <a:cubicBezTo>
                  <a:pt x="5810594" y="5075482"/>
                  <a:pt x="5907272" y="4995587"/>
                  <a:pt x="5999665" y="4910900"/>
                </a:cubicBezTo>
                <a:cubicBezTo>
                  <a:pt x="6418765" y="4526661"/>
                  <a:pt x="6746901" y="4078129"/>
                  <a:pt x="6954165" y="3545777"/>
                </a:cubicBezTo>
                <a:cubicBezTo>
                  <a:pt x="7048234" y="3306175"/>
                  <a:pt x="7109956" y="3055115"/>
                  <a:pt x="7137712" y="2799207"/>
                </a:cubicBezTo>
                <a:cubicBezTo>
                  <a:pt x="7139236" y="2784920"/>
                  <a:pt x="7141046" y="2770632"/>
                  <a:pt x="7142951" y="2754535"/>
                </a:cubicBezTo>
                <a:cubicBezTo>
                  <a:pt x="7151714" y="2760440"/>
                  <a:pt x="7149237" y="2768441"/>
                  <a:pt x="7149428" y="2774823"/>
                </a:cubicBezTo>
                <a:cubicBezTo>
                  <a:pt x="7156743" y="3007967"/>
                  <a:pt x="7128777" y="3240881"/>
                  <a:pt x="7066465" y="3465672"/>
                </a:cubicBezTo>
                <a:cubicBezTo>
                  <a:pt x="6952165" y="3878580"/>
                  <a:pt x="6737948" y="4235863"/>
                  <a:pt x="6452578" y="4552760"/>
                </a:cubicBezTo>
                <a:cubicBezTo>
                  <a:pt x="6244553" y="4783836"/>
                  <a:pt x="6008809" y="4980242"/>
                  <a:pt x="5752110" y="5150263"/>
                </a:cubicBezTo>
                <a:lnTo>
                  <a:pt x="5827643" y="5150263"/>
                </a:lnTo>
                <a:cubicBezTo>
                  <a:pt x="6136539" y="4938904"/>
                  <a:pt x="6412192" y="4689348"/>
                  <a:pt x="6642793" y="4389406"/>
                </a:cubicBezTo>
                <a:cubicBezTo>
                  <a:pt x="6851295" y="4118324"/>
                  <a:pt x="7009125" y="3820859"/>
                  <a:pt x="7102469" y="3490817"/>
                </a:cubicBezTo>
                <a:cubicBezTo>
                  <a:pt x="7148646" y="3327473"/>
                  <a:pt x="7177069" y="3159624"/>
                  <a:pt x="7187242" y="2990183"/>
                </a:cubicBezTo>
                <a:cubicBezTo>
                  <a:pt x="7187623" y="2984087"/>
                  <a:pt x="7182384" y="2642330"/>
                  <a:pt x="7178288" y="2604802"/>
                </a:cubicBezTo>
                <a:close/>
                <a:moveTo>
                  <a:pt x="6342565" y="441389"/>
                </a:moveTo>
                <a:cubicBezTo>
                  <a:pt x="6829797" y="986533"/>
                  <a:pt x="7091135" y="1624422"/>
                  <a:pt x="7126567" y="2355056"/>
                </a:cubicBezTo>
                <a:cubicBezTo>
                  <a:pt x="7001123" y="1661827"/>
                  <a:pt x="6756426" y="1017365"/>
                  <a:pt x="6342565" y="441389"/>
                </a:cubicBezTo>
                <a:close/>
              </a:path>
            </a:pathLst>
          </a:custGeom>
          <a:solidFill>
            <a:schemeClr val="accent2"/>
          </a:solidFill>
          <a:ln w="9525" cap="flat">
            <a:noFill/>
            <a:prstDash val="solid"/>
            <a:miter/>
          </a:ln>
        </p:spPr>
        <p:txBody>
          <a:bodyPr rtlCol="0" anchor="ctr"/>
          <a:lstStyle/>
          <a:p>
            <a:endParaRPr lang="en-US"/>
          </a:p>
        </p:txBody>
      </p:sp>
      <p:sp>
        <p:nvSpPr>
          <p:cNvPr id="2" name="Τίτλος 1">
            <a:extLst>
              <a:ext uri="{FF2B5EF4-FFF2-40B4-BE49-F238E27FC236}">
                <a16:creationId xmlns:a16="http://schemas.microsoft.com/office/drawing/2014/main" id="{35813914-959D-38DB-1E73-9A12BDBA7402}"/>
              </a:ext>
            </a:extLst>
          </p:cNvPr>
          <p:cNvSpPr>
            <a:spLocks noGrp="1"/>
          </p:cNvSpPr>
          <p:nvPr>
            <p:ph type="title"/>
          </p:nvPr>
        </p:nvSpPr>
        <p:spPr>
          <a:xfrm>
            <a:off x="2558716" y="955309"/>
            <a:ext cx="7074568" cy="2898975"/>
          </a:xfrm>
        </p:spPr>
        <p:txBody>
          <a:bodyPr vert="horz" lIns="91440" tIns="45720" rIns="91440" bIns="45720" rtlCol="0" anchor="b">
            <a:normAutofit/>
          </a:bodyPr>
          <a:lstStyle/>
          <a:p>
            <a:pPr algn="ctr"/>
            <a:r>
              <a:rPr lang="en-US" sz="6600" kern="1200" dirty="0" err="1">
                <a:solidFill>
                  <a:srgbClr val="FFFFFF"/>
                </a:solidFill>
                <a:latin typeface="+mj-lt"/>
                <a:ea typeface="+mj-ea"/>
                <a:cs typeface="+mj-cs"/>
              </a:rPr>
              <a:t>Σημ</a:t>
            </a:r>
            <a:r>
              <a:rPr lang="en-US" sz="6600" kern="1200" dirty="0">
                <a:solidFill>
                  <a:srgbClr val="FFFFFF"/>
                </a:solidFill>
                <a:latin typeface="+mj-lt"/>
                <a:ea typeface="+mj-ea"/>
                <a:cs typeface="+mj-cs"/>
              </a:rPr>
              <a:t>αντικοί ιστορικοί σταθμοί για τη δημοσιογραφία</a:t>
            </a:r>
          </a:p>
        </p:txBody>
      </p:sp>
      <p:sp>
        <p:nvSpPr>
          <p:cNvPr id="11" name="sketch line">
            <a:extLst>
              <a:ext uri="{FF2B5EF4-FFF2-40B4-BE49-F238E27FC236}">
                <a16:creationId xmlns:a16="http://schemas.microsoft.com/office/drawing/2014/main" id="{41F77738-2AF0-4750-A0C7-F97C2C1759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73498"/>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2471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B79CA-1CB8-A133-67D7-E2B7AC1F94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8CCA868C-28D9-9F24-01BE-70D69F8E626D}"/>
              </a:ext>
            </a:extLst>
          </p:cNvPr>
          <p:cNvSpPr>
            <a:spLocks noGrp="1"/>
          </p:cNvSpPr>
          <p:nvPr>
            <p:ph type="title"/>
          </p:nvPr>
        </p:nvSpPr>
        <p:spPr>
          <a:xfrm>
            <a:off x="978522" y="365761"/>
            <a:ext cx="3602356" cy="5663250"/>
          </a:xfrm>
        </p:spPr>
        <p:txBody>
          <a:bodyPr vert="horz" lIns="91440" tIns="45720" rIns="91440" bIns="45720" rtlCol="0" anchor="ctr">
            <a:normAutofit/>
          </a:bodyPr>
          <a:lstStyle/>
          <a:p>
            <a:r>
              <a:rPr lang="el-GR" sz="4500" b="1" kern="1200" dirty="0">
                <a:solidFill>
                  <a:schemeClr val="tx1"/>
                </a:solidFill>
                <a:latin typeface="+mj-lt"/>
                <a:ea typeface="+mj-ea"/>
                <a:cs typeface="+mj-cs"/>
              </a:rPr>
              <a:t>Αρχαιότητα: Π</a:t>
            </a:r>
            <a:r>
              <a:rPr lang="el-GR" sz="4500" b="1" dirty="0"/>
              <a:t>ρώιμα ενημερωτικά φυλλάδια </a:t>
            </a:r>
            <a:endParaRPr lang="el-GR" sz="4500" dirty="0"/>
          </a:p>
        </p:txBody>
      </p:sp>
      <p:sp>
        <p:nvSpPr>
          <p:cNvPr id="3" name="Θέση περιεχομένου 2">
            <a:extLst>
              <a:ext uri="{FF2B5EF4-FFF2-40B4-BE49-F238E27FC236}">
                <a16:creationId xmlns:a16="http://schemas.microsoft.com/office/drawing/2014/main" id="{11EBD316-E3E1-95B0-5259-5565FCDBB121}"/>
              </a:ext>
            </a:extLst>
          </p:cNvPr>
          <p:cNvSpPr>
            <a:spLocks noGrp="1"/>
          </p:cNvSpPr>
          <p:nvPr>
            <p:ph sz="half" idx="1"/>
            <p:extLst>
              <p:ext uri="{E7BDC344-281C-4309-B0C6-D0EE65EED2A8}">
                <p202:designPr xmlns:p202="http://schemas.microsoft.com/office/powerpoint/2020/02/main">
                  <p202:designTagLst>
                    <p202:designTag name="ARCH:1:CLS" val="BulletedText"/>
                  </p202:designTagLst>
                </p202:designPr>
              </p:ext>
            </p:extLst>
          </p:nvPr>
        </p:nvSpPr>
        <p:spPr>
          <a:xfrm>
            <a:off x="5487394" y="849085"/>
            <a:ext cx="6144768" cy="6008915"/>
          </a:xfrm>
        </p:spPr>
        <p:txBody>
          <a:bodyPr vert="horz" lIns="91440" tIns="45720" rIns="91440" bIns="45720" rtlCol="0" anchor="ctr">
            <a:normAutofit fontScale="92500"/>
          </a:bodyPr>
          <a:lstStyle/>
          <a:p>
            <a:pPr algn="just">
              <a:lnSpc>
                <a:spcPct val="120000"/>
              </a:lnSpc>
            </a:pPr>
            <a:r>
              <a:rPr lang="el-GR" sz="2200" dirty="0"/>
              <a:t>Από τις προφορικές παραδόσεις των αρχαίων πολιτισμών έως τις τεχνολογικές καινοτομίες της Αναγέννησης αντανακλώνται οι ευρύτερες μετατοπίσεις στις πολιτικές δομές, τις τεχνολογικές προόδους και τις κοινωνικές αξίες</a:t>
            </a:r>
          </a:p>
          <a:p>
            <a:pPr algn="just">
              <a:lnSpc>
                <a:spcPct val="120000"/>
              </a:lnSpc>
            </a:pPr>
            <a:endParaRPr lang="en-US" sz="2200" dirty="0"/>
          </a:p>
          <a:p>
            <a:pPr algn="just">
              <a:lnSpc>
                <a:spcPct val="120000"/>
              </a:lnSpc>
            </a:pPr>
            <a:r>
              <a:rPr lang="el-GR" sz="2200" dirty="0"/>
              <a:t>Εμφάνιση πρώτων γραπτών αρχείων χάρη στην ανάπτυξη συστημάτων γραφής (βλ. σφηνοειδής γραφή στη Μεσοποταμία, ιερογλυφικά στην Αίγυπτο)</a:t>
            </a:r>
          </a:p>
          <a:p>
            <a:pPr algn="just">
              <a:lnSpc>
                <a:spcPct val="120000"/>
              </a:lnSpc>
            </a:pPr>
            <a:endParaRPr lang="en-US" sz="2200" dirty="0"/>
          </a:p>
          <a:p>
            <a:pPr algn="just">
              <a:lnSpc>
                <a:spcPct val="120000"/>
              </a:lnSpc>
            </a:pPr>
            <a:r>
              <a:rPr lang="el-GR" sz="2200" dirty="0"/>
              <a:t>Αυτές οι πρώιμες γραπτές επικοινωνίες εξυπηρετούσαν συχνά θρησκευτικούς, διοικητικούς ή προπαγανδιστικούς σκοπούς (</a:t>
            </a:r>
            <a:r>
              <a:rPr lang="el-GR" sz="2200" dirty="0" err="1"/>
              <a:t>Lasorsa</a:t>
            </a:r>
            <a:r>
              <a:rPr lang="el-GR" sz="2200" dirty="0"/>
              <a:t>, 2012)</a:t>
            </a:r>
          </a:p>
          <a:p>
            <a:pPr>
              <a:lnSpc>
                <a:spcPct val="120000"/>
              </a:lnSpc>
            </a:pPr>
            <a:endParaRPr lang="en-US" sz="1800" dirty="0"/>
          </a:p>
        </p:txBody>
      </p:sp>
    </p:spTree>
    <p:extLst>
      <p:ext uri="{BB962C8B-B14F-4D97-AF65-F5344CB8AC3E}">
        <p14:creationId xmlns:p14="http://schemas.microsoft.com/office/powerpoint/2010/main" val="1821040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B79CA-1CB8-A133-67D7-E2B7AC1F94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4AC71AAA-8913-FD3A-750D-6F033F6C6E19}"/>
              </a:ext>
            </a:extLst>
          </p:cNvPr>
          <p:cNvSpPr>
            <a:spLocks noGrp="1"/>
          </p:cNvSpPr>
          <p:nvPr>
            <p:ph type="title"/>
          </p:nvPr>
        </p:nvSpPr>
        <p:spPr>
          <a:xfrm>
            <a:off x="978522" y="849085"/>
            <a:ext cx="4271210" cy="5110651"/>
          </a:xfrm>
        </p:spPr>
        <p:txBody>
          <a:bodyPr anchor="ctr">
            <a:normAutofit/>
          </a:bodyPr>
          <a:lstStyle/>
          <a:p>
            <a:r>
              <a:rPr lang="el-GR" b="1" dirty="0">
                <a:solidFill>
                  <a:srgbClr val="595959"/>
                </a:solidFill>
              </a:rPr>
              <a:t>Ο ρόλος της Αθήνας στη δημοσιογραφία</a:t>
            </a:r>
            <a:endParaRPr lang="el-GR" dirty="0"/>
          </a:p>
        </p:txBody>
      </p:sp>
      <p:sp>
        <p:nvSpPr>
          <p:cNvPr id="3" name="Θέση περιεχομένου 2">
            <a:extLst>
              <a:ext uri="{FF2B5EF4-FFF2-40B4-BE49-F238E27FC236}">
                <a16:creationId xmlns:a16="http://schemas.microsoft.com/office/drawing/2014/main" id="{E6D22BF1-6B1C-5380-9D0A-1628DE007BBF}"/>
              </a:ext>
            </a:extLst>
          </p:cNvPr>
          <p:cNvSpPr>
            <a:spLocks noGrp="1"/>
          </p:cNvSpPr>
          <p:nvPr>
            <p:ph idx="1"/>
            <p:extLst>
              <p:ext uri="{E7BDC344-281C-4309-B0C6-D0EE65EED2A8}">
                <p202:designPr xmlns:p202="http://schemas.microsoft.com/office/powerpoint/2020/02/main">
                  <p202:designTagLst>
                    <p202:designTag name="ARCH:1:CLS" val="BulletedText"/>
                  </p202:designTagLst>
                </p202:designPr>
              </p:ext>
            </p:extLst>
          </p:nvPr>
        </p:nvSpPr>
        <p:spPr>
          <a:xfrm>
            <a:off x="5357308" y="849085"/>
            <a:ext cx="6274854" cy="5691564"/>
          </a:xfrm>
        </p:spPr>
        <p:txBody>
          <a:bodyPr anchor="ctr">
            <a:normAutofit fontScale="92500" lnSpcReduction="10000"/>
          </a:bodyPr>
          <a:lstStyle/>
          <a:p>
            <a:pPr algn="just">
              <a:buFont typeface="Arial" panose="020B0604020202020204" pitchFamily="34" charset="0"/>
              <a:buChar char="•"/>
            </a:pPr>
            <a:r>
              <a:rPr lang="el-GR" sz="2000" b="1" u="sng" dirty="0"/>
              <a:t>Πόλη-κράτος της Αθήνας στην αρχαία Ελλάδα</a:t>
            </a:r>
            <a:r>
              <a:rPr lang="el-GR" sz="2000" dirty="0"/>
              <a:t>: Αντιπροσωπεύει μια καθοριστική στιγμή στην εξέλιξη της δημοσιογραφίας</a:t>
            </a:r>
          </a:p>
          <a:p>
            <a:pPr algn="just">
              <a:buFont typeface="Arial" panose="020B0604020202020204" pitchFamily="34" charset="0"/>
              <a:buChar char="•"/>
            </a:pPr>
            <a:r>
              <a:rPr lang="el-GR" sz="2000" b="1" u="sng" dirty="0"/>
              <a:t>Η «γέννηση» της δημοκρατίας</a:t>
            </a:r>
            <a:r>
              <a:rPr lang="el-GR" sz="2000" dirty="0"/>
              <a:t>: Ως πολίτευμα γεννήθηκε στην Αρχαία Αθήνα τον 5ο ή 6ο αιώνα π.Χ., με τον Κλεισθένη να θεωρείται ως ο ιδρυτής της πρώτης αθηναϊκής δημοκρατίας γύρω στα 508-507 π.Χ. μετά την πτώση της τυραννίας του Πεισίστρατου</a:t>
            </a:r>
          </a:p>
          <a:p>
            <a:pPr algn="just">
              <a:buFont typeface="Arial" panose="020B0604020202020204" pitchFamily="34" charset="0"/>
              <a:buChar char="•"/>
            </a:pPr>
            <a:r>
              <a:rPr lang="el-GR" sz="2000" dirty="0"/>
              <a:t>Μέσα στη «γέννηση» της δημοκρατίας, οι δημόσιες ομιλίες και οι συζητήσεις έγιναν αναπόσπαστο μέρος της πολιτικής ζωής</a:t>
            </a:r>
          </a:p>
          <a:p>
            <a:pPr algn="just">
              <a:buFont typeface="Arial" panose="020B0604020202020204" pitchFamily="34" charset="0"/>
              <a:buChar char="•"/>
            </a:pPr>
            <a:r>
              <a:rPr lang="el-GR" sz="2000" dirty="0"/>
              <a:t>Εξέχουσες προσωπικότητες, όπως ο Περικλής, εκφωνούσαν λόγους που ενημέρωναν και επηρέαζαν τη δημόσια γνώμη για ζητήματα του κράτους, συνεχίζοντας την παράδοση της δημοκρατίας κατά τον «χρυσό αιώνα» της Αθήνας</a:t>
            </a:r>
          </a:p>
          <a:p>
            <a:pPr algn="just">
              <a:buFont typeface="Arial" panose="020B0604020202020204" pitchFamily="34" charset="0"/>
              <a:buChar char="•"/>
            </a:pPr>
            <a:r>
              <a:rPr lang="el-GR" sz="2000" dirty="0"/>
              <a:t>Αυτοί οι λόγοι, που καταγράφηκαν από ιστορικούς όπως ο Θουκυδίδης, αποτελούν μια πρώιμη μορφή πολιτικής ανταπόκρισης, όπου η διάδοση της πληροφορίας και η πειστική ρητορική έπαιξαν καίριο ρόλο στη διαμόρφωση του δημόσιου λόγου (</a:t>
            </a:r>
            <a:r>
              <a:rPr lang="el-GR" sz="2000" dirty="0" err="1"/>
              <a:t>Gupta</a:t>
            </a:r>
            <a:r>
              <a:rPr lang="el-GR" sz="2000" dirty="0"/>
              <a:t>, 2023)</a:t>
            </a:r>
          </a:p>
        </p:txBody>
      </p:sp>
    </p:spTree>
    <p:extLst>
      <p:ext uri="{BB962C8B-B14F-4D97-AF65-F5344CB8AC3E}">
        <p14:creationId xmlns:p14="http://schemas.microsoft.com/office/powerpoint/2010/main" val="1392597755"/>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529</TotalTime>
  <Words>3326</Words>
  <Application>Microsoft Office PowerPoint</Application>
  <PresentationFormat>Ευρεία οθόνη</PresentationFormat>
  <Paragraphs>187</Paragraphs>
  <Slides>41</Slides>
  <Notes>0</Notes>
  <HiddenSlides>0</HiddenSlides>
  <MMClips>0</MMClips>
  <ScaleCrop>false</ScaleCrop>
  <HeadingPairs>
    <vt:vector size="6" baseType="variant">
      <vt:variant>
        <vt:lpstr>Γραμματοσειρές που χρησιμοποιούνται</vt:lpstr>
      </vt:variant>
      <vt:variant>
        <vt:i4>10</vt:i4>
      </vt:variant>
      <vt:variant>
        <vt:lpstr>Θέμα</vt:lpstr>
      </vt:variant>
      <vt:variant>
        <vt:i4>1</vt:i4>
      </vt:variant>
      <vt:variant>
        <vt:lpstr>Τίτλοι διαφανειών</vt:lpstr>
      </vt:variant>
      <vt:variant>
        <vt:i4>41</vt:i4>
      </vt:variant>
    </vt:vector>
  </HeadingPairs>
  <TitlesOfParts>
    <vt:vector size="52" baseType="lpstr">
      <vt:lpstr>Aptos</vt:lpstr>
      <vt:lpstr>Aptos Display</vt:lpstr>
      <vt:lpstr>Arial</vt:lpstr>
      <vt:lpstr>Calibri</vt:lpstr>
      <vt:lpstr>Candara</vt:lpstr>
      <vt:lpstr>Century Gothic</vt:lpstr>
      <vt:lpstr>Posterama</vt:lpstr>
      <vt:lpstr>The Hand</vt:lpstr>
      <vt:lpstr>Times New Roman</vt:lpstr>
      <vt:lpstr>Wingdings</vt:lpstr>
      <vt:lpstr>Θέμα του Office</vt:lpstr>
      <vt:lpstr>ΕΙΣΑΓΩΓΗ ΣΤΗ ΔΗΜΟΣΙΟΓΡΑΦΙΑ Διδάσκουσα: ΕΛΕΝΗ ΤΣΑΛΚΑΤΙΔΟΥ tsalkatidou@yahoo.com, aff02240@uowm.gr </vt:lpstr>
      <vt:lpstr>Στόχοι του μαθήματος</vt:lpstr>
      <vt:lpstr>Γνωριμία με τη δημοσιογραφία</vt:lpstr>
      <vt:lpstr>Η ιστορία της δημοσιογραφίας από τον 18ο αιώνα μέχρι σήμερα</vt:lpstr>
      <vt:lpstr>Εισαγωγή</vt:lpstr>
      <vt:lpstr>Καθοριστικές ιστορικές στιγμές για τη δημοσιογραφία</vt:lpstr>
      <vt:lpstr>Σημαντικοί ιστορικοί σταθμοί για τη δημοσιογραφία</vt:lpstr>
      <vt:lpstr>Αρχαιότητα: Πρώιμα ενημερωτικά φυλλάδια </vt:lpstr>
      <vt:lpstr>Ο ρόλος της Αθήνας στη δημοσιογραφία</vt:lpstr>
      <vt:lpstr>Ο ρόλος της Ρώμης στη δημοσιογραφία</vt:lpstr>
      <vt:lpstr>Μεσαίωνας (5ος – 15ος αι.)</vt:lpstr>
      <vt:lpstr>Μεσαιωνικά χειρόγραφα</vt:lpstr>
      <vt:lpstr>Ενημερωτικά δελτία και πρώιμα δίκτυα</vt:lpstr>
      <vt:lpstr>Ενημερωτικά δελτία και πρώιμα δίκτυα</vt:lpstr>
      <vt:lpstr>Προφορικές παραδόσεις και αφήγηση ιστοριών στους πρώιμους πολιτισμούς</vt:lpstr>
      <vt:lpstr>Η επίδραση της τυπογραφίας στην Αναγέννηση (14ος – 16ος αι.)</vt:lpstr>
      <vt:lpstr>Η επίδραση της τυπογραφίας στην Αναγέννηση: Η «γέννηση» των εφημερίδων</vt:lpstr>
      <vt:lpstr>Οι πρώτες εφημερίδες</vt:lpstr>
      <vt:lpstr>Οι πρώτες εφημερίδες</vt:lpstr>
      <vt:lpstr>Χαρακτηριστικά των πρώτων εφημερίδων </vt:lpstr>
      <vt:lpstr>Παρουσίαση του PowerPoint</vt:lpstr>
      <vt:lpstr>1897: Η χρονιά που καθόρισε την αμερικανική δημοσιογραφία</vt:lpstr>
      <vt:lpstr>1897: Η χρονιά που καθόρισε την αμερικανική δημοσιογραφία</vt:lpstr>
      <vt:lpstr>1897: Η χρονιά που καθόρισε την αμερικανική δημοσιογραφία</vt:lpstr>
      <vt:lpstr>1897: Η χρονιά που καθόρισε την αμερικανική δημοσιογραφία</vt:lpstr>
      <vt:lpstr>1897: Η χρονιά που καθόρισε την αμερικανική δημοσιογραφία</vt:lpstr>
      <vt:lpstr>Παρουσίαση του PowerPoint</vt:lpstr>
      <vt:lpstr>Παρουσίαση του PowerPoint</vt:lpstr>
      <vt:lpstr>1. Υποχρέωση της δημοσιογραφίας είναι απέναντι στην αλήθεια</vt:lpstr>
      <vt:lpstr>The Pentagon Papers (1971) Neil Sheehan και 43 δημοσιογράφοι από τους New York Times</vt:lpstr>
      <vt:lpstr>2. Η δημοσιογραφία οφείλει πρώτα απ’ όλα να είναι πιστή στους πολίτες </vt:lpstr>
      <vt:lpstr>3. Η πεμπτουσία της είναι η συνέπεια στη διασταύρωση της πληροφορίας </vt:lpstr>
      <vt:lpstr>4. Οι δημοσιογράφοι πρέπει να διατηρούν την ανεξαρτησία τους από εκείνους των οποίων τη δραστηριότητα καλύπτουν δημοσιογραφικά</vt:lpstr>
      <vt:lpstr>5. Ο δημοσιογράφος πρέπει να λειτουργεί ως ανεξάρτητος ελεγκτής της εξουσίας </vt:lpstr>
      <vt:lpstr> Σκάνδαλο Watergate (1972-1974)  Καρλ Μπερνστάιν και Μπομπ Γούντγουορντ The Washington Post </vt:lpstr>
      <vt:lpstr>6. Η δημοσιογραφία πρέπει να παρέχει βήμα δημόσιας κριτικής και συναίνεσης</vt:lpstr>
      <vt:lpstr> Δέκα μέρες σε ψυχιατρείο  New York World  (η εφημερίδα του Πούλιτζερ) 1887 </vt:lpstr>
      <vt:lpstr>7. Οι δημοσιογράφοι πρέπει να προσπαθούν να κάνουν το σημαντικό γεγονός ελκυστικό και οικείο</vt:lpstr>
      <vt:lpstr>8. Οι δημοσιογράφοι θα πρέπει να παρουσιάζουν τις ειδήσεις κατά τρόπο περιεκτικό και κατανοητό</vt:lpstr>
      <vt:lpstr>9. Οι δημοσιογράφοι έχουν υποχρέωση απέναντι στη συνείδησή τους</vt:lpstr>
      <vt:lpstr>Βιβλιογραφία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ΕΛΕΝΗ ΤΣΑΛΚΑΤΙΔΟΥ</dc:creator>
  <cp:lastModifiedBy>ΕΛΕΝΗ ΤΣΑΛΚΑΤΙΔΟΥ</cp:lastModifiedBy>
  <cp:revision>63</cp:revision>
  <dcterms:created xsi:type="dcterms:W3CDTF">2025-09-07T18:02:53Z</dcterms:created>
  <dcterms:modified xsi:type="dcterms:W3CDTF">2025-10-03T17:53:59Z</dcterms:modified>
</cp:coreProperties>
</file>