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0" r:id="rId5"/>
    <p:sldId id="284" r:id="rId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6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8464" y="2423160"/>
            <a:ext cx="5486400" cy="38862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0C55-2E11-4E7F-9EF8-868B07C6C42C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35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1" indent="-228600"/>
            <a:r>
              <a:rPr lang="en-US" dirty="0"/>
              <a:t>Second level</a:t>
            </a:r>
          </a:p>
          <a:p>
            <a:pPr marL="228600" lvl="2" indent="-228600"/>
            <a:r>
              <a:rPr lang="en-US" dirty="0"/>
              <a:t>Third level</a:t>
            </a:r>
          </a:p>
          <a:p>
            <a:pPr marL="228600" lvl="3" indent="-228600"/>
            <a:r>
              <a:rPr lang="en-US" dirty="0"/>
              <a:t>Fourth level</a:t>
            </a:r>
          </a:p>
          <a:p>
            <a:pPr marL="228600" lvl="4" indent="-228600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CAD-E19B-4A0F-866E-979EDEC4B525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56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4A14-E3E2-4038-B0C4-0EC5ECBDA17A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1396-E7F4-44BB-B3C1-CAADE8EE1BCB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9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3B70-0873-4F91-B20E-188F8FCBC95A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0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211-1BBF-43C8-98F1-415153382D43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96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37F1-4FE0-40C5-A1CC-AC65E60D9E3F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68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0F37310-2C84-4F72-97F3-ED5E52F7A674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8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73D-8BEF-4D11-A85D-4ADD8461D8CF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4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04D0A65-74B1-4258-9347-517577BEF7B0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6B54-ED46-4036-80F8-E8EFB102CB24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28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85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3D0D37D-152B-44E6-AB8F-60E41FE679D7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42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D62D-5EED-4798-9EBA-B6E1A9B98072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6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FCFE97D-4F8B-4270-9223-9617008B9FA3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21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5C-1F84-4585-9043-549E87BD77AE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1EB90F8-5A2D-4795-872B-662FE96339B2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06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A22F9C2-5647-4E58-BE9B-A16834D13FE3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04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B124E6D-88B1-474F-9E7C-C29F02FACC38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2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1C7E-4348-443E-B7C8-EE213DFF1CB1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43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8D-1BA0-4790-987D-651470CA8928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64B5AC7-D387-41BC-BBB6-F6DD0E8CACDB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21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8CD4B21-9C97-4358-8E22-9F49A31BDF6B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FABC-5F70-4DE9-8A42-1DE3D93319BF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32AAB-0859-49C5-9F81-D3744B520913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46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E27-EFA9-4706-B7B3-384BAC09CA5C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10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8527-6BF7-45BD-8E9C-2BDCA53716A3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862253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D2C4-0829-4B37-AFA9-97EED5EA275A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37971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53C-D70D-4D92-85A4-BE6E7FCC2830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03504"/>
            <a:ext cx="11201400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7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642114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22C3-A8C0-4CE4-AFAA-25D23CB3242F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5354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6EAC-4E38-4BC4-964B-55A6571A4EBF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39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DDD8-66B1-484C-ABC1-3F6C2E131531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02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9771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0D73698-4765-4C7F-8C74-6EF048F95E94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0113" y="342900"/>
            <a:ext cx="5131133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048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76" y="5276088"/>
            <a:ext cx="9061704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828800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BEC5-37D0-4E5C-8671-D7D2A06BE21B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9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1F96B-ED98-BF55-D2B0-047000EF48E1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2093976"/>
            <a:ext cx="8695944" cy="2130552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FC37-12B5-4EB9-BB05-B5E210E93FF0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18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450699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F6F3-6829-4CDD-B3A1-8F321E27194A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26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148947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52C-AA1E-4738-883B-0336FAAA5DB1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2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56A5-925A-45AB-8491-C696F304662B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87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B41-9B9A-4653-8E8E-9D57A4983847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3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0A14-C874-4C11-943E-4B7AAF73B997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7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0914-BFFA-4E5B-B382-06A92C8508A8}" type="datetime1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91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5"/>
            <a:ext cx="3595634" cy="22128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823029"/>
            <a:ext cx="3309608" cy="3481355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E75D-2E4A-469A-9092-8B43711F5315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8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593592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02843" y="342901"/>
            <a:ext cx="7346258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FD38-01FF-4539-8A35-AB19E4D5C3A7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9A3EA51-69C4-4090-B98A-31CA47A2E35E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2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BFC-EF85-4C2B-8809-2F9E7D76A143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89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5FF-0F6F-4DB7-B5D6-9BF14E40F716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72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33933-AD95-42CF-A390-A7073FD506A1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9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0E307-C64C-483A-9485-A61D01D72197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82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36CA3-7064-4E52-B24E-E3CC37B36CB8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92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F469A-9BA4-41D9-A358-7174319CB857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1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5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ff02240@uowm.gr" TargetMode="External"/><Relationship Id="rId2" Type="http://schemas.openxmlformats.org/officeDocument/2006/relationships/hyperlink" Target="mailto:tsalkatidou@yahoo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146488491668355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F31F91-5533-D657-9D81-FEA332BCC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056093"/>
            <a:ext cx="6121639" cy="1430767"/>
          </a:xfrm>
        </p:spPr>
        <p:txBody>
          <a:bodyPr anchor="b">
            <a:noAutofit/>
          </a:bodyPr>
          <a:lstStyle/>
          <a:p>
            <a:pPr algn="ctr"/>
            <a:r>
              <a:rPr lang="el-GR" sz="2700" b="1" dirty="0"/>
              <a:t>ΤΜΗΜΑ ΕΠΙΚΟΙΝΩΝΙΑΣ ΚΑΙ ΨΗΦΙΑΚΩΝ ΜΕΣΩΝ</a:t>
            </a:r>
            <a:br>
              <a:rPr lang="el-GR" sz="2700" b="1" dirty="0"/>
            </a:br>
            <a:r>
              <a:rPr lang="el-GR" sz="2700" b="1" dirty="0"/>
              <a:t>ΠΑΝΕΠΙΣΤΗΜΙΟ ΔΥΤΙΚΗΣ ΜΑΚΕΔΟΝΙΑΣ</a:t>
            </a:r>
            <a:endParaRPr lang="en-US" sz="27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20038F1-B24B-094E-43F6-35AC6953F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7468" y="5056095"/>
            <a:ext cx="5378824" cy="1549100"/>
          </a:xfrm>
        </p:spPr>
        <p:txBody>
          <a:bodyPr>
            <a:noAutofit/>
          </a:bodyPr>
          <a:lstStyle/>
          <a:p>
            <a:pPr algn="r"/>
            <a:r>
              <a:rPr lang="el-GR" sz="2200" dirty="0"/>
              <a:t>ΕΙΣΑΓΩΓΗ ΣΤΗ ΔΗΜΟΣΙΟΓΡΑΦΙΑ</a:t>
            </a:r>
            <a:br>
              <a:rPr lang="el-GR" sz="2200" dirty="0"/>
            </a:br>
            <a:r>
              <a:rPr lang="el-GR" sz="2200" dirty="0"/>
              <a:t>Διδάσκουσα: ΕΛΕΝΗ ΤΣΑΛΚΑΤΙΔΟΥ</a:t>
            </a:r>
            <a:endParaRPr lang="en-US" sz="2200" dirty="0"/>
          </a:p>
          <a:p>
            <a:pPr algn="r"/>
            <a:r>
              <a:rPr lang="en-US" dirty="0">
                <a:hlinkClick r:id="rId2"/>
              </a:rPr>
              <a:t>tsalkatidou@yahoo.com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aff02240@uowm.gr</a:t>
            </a:r>
            <a:endParaRPr lang="en-US" dirty="0"/>
          </a:p>
          <a:p>
            <a:pPr algn="r"/>
            <a:endParaRPr lang="el-GR" sz="1900" dirty="0"/>
          </a:p>
        </p:txBody>
      </p:sp>
      <p:pic>
        <p:nvPicPr>
          <p:cNvPr id="5" name="Θέση εικόνας 4" descr="Εικόνα που περιέχει κείμενο, εφημερίδα, γραμματοσειρά, Δημοσίευση">
            <a:extLst>
              <a:ext uri="{FF2B5EF4-FFF2-40B4-BE49-F238E27FC236}">
                <a16:creationId xmlns:a16="http://schemas.microsoft.com/office/drawing/2014/main" id="{B5319735-5464-4658-9BCD-1760693BD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0" b="17190"/>
          <a:stretch>
            <a:fillRect/>
          </a:stretch>
        </p:blipFill>
        <p:spPr>
          <a:xfrm>
            <a:off x="271272" y="131381"/>
            <a:ext cx="11506200" cy="4792663"/>
          </a:xfrm>
        </p:spPr>
      </p:pic>
    </p:spTree>
    <p:extLst>
      <p:ext uri="{BB962C8B-B14F-4D97-AF65-F5344CB8AC3E}">
        <p14:creationId xmlns:p14="http://schemas.microsoft.com/office/powerpoint/2010/main" val="252909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56287B-91D1-B642-12E1-FB46ED69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500" b="1" dirty="0"/>
              <a:t>ΕΓΧΕΙΡΙΔΙΟ ΜΑΘΗΜΑΤΟΣ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E54930-C5E0-F605-82A6-AAEBDE1E1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u="sng" dirty="0"/>
              <a:t>Βασικό εγχειρίδιο μαθήματος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 err="1"/>
              <a:t>Κόβατς</a:t>
            </a:r>
            <a:r>
              <a:rPr lang="el-GR" dirty="0"/>
              <a:t> Μπιλ, </a:t>
            </a:r>
            <a:r>
              <a:rPr lang="el-GR" dirty="0" err="1"/>
              <a:t>Ρόζενστιλ</a:t>
            </a:r>
            <a:r>
              <a:rPr lang="el-GR" dirty="0"/>
              <a:t> Τομ. (2023). </a:t>
            </a:r>
            <a:r>
              <a:rPr lang="el-GR" i="1" dirty="0"/>
              <a:t>Εισαγωγή στη Δημοσιογραφία.</a:t>
            </a:r>
            <a:r>
              <a:rPr lang="el-GR" dirty="0"/>
              <a:t> Αθήνα: </a:t>
            </a:r>
            <a:r>
              <a:rPr lang="el-GR" dirty="0" err="1"/>
              <a:t>Ιδεολόγιο</a:t>
            </a:r>
            <a:r>
              <a:rPr lang="el-GR" dirty="0"/>
              <a:t> Μονοπρόσωπη ΙΚΕ.</a:t>
            </a:r>
          </a:p>
          <a:p>
            <a:r>
              <a:rPr lang="el-GR" u="sng" dirty="0"/>
              <a:t>Συμπληρωματική βιβλιογραφία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 err="1"/>
              <a:t>Kolodzy</a:t>
            </a:r>
            <a:r>
              <a:rPr lang="el-GR" dirty="0"/>
              <a:t>, J. (2015). Η Δημοσιογραφία της Σύγκλισης. Αθήνα: Κλειδάριθμος.</a:t>
            </a:r>
          </a:p>
          <a:p>
            <a:pPr marL="0" indent="0">
              <a:buNone/>
            </a:pPr>
            <a:r>
              <a:rPr lang="el-GR" dirty="0" err="1"/>
              <a:t>Μπακουνάκης</a:t>
            </a:r>
            <a:r>
              <a:rPr lang="el-GR" dirty="0"/>
              <a:t>, Ν. (2014). Δημοσιογράφος ή Ρεπόρτερ. Η αφήγηση στις Ελληνικές Εφημερίδες 19ος-20ος αιώνας. Αθήνα: Πόλις.</a:t>
            </a:r>
          </a:p>
          <a:p>
            <a:pPr marL="0" indent="0">
              <a:buNone/>
            </a:pPr>
            <a:r>
              <a:rPr lang="el-GR" dirty="0"/>
              <a:t>Ρήγου, Μ. (2014). Από την Ψηφιακή Επανάσταση στην Ψηφιακή Επιτήρηση. Αθήνα: Σιδέρη.</a:t>
            </a:r>
          </a:p>
          <a:p>
            <a:pPr marL="0" indent="0">
              <a:buNone/>
            </a:pPr>
            <a:r>
              <a:rPr lang="el-GR" dirty="0" err="1"/>
              <a:t>Ραμονέ</a:t>
            </a:r>
            <a:r>
              <a:rPr lang="el-GR" dirty="0"/>
              <a:t>, Ι. (2011). Η έκρηξη της δημοσιογραφίας. Αθήνα: Εικοστού Πρώτου</a:t>
            </a:r>
          </a:p>
          <a:p>
            <a:pPr marL="0" indent="0">
              <a:buNone/>
            </a:pPr>
            <a:r>
              <a:rPr lang="el-GR" dirty="0"/>
              <a:t>Παπαθανασόπουλος, Σ., και Κομνηνού Μ. (1998). Ζητήματα Δημοσιογραφικής Δεοντολογίας. Αθήνα: Καστανιώτη</a:t>
            </a:r>
          </a:p>
          <a:p>
            <a:pPr marL="0" indent="0">
              <a:buNone/>
            </a:pPr>
            <a:r>
              <a:rPr lang="el-GR" dirty="0" err="1"/>
              <a:t>Spiteri</a:t>
            </a:r>
            <a:r>
              <a:rPr lang="el-GR" dirty="0"/>
              <a:t>, G. (2023). Ο δημοσιογράφος και οι εξουσίες του (2η </a:t>
            </a:r>
            <a:r>
              <a:rPr lang="el-GR" dirty="0" err="1"/>
              <a:t>έκδ</a:t>
            </a:r>
            <a:r>
              <a:rPr lang="el-GR" dirty="0"/>
              <a:t>.). Αθήνα: </a:t>
            </a:r>
            <a:r>
              <a:rPr lang="el-GR" dirty="0" err="1"/>
              <a:t>Ιδεολόγιο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Χρυσάνθου, Χ. Σ. (2005). Μαθήματα δημοσιογραφίας: Τα κριτήρια για την αξιολόγηση, την ιεράρχηση και την επιλογή των ειδήσεων. Αθήνα: Έλλην.</a:t>
            </a:r>
          </a:p>
        </p:txBody>
      </p:sp>
    </p:spTree>
    <p:extLst>
      <p:ext uri="{BB962C8B-B14F-4D97-AF65-F5344CB8AC3E}">
        <p14:creationId xmlns:p14="http://schemas.microsoft.com/office/powerpoint/2010/main" val="130567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E7C28C-4268-C13A-74E7-79B94A376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500" b="1" dirty="0"/>
              <a:t>Συναφή επιστημονικά περιοδικά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FD95B9-E8DF-3ACA-F5AE-369166F0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Borden, S. L. &amp; Tew, C. (2007). The Role of Journalist and the Performance of Journalism: Ethical Lessons From “Fake” News (Seriously). Journal of Mass Media Ethics, 22(4), 300-314. </a:t>
            </a:r>
            <a:r>
              <a:rPr lang="en-US" dirty="0">
                <a:hlinkClick r:id="rId2"/>
              </a:rPr>
              <a:t>https://doi.org/10.1177/1464884916683554</a:t>
            </a:r>
            <a:r>
              <a:rPr lang="el-GR" dirty="0"/>
              <a:t>.</a:t>
            </a:r>
          </a:p>
          <a:p>
            <a:r>
              <a:rPr lang="en-US" dirty="0"/>
              <a:t>Coleman, R., Lee, J. Y., </a:t>
            </a:r>
            <a:r>
              <a:rPr lang="en-US" dirty="0" err="1"/>
              <a:t>Yaschur</a:t>
            </a:r>
            <a:r>
              <a:rPr lang="en-US" dirty="0"/>
              <a:t>, C., Meader, C. &amp; McElroy, K. (2018). Why be a journalist? US students’ motivations and role conceptions in the new age of journalism. Journalism, 19(6), 800-819. DOI: 10.1177/1464884916683554.</a:t>
            </a:r>
          </a:p>
          <a:p>
            <a:r>
              <a:rPr lang="en-US" dirty="0" err="1"/>
              <a:t>Harcup</a:t>
            </a:r>
            <a:r>
              <a:rPr lang="en-US" dirty="0"/>
              <a:t>, T. &amp; O’Neill, D. (2017). What is News? Journalism Studies, 18(12), 1470-1488, DOI: 10.1080/1461670X.2016.1150193.</a:t>
            </a:r>
          </a:p>
          <a:p>
            <a:r>
              <a:rPr lang="en-US" dirty="0"/>
              <a:t>Lewis, S. C. &amp; Molyneux, L. (2018). A Decade of Research on Social Media and Journalism: Assumptions, Blind Spots, and a Way Forward. Media and Communication, 6(4), 11-23. DOI: 10.17645/mac.v6i4.1562.</a:t>
            </a:r>
          </a:p>
          <a:p>
            <a:r>
              <a:rPr lang="en-US" dirty="0"/>
              <a:t>McGregor, S. C. (2019). Social media as public opinion: How journalists use social media to represent public opinion. Journalism, 20(8), 1070-1086.</a:t>
            </a:r>
          </a:p>
          <a:p>
            <a:r>
              <a:rPr lang="en-US" dirty="0"/>
              <a:t>Sissons, H. (2012). Journalism and public relations: A tale of two discourses. Discourse &amp; Communication, 6(3), 273-294. DOI: 10.1177/1750481312452202.</a:t>
            </a:r>
            <a:endParaRPr lang="el-GR" dirty="0"/>
          </a:p>
          <a:p>
            <a:r>
              <a:rPr lang="en-US" dirty="0"/>
              <a:t>Steensen, S. (2011). Online journalism and the promises of new technology: A critical review and look ahead. </a:t>
            </a:r>
            <a:r>
              <a:rPr lang="en-US" i="1" dirty="0"/>
              <a:t>Journalism studies, 12</a:t>
            </a:r>
            <a:r>
              <a:rPr lang="en-US" dirty="0"/>
              <a:t>(3), 311-327. </a:t>
            </a:r>
          </a:p>
          <a:p>
            <a:r>
              <a:rPr lang="en-US" dirty="0"/>
              <a:t>Tiffen, R., Jones, P. K., Rowe, D., Aalberg, T., Coen, S. &amp; Curran, J. (2014). Sources in the News: A comparative study. </a:t>
            </a:r>
            <a:r>
              <a:rPr lang="en-US" i="1" dirty="0"/>
              <a:t>Journalism Studies, 15</a:t>
            </a:r>
            <a:r>
              <a:rPr lang="en-US" dirty="0"/>
              <a:t>(4), 374-391. </a:t>
            </a:r>
          </a:p>
          <a:p>
            <a:r>
              <a:rPr lang="en-US" dirty="0"/>
              <a:t>Watts, D. J., </a:t>
            </a:r>
            <a:r>
              <a:rPr lang="en-US" dirty="0" err="1"/>
              <a:t>Rothschildd</a:t>
            </a:r>
            <a:r>
              <a:rPr lang="en-US" dirty="0"/>
              <a:t>, D. M. &amp; Mobius, Μ. (2021). Measuring the news and its impact on democracy. </a:t>
            </a:r>
            <a:r>
              <a:rPr lang="en-US" i="1" dirty="0"/>
              <a:t>PNAS, 118</a:t>
            </a:r>
            <a:r>
              <a:rPr lang="en-US" dirty="0"/>
              <a:t>(15), e1912443118, https://doi.org/10.1073/pnas.1912443118.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394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971098" y="643452"/>
            <a:ext cx="4612640" cy="58029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Προαιρετική ε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ργ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ασία</a:t>
            </a:r>
            <a: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30%</a:t>
            </a:r>
            <a:b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βαθμός της εργασίας θα συνυπολογιστεί ΜΟΝΟ αν</a:t>
            </a:r>
            <a: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εφόσον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η εργασία παρουσιαστεί στην αίθουσα κατά τις ημερομηνίες που θα οριστούν</a:t>
            </a:r>
            <a:b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1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1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ια</a:t>
            </a:r>
            <a:r>
              <a:rPr lang="en-US" sz="21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φορετική</a:t>
            </a:r>
            <a:r>
              <a:rPr lang="en-US" sz="21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</a:t>
            </a:r>
            <a:r>
              <a:rPr lang="en-US" sz="21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ερί</a:t>
            </a:r>
            <a:r>
              <a:rPr lang="en-US" sz="21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πτωση</a:t>
            </a:r>
            <a: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Ο τελικός βαθμός θα βγει μόνο από τη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απτή εξέταση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Γραπτή εξέταση 70% (θα πρέπει ο βαθμός της γραπτής εξέτασης να είναι ≥5).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Σημ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αντικό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Συνεκτιμάτ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 η ενεργή συμμετοχή κατά τη διάρκεια των μαθημάτων.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52FA3B-5DE5-72DD-495F-5BB4FD489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6" r="8017" b="-2"/>
          <a:stretch/>
        </p:blipFill>
        <p:spPr>
          <a:xfrm>
            <a:off x="34504" y="225911"/>
            <a:ext cx="6833848" cy="6347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26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Εργασία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προετοιμάσετε ένα δημοσιογραφικό κείμενο υπό τη μορφή ρεπορτάζ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 συνέντευξης</a:t>
            </a:r>
            <a:b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3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Έκταση</a:t>
            </a:r>
            <a: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800-</a:t>
            </a:r>
            <a: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λέξεις</a:t>
            </a:r>
            <a:b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Προσοχή! Το περιεχόμενο θα πρέπει να είναι πρωτότυπο</a:t>
            </a:r>
            <a:endParaRPr lang="en-US" sz="23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 descr="Εικόνα που περιέχει κείμενο, εφημερίδα, γραμματοσειρά, Δημοσίευση">
            <a:extLst>
              <a:ext uri="{FF2B5EF4-FFF2-40B4-BE49-F238E27FC236}">
                <a16:creationId xmlns:a16="http://schemas.microsoft.com/office/drawing/2014/main" id="{78837F91-8092-58BE-01D1-AAE0FCA8E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63" y="1108037"/>
            <a:ext cx="6314738" cy="432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684</Words>
  <Application>Microsoft Office PowerPoint</Application>
  <PresentationFormat>Ευρεία οθόνη</PresentationFormat>
  <Paragraphs>26</Paragraphs>
  <Slides>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9" baseType="lpstr">
      <vt:lpstr>Arial</vt:lpstr>
      <vt:lpstr>Neue Haas Grotesk Text Pro</vt:lpstr>
      <vt:lpstr>Times New Roman</vt:lpstr>
      <vt:lpstr>Dune</vt:lpstr>
      <vt:lpstr>ΤΜΗΜΑ ΕΠΙΚΟΙΝΩΝΙΑΣ ΚΑΙ ΨΗΦΙΑΚΩΝ ΜΕΣΩΝ ΠΑΝΕΠΙΣΤΗΜΙΟ ΔΥΤΙΚΗΣ ΜΑΚΕΔΟΝΙΑΣ</vt:lpstr>
      <vt:lpstr>ΕΓΧΕΙΡΙΔΙΟ ΜΑΘΗΜΑΤΟΣ</vt:lpstr>
      <vt:lpstr>Συναφή επιστημονικά περιοδικά</vt:lpstr>
      <vt:lpstr>Αξιολόγηση  Προαιρετική εργασία: 30% Ο βαθμός της εργασίας θα συνυπολογιστεί ΜΟΝΟ αν και εφόσον η εργασία παρουσιαστεί στην αίθουσα κατά τις ημερομηνίες που θα οριστούν  Διαφορετική περίπτωση: Ο τελικός βαθμός θα βγει μόνο από τη γραπτή εξέταση  Γραπτή εξέταση 70% (θα πρέπει ο βαθμός της γραπτής εξέτασης να είναι ≥5).  Σημαντικό! Συνεκτιμάται η ενεργή συμμετοχή κατά τη διάρκεια των μαθημάτων.</vt:lpstr>
      <vt:lpstr>Εργασία  Να προετοιμάσετε ένα δημοσιογραφικό κείμενο υπό τη μορφή ρεπορτάζ ή συνέντευξης  Έκταση: 800-1000 λέξεις  Προσοχή! Το περιεχόμενο θα πρέπει να είναι πρωτότυπο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ΤΣΑΛΚΑΤΙΔΟΥ</dc:creator>
  <cp:lastModifiedBy>ΕΛΕΝΗ ΤΣΑΛΚΑΤΙΔΟΥ</cp:lastModifiedBy>
  <cp:revision>4</cp:revision>
  <dcterms:created xsi:type="dcterms:W3CDTF">2025-10-03T16:52:13Z</dcterms:created>
  <dcterms:modified xsi:type="dcterms:W3CDTF">2025-10-03T17:13:24Z</dcterms:modified>
</cp:coreProperties>
</file>