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2E4A40-E2B9-4F23-ADEB-D96E1F04FC6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B71EC40-5626-4BA4-8E1B-FF4ABC79E9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7897046-69AF-41F8-9BC3-9BDED946BECF}"/>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844B6E09-408B-4BC0-899B-B154F22CB0D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0C0EEF-0DE0-4639-87D5-FE0BA996A038}"/>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3965681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BB642C-4292-4DA2-B3A1-C9F92B8B699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FBB7BC2-AE07-43D0-9672-68C04440A6A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827B850-5EE7-4CAF-B2A4-9038104EF343}"/>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232A0E2D-E662-440B-8758-6064F1F95C8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5A573A0-0588-41A6-A442-004E2AC39976}"/>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53253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EC31886-6A71-46F0-BBD4-FAE6124280C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5384CBA-F9F6-419B-8029-229E08F3FEE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33E9697-9CD7-4A2F-BB99-A8BD35FCB720}"/>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B4A22436-2C34-469E-AE53-FA192A44F6F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C70BDE-C625-4CC2-9853-946607A9CA28}"/>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2048623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C13F87-8E21-40FA-82B4-542624CB321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7C9F30E-AC4A-4FAB-8F84-5F175043A04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87C4D17-8575-4E79-B150-79718944F46F}"/>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7B721720-69CD-4219-B62A-DE766CC02D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348A2BD-4C0C-4E04-A7F5-9F8F94F45187}"/>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396796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B1C0BB-703B-435F-BAA4-6965279E59D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CA898F4-8605-400B-B6AC-37106699E9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50E94E8-9770-4394-96C6-6238AC722454}"/>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8BAE778C-45AB-44B3-A881-BB5AE83399E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50C3989-B5EA-4800-83E6-5FEB160D1676}"/>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124869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C9CFD0-4FF1-43DA-A2F8-D5F8878427A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A9C36CC-143A-4297-A203-C709E7EBB7D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2261233-9F84-4D2B-88FA-54E5055CE1C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C0EA87A-8476-4356-83E3-E8206B2E3EF0}"/>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6" name="Θέση υποσέλιδου 5">
            <a:extLst>
              <a:ext uri="{FF2B5EF4-FFF2-40B4-BE49-F238E27FC236}">
                <a16:creationId xmlns:a16="http://schemas.microsoft.com/office/drawing/2014/main" id="{DD57922C-90BD-4494-A1EF-0144C0EFA2C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4C16ACE-D8FD-432D-B166-0B35431A33C1}"/>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1926535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2C7699-48E5-4D13-99B7-A9C5C806980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82758E6-1BF9-47CC-AEAD-9744D224B3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AA49F0B-ABDF-45B3-B72F-BF6B3549AF9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F6B68D1-771A-4EF3-9930-CC1A57D45F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BBA114A-DFE2-459E-809A-1AB3E14A079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FB4FC44-BD33-4086-875B-64AD49A1C1FE}"/>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8" name="Θέση υποσέλιδου 7">
            <a:extLst>
              <a:ext uri="{FF2B5EF4-FFF2-40B4-BE49-F238E27FC236}">
                <a16:creationId xmlns:a16="http://schemas.microsoft.com/office/drawing/2014/main" id="{71177A0F-FFC9-4682-9466-D5A3271BC66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CE33990-4561-4B4B-B4FA-5EFC5EB026C4}"/>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28213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5B6901-5E4E-4A9F-936F-A4D82D05733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7618761-B6BB-4F6E-8F80-044933606640}"/>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4" name="Θέση υποσέλιδου 3">
            <a:extLst>
              <a:ext uri="{FF2B5EF4-FFF2-40B4-BE49-F238E27FC236}">
                <a16:creationId xmlns:a16="http://schemas.microsoft.com/office/drawing/2014/main" id="{8BA710EE-BADE-4460-8DDF-E330BBD1919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2633B7E-2C19-4FB8-9E01-BE8C27CA6DBE}"/>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311549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05FF531-09BC-4078-9F1D-683E6D272D37}"/>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3" name="Θέση υποσέλιδου 2">
            <a:extLst>
              <a:ext uri="{FF2B5EF4-FFF2-40B4-BE49-F238E27FC236}">
                <a16:creationId xmlns:a16="http://schemas.microsoft.com/office/drawing/2014/main" id="{F5FC2E4B-41A1-4B8F-8CC9-0F68F05CA13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F9B3CA6-4844-4B03-BD9A-25FE8A710C81}"/>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47676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24343D-CADA-4ED4-A6A3-6DEB34A062C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018626-479F-4098-9355-8DD675FDD7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8F27396-7634-4495-A297-209E9C273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E08262A-8691-4B56-9920-5920F62B143B}"/>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6" name="Θέση υποσέλιδου 5">
            <a:extLst>
              <a:ext uri="{FF2B5EF4-FFF2-40B4-BE49-F238E27FC236}">
                <a16:creationId xmlns:a16="http://schemas.microsoft.com/office/drawing/2014/main" id="{33BE865D-E0BF-4249-9348-397E52ACBE5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7ABA3EE-6782-42AF-91D0-20C68B037AB9}"/>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78551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B9EB00-8756-48E6-B88D-845AFCED63F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B00B72C-9E3B-442D-A023-CFA5CA5675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69D6F38-421B-45AE-B45C-DC1C5444D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88083D3-45CD-4405-858B-2B69AC851071}"/>
              </a:ext>
            </a:extLst>
          </p:cNvPr>
          <p:cNvSpPr>
            <a:spLocks noGrp="1"/>
          </p:cNvSpPr>
          <p:nvPr>
            <p:ph type="dt" sz="half" idx="10"/>
          </p:nvPr>
        </p:nvSpPr>
        <p:spPr/>
        <p:txBody>
          <a:bodyPr/>
          <a:lstStyle/>
          <a:p>
            <a:fld id="{0945D63E-138B-4B4D-B75E-F4B75FC1DECB}" type="datetimeFigureOut">
              <a:rPr lang="el-GR" smtClean="0"/>
              <a:t>20/6/2020</a:t>
            </a:fld>
            <a:endParaRPr lang="el-GR"/>
          </a:p>
        </p:txBody>
      </p:sp>
      <p:sp>
        <p:nvSpPr>
          <p:cNvPr id="6" name="Θέση υποσέλιδου 5">
            <a:extLst>
              <a:ext uri="{FF2B5EF4-FFF2-40B4-BE49-F238E27FC236}">
                <a16:creationId xmlns:a16="http://schemas.microsoft.com/office/drawing/2014/main" id="{716A5095-C5AF-4E8A-9FCA-FB6CA2DC6C0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1DC5B0D-E578-467F-BCA3-70F526B5ED50}"/>
              </a:ext>
            </a:extLst>
          </p:cNvPr>
          <p:cNvSpPr>
            <a:spLocks noGrp="1"/>
          </p:cNvSpPr>
          <p:nvPr>
            <p:ph type="sldNum" sz="quarter" idx="12"/>
          </p:nvPr>
        </p:nvSpPr>
        <p:spPr/>
        <p:txBody>
          <a:bodyPr/>
          <a:lstStyle/>
          <a:p>
            <a:fld id="{C70FBAD5-431F-455A-B426-27FA5ADAA795}" type="slidenum">
              <a:rPr lang="el-GR" smtClean="0"/>
              <a:t>‹#›</a:t>
            </a:fld>
            <a:endParaRPr lang="el-GR"/>
          </a:p>
        </p:txBody>
      </p:sp>
    </p:spTree>
    <p:extLst>
      <p:ext uri="{BB962C8B-B14F-4D97-AF65-F5344CB8AC3E}">
        <p14:creationId xmlns:p14="http://schemas.microsoft.com/office/powerpoint/2010/main" val="173023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4A28DE1-C70C-4E9A-9485-79D419CCFD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0FAB8A-2FDC-4A4E-BAC7-28BA28E0F2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DBCA546-02B7-4B02-95EB-7EA7D2FF0E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5D63E-138B-4B4D-B75E-F4B75FC1DECB}" type="datetimeFigureOut">
              <a:rPr lang="el-GR" smtClean="0"/>
              <a:t>20/6/2020</a:t>
            </a:fld>
            <a:endParaRPr lang="el-GR"/>
          </a:p>
        </p:txBody>
      </p:sp>
      <p:sp>
        <p:nvSpPr>
          <p:cNvPr id="5" name="Θέση υποσέλιδου 4">
            <a:extLst>
              <a:ext uri="{FF2B5EF4-FFF2-40B4-BE49-F238E27FC236}">
                <a16:creationId xmlns:a16="http://schemas.microsoft.com/office/drawing/2014/main" id="{B73C58AB-5E5F-4CF9-8C63-4D091601C6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14CBD83-9A10-4CCF-9A07-9BB8C6AE60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FBAD5-431F-455A-B426-27FA5ADAA795}" type="slidenum">
              <a:rPr lang="el-GR" smtClean="0"/>
              <a:t>‹#›</a:t>
            </a:fld>
            <a:endParaRPr lang="el-GR"/>
          </a:p>
        </p:txBody>
      </p:sp>
    </p:spTree>
    <p:extLst>
      <p:ext uri="{BB962C8B-B14F-4D97-AF65-F5344CB8AC3E}">
        <p14:creationId xmlns:p14="http://schemas.microsoft.com/office/powerpoint/2010/main" val="1803477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24F869-4836-43CD-B840-DC637763E3F2}"/>
              </a:ext>
            </a:extLst>
          </p:cNvPr>
          <p:cNvSpPr>
            <a:spLocks noGrp="1"/>
          </p:cNvSpPr>
          <p:nvPr>
            <p:ph type="ctrTitle"/>
          </p:nvPr>
        </p:nvSpPr>
        <p:spPr/>
        <p:txBody>
          <a:bodyPr/>
          <a:lstStyle/>
          <a:p>
            <a:r>
              <a:rPr lang="el-GR" sz="6500" b="1" dirty="0"/>
              <a:t>Δημοσιογραφικό λεξιλόγιο</a:t>
            </a:r>
            <a:br>
              <a:rPr lang="el-GR" dirty="0"/>
            </a:br>
            <a:endParaRPr lang="el-GR" dirty="0"/>
          </a:p>
        </p:txBody>
      </p:sp>
      <p:sp>
        <p:nvSpPr>
          <p:cNvPr id="3" name="Υπότιτλος 2">
            <a:extLst>
              <a:ext uri="{FF2B5EF4-FFF2-40B4-BE49-F238E27FC236}">
                <a16:creationId xmlns:a16="http://schemas.microsoft.com/office/drawing/2014/main" id="{6AAA88E3-8ADE-49E5-8E0B-1DEF09B107AC}"/>
              </a:ext>
            </a:extLst>
          </p:cNvPr>
          <p:cNvSpPr>
            <a:spLocks noGrp="1"/>
          </p:cNvSpPr>
          <p:nvPr>
            <p:ph type="subTitle" idx="1"/>
          </p:nvPr>
        </p:nvSpPr>
        <p:spPr>
          <a:xfrm>
            <a:off x="1524000" y="4248442"/>
            <a:ext cx="9144000" cy="1009357"/>
          </a:xfrm>
        </p:spPr>
        <p:txBody>
          <a:bodyPr/>
          <a:lstStyle/>
          <a:p>
            <a:r>
              <a:rPr lang="el-GR" dirty="0"/>
              <a:t>ΜΑΘΗΜΑ: ΔΗΜΟΣΙΟΓΡΑΦΙΚΟΣ ΛΟΓΟΣ</a:t>
            </a:r>
          </a:p>
          <a:p>
            <a:r>
              <a:rPr lang="el-GR" dirty="0"/>
              <a:t>ΔΙΔΑΣΚΟΥΣΑ: ΕΛΕΝΗ ΤΣΑΛΚΑΤΙΔΟΥ</a:t>
            </a:r>
          </a:p>
        </p:txBody>
      </p:sp>
    </p:spTree>
    <p:extLst>
      <p:ext uri="{BB962C8B-B14F-4D97-AF65-F5344CB8AC3E}">
        <p14:creationId xmlns:p14="http://schemas.microsoft.com/office/powerpoint/2010/main" val="85774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F7AC7-8BA4-43C7-82B0-5FB225122B3F}"/>
              </a:ext>
            </a:extLst>
          </p:cNvPr>
          <p:cNvSpPr>
            <a:spLocks noGrp="1"/>
          </p:cNvSpPr>
          <p:nvPr>
            <p:ph type="title"/>
          </p:nvPr>
        </p:nvSpPr>
        <p:spPr/>
        <p:txBody>
          <a:bodyPr>
            <a:normAutofit/>
          </a:bodyPr>
          <a:lstStyle/>
          <a:p>
            <a:pPr algn="ctr"/>
            <a:r>
              <a:rPr lang="el-GR" sz="5000" b="1" dirty="0"/>
              <a:t>Α</a:t>
            </a:r>
          </a:p>
        </p:txBody>
      </p:sp>
      <p:sp>
        <p:nvSpPr>
          <p:cNvPr id="3" name="Θέση περιεχομένου 2">
            <a:extLst>
              <a:ext uri="{FF2B5EF4-FFF2-40B4-BE49-F238E27FC236}">
                <a16:creationId xmlns:a16="http://schemas.microsoft.com/office/drawing/2014/main" id="{DA2325DA-AAB0-43C3-9DA2-DC8010C330DD}"/>
              </a:ext>
            </a:extLst>
          </p:cNvPr>
          <p:cNvSpPr>
            <a:spLocks noGrp="1"/>
          </p:cNvSpPr>
          <p:nvPr>
            <p:ph idx="1"/>
          </p:nvPr>
        </p:nvSpPr>
        <p:spPr/>
        <p:txBody>
          <a:bodyPr/>
          <a:lstStyle/>
          <a:p>
            <a:pPr algn="just"/>
            <a:r>
              <a:rPr lang="el-GR" dirty="0"/>
              <a:t>Αβανταδόρικο θέμα: Θέμα που ανεβάζει την κυκλοφορία</a:t>
            </a:r>
          </a:p>
          <a:p>
            <a:pPr algn="just"/>
            <a:r>
              <a:rPr lang="el-GR" dirty="0"/>
              <a:t>Αλατοπίπερο: Χιουμοριστικά στοιχεία σε δημοσιογραφικό θέμα</a:t>
            </a:r>
          </a:p>
          <a:p>
            <a:pPr algn="just"/>
            <a:r>
              <a:rPr lang="el-GR" dirty="0"/>
              <a:t>Αποστολή: Κάλυψη θέματος εκτός έδρας</a:t>
            </a:r>
          </a:p>
          <a:p>
            <a:pPr algn="just"/>
            <a:r>
              <a:rPr lang="el-GR" dirty="0"/>
              <a:t>Αποκλειστικότητα: Είδηση ή θέμα που δημοσιεύεται σε ένα μόνο μέσο</a:t>
            </a:r>
          </a:p>
          <a:p>
            <a:pPr algn="just"/>
            <a:r>
              <a:rPr lang="el-GR" dirty="0"/>
              <a:t>Αράδα: Ένας τυπογραφικός στίχος</a:t>
            </a:r>
          </a:p>
          <a:p>
            <a:pPr algn="just"/>
            <a:r>
              <a:rPr lang="el-GR" dirty="0"/>
              <a:t>Αφιέρωμα: Σελίδες αφιερωμένες σε ένα μεγάλο θέμα</a:t>
            </a:r>
          </a:p>
          <a:p>
            <a:pPr marL="0" indent="0">
              <a:buNone/>
            </a:pPr>
            <a:endParaRPr lang="el-GR" dirty="0"/>
          </a:p>
        </p:txBody>
      </p:sp>
    </p:spTree>
    <p:extLst>
      <p:ext uri="{BB962C8B-B14F-4D97-AF65-F5344CB8AC3E}">
        <p14:creationId xmlns:p14="http://schemas.microsoft.com/office/powerpoint/2010/main" val="2511964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DC4205-F818-4087-A50F-260303226E60}"/>
              </a:ext>
            </a:extLst>
          </p:cNvPr>
          <p:cNvSpPr>
            <a:spLocks noGrp="1"/>
          </p:cNvSpPr>
          <p:nvPr>
            <p:ph type="title"/>
          </p:nvPr>
        </p:nvSpPr>
        <p:spPr/>
        <p:txBody>
          <a:bodyPr>
            <a:normAutofit/>
          </a:bodyPr>
          <a:lstStyle/>
          <a:p>
            <a:pPr algn="ctr"/>
            <a:r>
              <a:rPr lang="el-GR" sz="5000" b="1" dirty="0"/>
              <a:t>Β</a:t>
            </a:r>
          </a:p>
        </p:txBody>
      </p:sp>
      <p:sp>
        <p:nvSpPr>
          <p:cNvPr id="3" name="Θέση περιεχομένου 2">
            <a:extLst>
              <a:ext uri="{FF2B5EF4-FFF2-40B4-BE49-F238E27FC236}">
                <a16:creationId xmlns:a16="http://schemas.microsoft.com/office/drawing/2014/main" id="{8CE3F5E6-10E0-40C4-A360-643E7A2E2C53}"/>
              </a:ext>
            </a:extLst>
          </p:cNvPr>
          <p:cNvSpPr>
            <a:spLocks noGrp="1"/>
          </p:cNvSpPr>
          <p:nvPr>
            <p:ph idx="1"/>
          </p:nvPr>
        </p:nvSpPr>
        <p:spPr/>
        <p:txBody>
          <a:bodyPr>
            <a:normAutofit fontScale="92500" lnSpcReduction="20000"/>
          </a:bodyPr>
          <a:lstStyle/>
          <a:p>
            <a:pPr algn="just"/>
            <a:r>
              <a:rPr lang="el-GR" dirty="0"/>
              <a:t>Βάρδια: Υπηρεσία στη σύνταξη για ορισμένες ώρες</a:t>
            </a:r>
          </a:p>
          <a:p>
            <a:pPr algn="just"/>
            <a:r>
              <a:rPr lang="el-GR" dirty="0"/>
              <a:t>Βόμβα: Πολύ σπουδαίο θέμα ή είδηση</a:t>
            </a:r>
          </a:p>
          <a:p>
            <a:pPr marL="0" indent="0" algn="ctr">
              <a:buNone/>
            </a:pPr>
            <a:r>
              <a:rPr lang="el-GR" sz="5400" b="1" dirty="0"/>
              <a:t>Γ</a:t>
            </a:r>
            <a:endParaRPr lang="el-GR" sz="5400" dirty="0"/>
          </a:p>
          <a:p>
            <a:pPr algn="just"/>
            <a:r>
              <a:rPr lang="el-GR" dirty="0"/>
              <a:t>Γραμμή: Ο πολιτικός, ιδεολογικός ή κομματικός προσανατολισμός του εντύπου</a:t>
            </a:r>
          </a:p>
          <a:p>
            <a:pPr algn="just"/>
            <a:r>
              <a:rPr lang="el-GR" dirty="0"/>
              <a:t>Γραμματόσημο: Απαράδεκτα μικρή φωτογραφία στη σελίδα</a:t>
            </a:r>
          </a:p>
          <a:p>
            <a:pPr marL="0" indent="0" algn="ctr">
              <a:buNone/>
            </a:pPr>
            <a:r>
              <a:rPr lang="el-GR" sz="5400" b="1" dirty="0"/>
              <a:t>Δ</a:t>
            </a:r>
            <a:endParaRPr lang="el-GR" sz="5400" dirty="0"/>
          </a:p>
          <a:p>
            <a:pPr algn="just"/>
            <a:r>
              <a:rPr lang="el-GR" dirty="0"/>
              <a:t>Δαίμων (του τυπογραφείου): Η συνήθης δικαιολογία των λαθών στην εφημερίδα</a:t>
            </a:r>
          </a:p>
          <a:p>
            <a:pPr algn="just"/>
            <a:r>
              <a:rPr lang="el-GR" dirty="0"/>
              <a:t>Διασταυρώνω: Επιβεβαιώνω την είδηση και από άλλη πηγή</a:t>
            </a:r>
          </a:p>
          <a:p>
            <a:endParaRPr lang="el-GR" dirty="0"/>
          </a:p>
        </p:txBody>
      </p:sp>
    </p:spTree>
    <p:extLst>
      <p:ext uri="{BB962C8B-B14F-4D97-AF65-F5344CB8AC3E}">
        <p14:creationId xmlns:p14="http://schemas.microsoft.com/office/powerpoint/2010/main" val="2850371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650AF0-A923-43D3-9190-D9828C0CCC4E}"/>
              </a:ext>
            </a:extLst>
          </p:cNvPr>
          <p:cNvSpPr>
            <a:spLocks noGrp="1"/>
          </p:cNvSpPr>
          <p:nvPr>
            <p:ph type="title"/>
          </p:nvPr>
        </p:nvSpPr>
        <p:spPr/>
        <p:txBody>
          <a:bodyPr>
            <a:normAutofit fontScale="90000"/>
          </a:bodyPr>
          <a:lstStyle/>
          <a:p>
            <a:pPr algn="ctr"/>
            <a:br>
              <a:rPr lang="el-GR" b="1" dirty="0"/>
            </a:br>
            <a:r>
              <a:rPr lang="el-GR" sz="5600" b="1" dirty="0"/>
              <a:t>Ε</a:t>
            </a:r>
            <a:br>
              <a:rPr lang="el-GR" sz="5600" b="1" dirty="0"/>
            </a:br>
            <a:endParaRPr lang="el-GR" sz="5600" b="1" dirty="0"/>
          </a:p>
        </p:txBody>
      </p:sp>
      <p:sp>
        <p:nvSpPr>
          <p:cNvPr id="3" name="Θέση περιεχομένου 2">
            <a:extLst>
              <a:ext uri="{FF2B5EF4-FFF2-40B4-BE49-F238E27FC236}">
                <a16:creationId xmlns:a16="http://schemas.microsoft.com/office/drawing/2014/main" id="{3060F3B0-385B-40AE-AE57-97B478FC17F6}"/>
              </a:ext>
            </a:extLst>
          </p:cNvPr>
          <p:cNvSpPr>
            <a:spLocks noGrp="1"/>
          </p:cNvSpPr>
          <p:nvPr>
            <p:ph idx="1"/>
          </p:nvPr>
        </p:nvSpPr>
        <p:spPr/>
        <p:txBody>
          <a:bodyPr>
            <a:normAutofit fontScale="85000" lnSpcReduction="10000"/>
          </a:bodyPr>
          <a:lstStyle/>
          <a:p>
            <a:pPr algn="just"/>
            <a:r>
              <a:rPr lang="el-GR" dirty="0"/>
              <a:t>Εικονογράφηση: Εμπλουτισμός θεμάτων με εικόνες</a:t>
            </a:r>
          </a:p>
          <a:p>
            <a:pPr algn="just"/>
            <a:r>
              <a:rPr lang="el-GR" dirty="0"/>
              <a:t>Ένθετο: Πολυσέλιδη έκδοση, ενσωματωμένη στην εφημερίδα ή το περιοδικό</a:t>
            </a:r>
          </a:p>
          <a:p>
            <a:pPr marL="0" indent="0" algn="ctr">
              <a:buNone/>
            </a:pPr>
            <a:r>
              <a:rPr lang="el-GR" sz="5400" b="1" dirty="0"/>
              <a:t>Ζ</a:t>
            </a:r>
            <a:endParaRPr lang="el-GR" sz="5400" dirty="0"/>
          </a:p>
          <a:p>
            <a:pPr algn="just"/>
            <a:r>
              <a:rPr lang="el-GR" dirty="0"/>
              <a:t>Ζουμί: Η περίληψη του θέματος</a:t>
            </a:r>
          </a:p>
          <a:p>
            <a:pPr marL="0" indent="0" algn="ctr">
              <a:buNone/>
            </a:pPr>
            <a:r>
              <a:rPr lang="el-GR" sz="5400" b="1" dirty="0"/>
              <a:t>Κ</a:t>
            </a:r>
            <a:endParaRPr lang="el-GR" sz="5400" dirty="0"/>
          </a:p>
          <a:p>
            <a:pPr algn="just"/>
            <a:r>
              <a:rPr lang="el-GR" dirty="0"/>
              <a:t>Καμπάνια: Δημοσιογραφική έρευνα, συνήθως σε συνέχειες</a:t>
            </a:r>
          </a:p>
          <a:p>
            <a:pPr algn="just"/>
            <a:r>
              <a:rPr lang="el-GR" dirty="0"/>
              <a:t>Καπέλο: Ο </a:t>
            </a:r>
            <a:r>
              <a:rPr lang="el-GR" dirty="0" err="1"/>
              <a:t>υπέρτιτλος</a:t>
            </a:r>
            <a:endParaRPr lang="el-GR" dirty="0"/>
          </a:p>
          <a:p>
            <a:pPr algn="just"/>
            <a:r>
              <a:rPr lang="el-GR" dirty="0"/>
              <a:t>Κασέ: Σχέδιο σελιδοποίησης. Μορφή σελίδας προσωρινή ή μόνιμη</a:t>
            </a:r>
          </a:p>
          <a:p>
            <a:pPr algn="just"/>
            <a:r>
              <a:rPr lang="el-GR" dirty="0"/>
              <a:t>Κομμάτι: Δημοσιογραφικό κείμενο</a:t>
            </a:r>
          </a:p>
          <a:p>
            <a:endParaRPr lang="el-GR" dirty="0"/>
          </a:p>
        </p:txBody>
      </p:sp>
    </p:spTree>
    <p:extLst>
      <p:ext uri="{BB962C8B-B14F-4D97-AF65-F5344CB8AC3E}">
        <p14:creationId xmlns:p14="http://schemas.microsoft.com/office/powerpoint/2010/main" val="3598145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139E5C-FBFE-4928-8670-A09666A8FFB6}"/>
              </a:ext>
            </a:extLst>
          </p:cNvPr>
          <p:cNvSpPr>
            <a:spLocks noGrp="1"/>
          </p:cNvSpPr>
          <p:nvPr>
            <p:ph type="title"/>
          </p:nvPr>
        </p:nvSpPr>
        <p:spPr/>
        <p:txBody>
          <a:bodyPr>
            <a:normAutofit/>
          </a:bodyPr>
          <a:lstStyle/>
          <a:p>
            <a:pPr algn="ctr"/>
            <a:r>
              <a:rPr lang="el-GR" sz="5000" b="1" dirty="0"/>
              <a:t>Λ</a:t>
            </a:r>
          </a:p>
        </p:txBody>
      </p:sp>
      <p:sp>
        <p:nvSpPr>
          <p:cNvPr id="3" name="Θέση περιεχομένου 2">
            <a:extLst>
              <a:ext uri="{FF2B5EF4-FFF2-40B4-BE49-F238E27FC236}">
                <a16:creationId xmlns:a16="http://schemas.microsoft.com/office/drawing/2014/main" id="{7D7EEFCA-92A3-4B73-A16D-184A6D597804}"/>
              </a:ext>
            </a:extLst>
          </p:cNvPr>
          <p:cNvSpPr>
            <a:spLocks noGrp="1"/>
          </p:cNvSpPr>
          <p:nvPr>
            <p:ph idx="1"/>
          </p:nvPr>
        </p:nvSpPr>
        <p:spPr/>
        <p:txBody>
          <a:bodyPr>
            <a:normAutofit fontScale="85000" lnSpcReduction="20000"/>
          </a:bodyPr>
          <a:lstStyle/>
          <a:p>
            <a:pPr algn="just"/>
            <a:r>
              <a:rPr lang="el-GR" dirty="0"/>
              <a:t>Λαγωνικό: Ο πολύ ικανός ρεπόρτερ</a:t>
            </a:r>
          </a:p>
          <a:p>
            <a:pPr algn="just"/>
            <a:r>
              <a:rPr lang="el-GR" dirty="0"/>
              <a:t>Λαβράκι: Μεγάλη δημοσιογραφική επιτυχία</a:t>
            </a:r>
          </a:p>
          <a:p>
            <a:pPr algn="just"/>
            <a:r>
              <a:rPr lang="el-GR" dirty="0"/>
              <a:t>Λάδωμα: Δωροδοκία δημοσιογράφου ή εκδότη</a:t>
            </a:r>
          </a:p>
          <a:p>
            <a:pPr marL="0" indent="0" algn="ctr">
              <a:buNone/>
            </a:pPr>
            <a:r>
              <a:rPr lang="el-GR" sz="5400" dirty="0"/>
              <a:t>Μ</a:t>
            </a:r>
          </a:p>
          <a:p>
            <a:pPr algn="just"/>
            <a:r>
              <a:rPr lang="el-GR" dirty="0"/>
              <a:t>Μαργαριτάρι: Σοβαρό ορθογραφικό λάθος</a:t>
            </a:r>
          </a:p>
          <a:p>
            <a:pPr algn="just"/>
            <a:r>
              <a:rPr lang="el-GR" dirty="0"/>
              <a:t>Μότο: Σύνθημα ή απόσπασμα τονισμένο σε ειδική θέση</a:t>
            </a:r>
          </a:p>
          <a:p>
            <a:pPr algn="just"/>
            <a:r>
              <a:rPr lang="el-GR" dirty="0"/>
              <a:t>Μονόστηλο: Θέμα που καταλαμβάνει το πλάτος μιας στήλης</a:t>
            </a:r>
          </a:p>
          <a:p>
            <a:pPr algn="just"/>
            <a:r>
              <a:rPr lang="el-GR" dirty="0"/>
              <a:t>Μαμούνι: Ο ρεπόρτερ που τρυπώνει παντού</a:t>
            </a:r>
          </a:p>
          <a:p>
            <a:pPr marL="0" indent="0" algn="ctr">
              <a:buNone/>
            </a:pPr>
            <a:r>
              <a:rPr lang="el-GR" sz="5400" dirty="0"/>
              <a:t>Ν</a:t>
            </a:r>
          </a:p>
          <a:p>
            <a:pPr algn="just"/>
            <a:r>
              <a:rPr lang="el-GR" dirty="0"/>
              <a:t>Ντοκουμέντο: Επίσημο κείμενο, με μεγάλη δημοσιογραφική αξία</a:t>
            </a:r>
          </a:p>
          <a:p>
            <a:endParaRPr lang="el-GR" dirty="0"/>
          </a:p>
        </p:txBody>
      </p:sp>
    </p:spTree>
    <p:extLst>
      <p:ext uri="{BB962C8B-B14F-4D97-AF65-F5344CB8AC3E}">
        <p14:creationId xmlns:p14="http://schemas.microsoft.com/office/powerpoint/2010/main" val="830598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A88741-841B-40AA-9579-6B09D47FFE9E}"/>
              </a:ext>
            </a:extLst>
          </p:cNvPr>
          <p:cNvSpPr>
            <a:spLocks noGrp="1"/>
          </p:cNvSpPr>
          <p:nvPr>
            <p:ph type="title"/>
          </p:nvPr>
        </p:nvSpPr>
        <p:spPr/>
        <p:txBody>
          <a:bodyPr>
            <a:normAutofit/>
          </a:bodyPr>
          <a:lstStyle/>
          <a:p>
            <a:pPr algn="ctr"/>
            <a:r>
              <a:rPr lang="el-GR" sz="5000" b="1" dirty="0"/>
              <a:t>Π</a:t>
            </a:r>
          </a:p>
        </p:txBody>
      </p:sp>
      <p:sp>
        <p:nvSpPr>
          <p:cNvPr id="3" name="Θέση περιεχομένου 2">
            <a:extLst>
              <a:ext uri="{FF2B5EF4-FFF2-40B4-BE49-F238E27FC236}">
                <a16:creationId xmlns:a16="http://schemas.microsoft.com/office/drawing/2014/main" id="{2D5BC6CB-043D-479E-9B49-54EA21C8C890}"/>
              </a:ext>
            </a:extLst>
          </p:cNvPr>
          <p:cNvSpPr>
            <a:spLocks noGrp="1"/>
          </p:cNvSpPr>
          <p:nvPr>
            <p:ph idx="1"/>
          </p:nvPr>
        </p:nvSpPr>
        <p:spPr/>
        <p:txBody>
          <a:bodyPr>
            <a:normAutofit fontScale="92500" lnSpcReduction="20000"/>
          </a:bodyPr>
          <a:lstStyle/>
          <a:p>
            <a:pPr algn="just"/>
            <a:r>
              <a:rPr lang="el-GR" dirty="0"/>
              <a:t>Πλαίσιο: Είδηση ή σχόλιο ή θέμα μέσα σε κορνίζα</a:t>
            </a:r>
          </a:p>
          <a:p>
            <a:pPr algn="just"/>
            <a:r>
              <a:rPr lang="el-GR" dirty="0"/>
              <a:t>Πρες </a:t>
            </a:r>
            <a:r>
              <a:rPr lang="el-GR" dirty="0" err="1"/>
              <a:t>Ρουμ</a:t>
            </a:r>
            <a:r>
              <a:rPr lang="el-GR" dirty="0"/>
              <a:t> (</a:t>
            </a:r>
            <a:r>
              <a:rPr lang="en-US" dirty="0"/>
              <a:t>press room</a:t>
            </a:r>
            <a:r>
              <a:rPr lang="el-GR" dirty="0"/>
              <a:t>): Αίθουσα δημοσιογράφων</a:t>
            </a:r>
          </a:p>
          <a:p>
            <a:pPr algn="just"/>
            <a:r>
              <a:rPr lang="el-GR" dirty="0"/>
              <a:t>Πρες </a:t>
            </a:r>
            <a:r>
              <a:rPr lang="el-GR" dirty="0" err="1"/>
              <a:t>κόνφερανς</a:t>
            </a:r>
            <a:r>
              <a:rPr lang="el-GR" dirty="0"/>
              <a:t> (</a:t>
            </a:r>
            <a:r>
              <a:rPr lang="en-US" dirty="0"/>
              <a:t>press conference</a:t>
            </a:r>
            <a:r>
              <a:rPr lang="el-GR" dirty="0"/>
              <a:t>): Ομαδική συνέντευξη τύπου</a:t>
            </a:r>
          </a:p>
          <a:p>
            <a:pPr algn="just"/>
            <a:r>
              <a:rPr lang="el-GR" dirty="0"/>
              <a:t>Παράρτημα: Έκτακτη έκδοση για δημοσίευση σπουδαίας είδησης</a:t>
            </a:r>
          </a:p>
          <a:p>
            <a:pPr algn="just"/>
            <a:r>
              <a:rPr lang="el-GR" dirty="0"/>
              <a:t>Πνίγω: Θάβω εσκεμμένα μια είδηση σε σημείο που να μην φαίνεται</a:t>
            </a:r>
          </a:p>
          <a:p>
            <a:pPr algn="just"/>
            <a:r>
              <a:rPr lang="el-GR" dirty="0"/>
              <a:t>Πυροτέχνημα: Εντυπωσιακή είδηση χωρίς ουσία</a:t>
            </a:r>
          </a:p>
          <a:p>
            <a:pPr algn="just"/>
            <a:r>
              <a:rPr lang="el-GR" dirty="0"/>
              <a:t>Πληρωμένο: Διαφημιστικό κείμενο – κρατικές δημοσιεύσεις – κοινωνικά </a:t>
            </a:r>
            <a:r>
              <a:rPr lang="el-GR" dirty="0" err="1"/>
              <a:t>κ.λ.π</a:t>
            </a:r>
            <a:r>
              <a:rPr lang="el-GR" dirty="0"/>
              <a:t>.</a:t>
            </a:r>
          </a:p>
          <a:p>
            <a:pPr algn="just"/>
            <a:r>
              <a:rPr lang="el-GR" dirty="0"/>
              <a:t>Πλάνο: Σχέδιο σελιδοποίησης</a:t>
            </a:r>
          </a:p>
          <a:p>
            <a:pPr algn="just"/>
            <a:r>
              <a:rPr lang="el-GR" dirty="0"/>
              <a:t>Πικάντικη είδηση: Είδηση με το στοιχείο της σπανιότητας</a:t>
            </a:r>
          </a:p>
          <a:p>
            <a:pPr algn="just"/>
            <a:r>
              <a:rPr lang="el-GR" dirty="0"/>
              <a:t>Πλακώνω: Φτιάχνω την ύλη και τη σελίδα γρήγορα λόγω αργοπορίας</a:t>
            </a:r>
          </a:p>
          <a:p>
            <a:endParaRPr lang="el-GR" dirty="0"/>
          </a:p>
        </p:txBody>
      </p:sp>
    </p:spTree>
    <p:extLst>
      <p:ext uri="{BB962C8B-B14F-4D97-AF65-F5344CB8AC3E}">
        <p14:creationId xmlns:p14="http://schemas.microsoft.com/office/powerpoint/2010/main" val="434718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F12CA-B655-46D0-9DBE-C566DE8CFCFF}"/>
              </a:ext>
            </a:extLst>
          </p:cNvPr>
          <p:cNvSpPr>
            <a:spLocks noGrp="1"/>
          </p:cNvSpPr>
          <p:nvPr>
            <p:ph type="title"/>
          </p:nvPr>
        </p:nvSpPr>
        <p:spPr/>
        <p:txBody>
          <a:bodyPr>
            <a:normAutofit/>
          </a:bodyPr>
          <a:lstStyle/>
          <a:p>
            <a:pPr algn="ctr"/>
            <a:r>
              <a:rPr lang="el-GR" sz="5000" b="1" dirty="0"/>
              <a:t>Ρ</a:t>
            </a:r>
          </a:p>
        </p:txBody>
      </p:sp>
      <p:sp>
        <p:nvSpPr>
          <p:cNvPr id="3" name="Θέση περιεχομένου 2">
            <a:extLst>
              <a:ext uri="{FF2B5EF4-FFF2-40B4-BE49-F238E27FC236}">
                <a16:creationId xmlns:a16="http://schemas.microsoft.com/office/drawing/2014/main" id="{55FEF796-3998-49C3-9746-F77FB472B071}"/>
              </a:ext>
            </a:extLst>
          </p:cNvPr>
          <p:cNvSpPr>
            <a:spLocks noGrp="1"/>
          </p:cNvSpPr>
          <p:nvPr>
            <p:ph idx="1"/>
          </p:nvPr>
        </p:nvSpPr>
        <p:spPr>
          <a:xfrm>
            <a:off x="838200" y="1825625"/>
            <a:ext cx="10515600" cy="4667250"/>
          </a:xfrm>
        </p:spPr>
        <p:txBody>
          <a:bodyPr>
            <a:normAutofit fontScale="77500" lnSpcReduction="20000"/>
          </a:bodyPr>
          <a:lstStyle/>
          <a:p>
            <a:pPr algn="just"/>
            <a:r>
              <a:rPr lang="el-GR" dirty="0"/>
              <a:t>Ρεζουμέ: Περίληψη θέματος</a:t>
            </a:r>
          </a:p>
          <a:p>
            <a:pPr algn="just"/>
            <a:r>
              <a:rPr lang="el-GR" dirty="0"/>
              <a:t>Ρετουσάρω: Διορθώνω λεπτομέρειες σε εικόνες ή σε κείμενα</a:t>
            </a:r>
          </a:p>
          <a:p>
            <a:pPr marL="0" indent="0" algn="ctr">
              <a:buNone/>
            </a:pPr>
            <a:r>
              <a:rPr lang="el-GR" sz="5900" b="1" dirty="0"/>
              <a:t>Σ</a:t>
            </a:r>
            <a:endParaRPr lang="el-GR" sz="5900" dirty="0"/>
          </a:p>
          <a:p>
            <a:pPr algn="just"/>
            <a:r>
              <a:rPr lang="el-GR" dirty="0"/>
              <a:t>Σαλόνι: Δισέλιδο άνοιγμα με ένα θέμα σε εφημερίδα ή περιοδικό</a:t>
            </a:r>
          </a:p>
          <a:p>
            <a:pPr algn="just"/>
            <a:r>
              <a:rPr lang="el-GR" dirty="0"/>
              <a:t>Σελιδοποίηση: Διαμόρφωση της σελίδας στο ατελιέ</a:t>
            </a:r>
          </a:p>
          <a:p>
            <a:pPr algn="just"/>
            <a:r>
              <a:rPr lang="el-GR" dirty="0"/>
              <a:t>Σεντόνι: Μονότονη σελίδα με μεγάλα κείμενα</a:t>
            </a:r>
          </a:p>
          <a:p>
            <a:pPr algn="just"/>
            <a:r>
              <a:rPr lang="el-GR" dirty="0"/>
              <a:t>Σπάω (το κείμενο): Βάζω μεσότιτλους και κενά στο μεγάλο κείμενο</a:t>
            </a:r>
          </a:p>
          <a:p>
            <a:pPr marL="0" indent="0" algn="ctr">
              <a:buNone/>
            </a:pPr>
            <a:r>
              <a:rPr lang="el-GR" sz="6500" b="1" dirty="0"/>
              <a:t>Τ</a:t>
            </a:r>
          </a:p>
          <a:p>
            <a:pPr algn="just"/>
            <a:r>
              <a:rPr lang="el-GR" dirty="0"/>
              <a:t>Τιράζ: Ο αριθμός φύλλων που τυπώνει ένα έντυπο</a:t>
            </a:r>
          </a:p>
          <a:p>
            <a:pPr algn="just"/>
            <a:r>
              <a:rPr lang="el-GR" dirty="0"/>
              <a:t>Τραβάω το θέμα: Μεγαλώνω ένα θέμα κατ’ εντολή του αρχισυντάκτη</a:t>
            </a:r>
          </a:p>
          <a:p>
            <a:pPr algn="just"/>
            <a:r>
              <a:rPr lang="el-GR" dirty="0"/>
              <a:t>Ταμπλόιντ: Εφημερίδα μικρού σχήματος</a:t>
            </a:r>
          </a:p>
          <a:p>
            <a:endParaRPr lang="el-GR" dirty="0"/>
          </a:p>
        </p:txBody>
      </p:sp>
    </p:spTree>
    <p:extLst>
      <p:ext uri="{BB962C8B-B14F-4D97-AF65-F5344CB8AC3E}">
        <p14:creationId xmlns:p14="http://schemas.microsoft.com/office/powerpoint/2010/main" val="76239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26D7CF-8192-42AD-8F44-9DB542F1493F}"/>
              </a:ext>
            </a:extLst>
          </p:cNvPr>
          <p:cNvSpPr>
            <a:spLocks noGrp="1"/>
          </p:cNvSpPr>
          <p:nvPr>
            <p:ph type="title"/>
          </p:nvPr>
        </p:nvSpPr>
        <p:spPr/>
        <p:txBody>
          <a:bodyPr>
            <a:normAutofit/>
          </a:bodyPr>
          <a:lstStyle/>
          <a:p>
            <a:pPr algn="ctr"/>
            <a:r>
              <a:rPr lang="el-GR" sz="5000" b="1" dirty="0"/>
              <a:t>Υ</a:t>
            </a:r>
          </a:p>
        </p:txBody>
      </p:sp>
      <p:sp>
        <p:nvSpPr>
          <p:cNvPr id="3" name="Θέση περιεχομένου 2">
            <a:extLst>
              <a:ext uri="{FF2B5EF4-FFF2-40B4-BE49-F238E27FC236}">
                <a16:creationId xmlns:a16="http://schemas.microsoft.com/office/drawing/2014/main" id="{D8E506E6-60BD-4993-AE95-23214B45C699}"/>
              </a:ext>
            </a:extLst>
          </p:cNvPr>
          <p:cNvSpPr>
            <a:spLocks noGrp="1"/>
          </p:cNvSpPr>
          <p:nvPr>
            <p:ph idx="1"/>
          </p:nvPr>
        </p:nvSpPr>
        <p:spPr/>
        <p:txBody>
          <a:bodyPr>
            <a:normAutofit fontScale="92500" lnSpcReduction="20000"/>
          </a:bodyPr>
          <a:lstStyle/>
          <a:p>
            <a:pPr algn="just"/>
            <a:r>
              <a:rPr lang="el-GR" dirty="0"/>
              <a:t>Υποσέλιδο: Θέμα ή ρεκλάμα που μπαίνει στο κάτω μέρος της σελίδας σε όλο της το μήκος</a:t>
            </a:r>
          </a:p>
          <a:p>
            <a:pPr marL="0" indent="0" algn="ctr">
              <a:buNone/>
            </a:pPr>
            <a:r>
              <a:rPr lang="el-GR" sz="5000" b="1" dirty="0"/>
              <a:t>Φ</a:t>
            </a:r>
            <a:endParaRPr lang="el-GR" sz="5000" dirty="0"/>
          </a:p>
          <a:p>
            <a:pPr algn="just"/>
            <a:r>
              <a:rPr lang="el-GR" dirty="0"/>
              <a:t>Φλέγον θέμα: Επίκαιρο θέμα που ενδιαφέρει</a:t>
            </a:r>
          </a:p>
          <a:p>
            <a:pPr algn="just"/>
            <a:r>
              <a:rPr lang="el-GR" dirty="0"/>
              <a:t>Φυλλάδα: Έντυπο χωρίς υπόληψη και κύρος</a:t>
            </a:r>
          </a:p>
          <a:p>
            <a:pPr marL="0" indent="0" algn="ctr">
              <a:buNone/>
            </a:pPr>
            <a:r>
              <a:rPr lang="el-GR" sz="5000" b="1" dirty="0"/>
              <a:t>Χ</a:t>
            </a:r>
            <a:endParaRPr lang="el-GR" sz="5000" dirty="0"/>
          </a:p>
          <a:p>
            <a:pPr algn="just"/>
            <a:r>
              <a:rPr lang="el-GR" dirty="0"/>
              <a:t>Χτενίζω: Επεξεργάζομαι κείμενα, διορθώνω</a:t>
            </a:r>
          </a:p>
          <a:p>
            <a:pPr marL="0" indent="0" algn="ctr">
              <a:buNone/>
            </a:pPr>
            <a:r>
              <a:rPr lang="el-GR" sz="5400" b="1" dirty="0"/>
              <a:t>Ψ</a:t>
            </a:r>
            <a:endParaRPr lang="el-GR" sz="5400" dirty="0"/>
          </a:p>
          <a:p>
            <a:pPr algn="just"/>
            <a:r>
              <a:rPr lang="el-GR"/>
              <a:t>Ψυγείο: </a:t>
            </a:r>
            <a:r>
              <a:rPr lang="el-GR" dirty="0"/>
              <a:t>Θέμα που έχει σιτέψει λόγω </a:t>
            </a:r>
            <a:r>
              <a:rPr lang="el-GR" dirty="0" err="1"/>
              <a:t>πολυκαιρίας</a:t>
            </a:r>
            <a:r>
              <a:rPr lang="el-GR" dirty="0"/>
              <a:t> στα συρτάρια </a:t>
            </a:r>
          </a:p>
        </p:txBody>
      </p:sp>
    </p:spTree>
    <p:extLst>
      <p:ext uri="{BB962C8B-B14F-4D97-AF65-F5344CB8AC3E}">
        <p14:creationId xmlns:p14="http://schemas.microsoft.com/office/powerpoint/2010/main" val="380826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AA452-5E64-439B-868D-0F59A183ECA1}"/>
              </a:ext>
            </a:extLst>
          </p:cNvPr>
          <p:cNvSpPr>
            <a:spLocks noGrp="1"/>
          </p:cNvSpPr>
          <p:nvPr>
            <p:ph type="title"/>
          </p:nvPr>
        </p:nvSpPr>
        <p:spPr/>
        <p:txBody>
          <a:bodyPr/>
          <a:lstStyle/>
          <a:p>
            <a:pPr algn="ctr"/>
            <a:r>
              <a:rPr lang="el-GR" b="1" dirty="0"/>
              <a:t>Άσκηση</a:t>
            </a:r>
          </a:p>
        </p:txBody>
      </p:sp>
      <p:sp>
        <p:nvSpPr>
          <p:cNvPr id="3" name="Θέση περιεχομένου 2">
            <a:extLst>
              <a:ext uri="{FF2B5EF4-FFF2-40B4-BE49-F238E27FC236}">
                <a16:creationId xmlns:a16="http://schemas.microsoft.com/office/drawing/2014/main" id="{7C783596-11CA-41E5-8F5F-4A626AD448DB}"/>
              </a:ext>
            </a:extLst>
          </p:cNvPr>
          <p:cNvSpPr>
            <a:spLocks noGrp="1"/>
          </p:cNvSpPr>
          <p:nvPr>
            <p:ph idx="1"/>
          </p:nvPr>
        </p:nvSpPr>
        <p:spPr/>
        <p:txBody>
          <a:bodyPr>
            <a:normAutofit fontScale="85000" lnSpcReduction="10000"/>
          </a:bodyPr>
          <a:lstStyle/>
          <a:p>
            <a:r>
              <a:rPr lang="el-GR" b="1" dirty="0"/>
              <a:t>Ξαναγράψτε την παρακάτω είδηση, αλλάζοντας το </a:t>
            </a:r>
            <a:r>
              <a:rPr lang="en-US" b="1" dirty="0"/>
              <a:t>lead</a:t>
            </a:r>
            <a:r>
              <a:rPr lang="el-GR" dirty="0"/>
              <a:t>:</a:t>
            </a:r>
          </a:p>
          <a:p>
            <a:pPr algn="just"/>
            <a:r>
              <a:rPr lang="el-GR" dirty="0"/>
              <a:t>Στη σύλληψη ενός 34χρονου Ιρανού για παράνομη μεταφορά αλλοδαπών προχώρησαν τα ξημερώματα της Παρασκευής, μετά από επεισοδιακή καταδίωξη, αστυνομικοί του</a:t>
            </a:r>
            <a:r>
              <a:rPr lang="el-GR" b="1" dirty="0"/>
              <a:t> </a:t>
            </a:r>
            <a:r>
              <a:rPr lang="el-GR" dirty="0"/>
              <a:t>Τμήματος Διαχείρισης Μετανάστευσης της Διεύθυνσης Αλλοδαπών</a:t>
            </a:r>
            <a:r>
              <a:rPr lang="en-US" dirty="0"/>
              <a:t> </a:t>
            </a:r>
            <a:r>
              <a:rPr lang="el-GR" dirty="0"/>
              <a:t>Θεσσαλονίκης. Σε βάρος του συλληφθέντα σχηματίστηκε δικογραφία για παράνομη μεταφορά – προώθηση μεταναστών στο εσωτερικό της χώρας, απείθεια, αντίσταση και παρακώλυση συγκοινωνιών, ενώ διαπιστώθηκε ότι στερούταν άδειας ικανότητας οδήγησης. Σύμφωνα με την ΕΛΑΣ, τα ξημερώματα της Παρασκευής στην Εγνατία Οδό, στο ύψος του κόμβου </a:t>
            </a:r>
            <a:r>
              <a:rPr lang="el-GR" dirty="0" err="1"/>
              <a:t>Κερδυλλίων</a:t>
            </a:r>
            <a:r>
              <a:rPr lang="el-GR" dirty="0"/>
              <a:t>, εντοπίστηκε επιβατικό αυτοκίνητο που οδηγούσε ο 34χρονος, ο οποίος προκειμένου να αποφύγει τον αστυνομικό έλεγχο, ανέπτυξε ταχύτητα και στην προσπάθειά του να διαφύγει, παραβίασε (έσπασε) τις μπάρες του σταθμού διοδίων </a:t>
            </a:r>
            <a:r>
              <a:rPr lang="el-GR" dirty="0" err="1"/>
              <a:t>Ασπροβάλτας</a:t>
            </a:r>
            <a:r>
              <a:rPr lang="el-GR" dirty="0"/>
              <a:t>.</a:t>
            </a:r>
            <a:br>
              <a:rPr lang="el-GR" dirty="0"/>
            </a:br>
            <a:endParaRPr lang="el-GR" dirty="0"/>
          </a:p>
        </p:txBody>
      </p:sp>
    </p:spTree>
    <p:extLst>
      <p:ext uri="{BB962C8B-B14F-4D97-AF65-F5344CB8AC3E}">
        <p14:creationId xmlns:p14="http://schemas.microsoft.com/office/powerpoint/2010/main" val="415904832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579</Words>
  <Application>Microsoft Office PowerPoint</Application>
  <PresentationFormat>Ευρεία οθόνη</PresentationFormat>
  <Paragraphs>75</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Δημοσιογραφικό λεξιλόγιο </vt:lpstr>
      <vt:lpstr>Α</vt:lpstr>
      <vt:lpstr>Β</vt:lpstr>
      <vt:lpstr> Ε </vt:lpstr>
      <vt:lpstr>Λ</vt:lpstr>
      <vt:lpstr>Π</vt:lpstr>
      <vt:lpstr>Ρ</vt:lpstr>
      <vt:lpstr>Υ</vt:lpstr>
      <vt:lpstr>Άσκηση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10</cp:revision>
  <dcterms:created xsi:type="dcterms:W3CDTF">2020-06-19T15:15:42Z</dcterms:created>
  <dcterms:modified xsi:type="dcterms:W3CDTF">2020-06-20T12:12:33Z</dcterms:modified>
</cp:coreProperties>
</file>