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8"/>
  </p:notesMasterIdLst>
  <p:sldIdLst>
    <p:sldId id="259" r:id="rId2"/>
    <p:sldId id="269" r:id="rId3"/>
    <p:sldId id="270" r:id="rId4"/>
    <p:sldId id="271" r:id="rId5"/>
    <p:sldId id="272" r:id="rId6"/>
    <p:sldId id="281" r:id="rId7"/>
    <p:sldId id="282" r:id="rId8"/>
    <p:sldId id="283" r:id="rId9"/>
    <p:sldId id="284" r:id="rId10"/>
    <p:sldId id="277" r:id="rId11"/>
    <p:sldId id="278" r:id="rId12"/>
    <p:sldId id="279" r:id="rId13"/>
    <p:sldId id="280" r:id="rId14"/>
    <p:sldId id="273" r:id="rId15"/>
    <p:sldId id="274" r:id="rId16"/>
    <p:sldId id="285" r:id="rId17"/>
    <p:sldId id="286" r:id="rId18"/>
    <p:sldId id="287" r:id="rId19"/>
    <p:sldId id="296" r:id="rId20"/>
    <p:sldId id="275" r:id="rId21"/>
    <p:sldId id="276" r:id="rId22"/>
    <p:sldId id="294" r:id="rId23"/>
    <p:sldId id="304" r:id="rId24"/>
    <p:sldId id="305" r:id="rId25"/>
    <p:sldId id="302" r:id="rId26"/>
    <p:sldId id="303" r:id="rId27"/>
    <p:sldId id="300" r:id="rId28"/>
    <p:sldId id="299" r:id="rId29"/>
    <p:sldId id="295" r:id="rId30"/>
    <p:sldId id="292" r:id="rId31"/>
    <p:sldId id="293" r:id="rId32"/>
    <p:sldId id="290" r:id="rId33"/>
    <p:sldId id="291" r:id="rId34"/>
    <p:sldId id="288" r:id="rId35"/>
    <p:sldId id="264" r:id="rId36"/>
    <p:sldId id="306" r:id="rId37"/>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05" autoAdjust="0"/>
  </p:normalViewPr>
  <p:slideViewPr>
    <p:cSldViewPr>
      <p:cViewPr varScale="1">
        <p:scale>
          <a:sx n="104" d="100"/>
          <a:sy n="104" d="100"/>
        </p:scale>
        <p:origin x="18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0C1510D7-3B52-2ADF-FBDA-1BCE5B0226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l-GR"/>
          </a:p>
        </p:txBody>
      </p:sp>
      <p:sp>
        <p:nvSpPr>
          <p:cNvPr id="3" name="Θέση ημερομηνίας 2">
            <a:extLst>
              <a:ext uri="{FF2B5EF4-FFF2-40B4-BE49-F238E27FC236}">
                <a16:creationId xmlns:a16="http://schemas.microsoft.com/office/drawing/2014/main" id="{10720522-8548-FD82-87D8-A6F34BACCD3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A1E94D3E-1C32-4B0F-AA6C-C351FB1F05C2}" type="datetimeFigureOut">
              <a:rPr lang="el-GR"/>
              <a:pPr>
                <a:defRPr/>
              </a:pPr>
              <a:t>16/12/2024</a:t>
            </a:fld>
            <a:endParaRPr lang="el-GR"/>
          </a:p>
        </p:txBody>
      </p:sp>
      <p:sp>
        <p:nvSpPr>
          <p:cNvPr id="4" name="Θέση εικόνας διαφάνειας 3">
            <a:extLst>
              <a:ext uri="{FF2B5EF4-FFF2-40B4-BE49-F238E27FC236}">
                <a16:creationId xmlns:a16="http://schemas.microsoft.com/office/drawing/2014/main" id="{AC8A2F36-8CB7-3219-2E5E-EFBE8344CAE9}"/>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a:extLst>
              <a:ext uri="{FF2B5EF4-FFF2-40B4-BE49-F238E27FC236}">
                <a16:creationId xmlns:a16="http://schemas.microsoft.com/office/drawing/2014/main" id="{38B981B2-97C4-067F-0DE8-CA35C269A2B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a:extLst>
              <a:ext uri="{FF2B5EF4-FFF2-40B4-BE49-F238E27FC236}">
                <a16:creationId xmlns:a16="http://schemas.microsoft.com/office/drawing/2014/main" id="{70AE09A1-FB4D-96B4-02EB-1430095F864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l-GR"/>
          </a:p>
        </p:txBody>
      </p:sp>
      <p:sp>
        <p:nvSpPr>
          <p:cNvPr id="7" name="Θέση αριθμού διαφάνειας 6">
            <a:extLst>
              <a:ext uri="{FF2B5EF4-FFF2-40B4-BE49-F238E27FC236}">
                <a16:creationId xmlns:a16="http://schemas.microsoft.com/office/drawing/2014/main" id="{C4FFEA49-A836-5E71-0027-F56034E0E8D9}"/>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smtClean="0"/>
            </a:lvl1pPr>
          </a:lstStyle>
          <a:p>
            <a:pPr>
              <a:defRPr/>
            </a:pPr>
            <a:fld id="{970D74AE-B08A-4710-AC78-9B30FB7B5A2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Θέση εικόνας διαφάνειας 1">
            <a:extLst>
              <a:ext uri="{FF2B5EF4-FFF2-40B4-BE49-F238E27FC236}">
                <a16:creationId xmlns:a16="http://schemas.microsoft.com/office/drawing/2014/main" id="{DDF975E4-CB64-0FF1-C1D9-6D760AE0EE3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Θέση σημειώσεων 2">
            <a:extLst>
              <a:ext uri="{FF2B5EF4-FFF2-40B4-BE49-F238E27FC236}">
                <a16:creationId xmlns:a16="http://schemas.microsoft.com/office/drawing/2014/main" id="{92440E85-CCCB-F4A1-DC98-0CC60C84E2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a:p>
        </p:txBody>
      </p:sp>
      <p:sp>
        <p:nvSpPr>
          <p:cNvPr id="12292" name="Θέση αριθμού διαφάνειας 3">
            <a:extLst>
              <a:ext uri="{FF2B5EF4-FFF2-40B4-BE49-F238E27FC236}">
                <a16:creationId xmlns:a16="http://schemas.microsoft.com/office/drawing/2014/main" id="{600DF832-5D91-8E4B-4DD1-A8197450DC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3C9171-00D4-4B22-B590-A3B6076B0BB2}" type="slidenum">
              <a:rPr lang="el-GR" altLang="el-GR"/>
              <a:pPr/>
              <a:t>2</a:t>
            </a:fld>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a:extLst>
              <a:ext uri="{FF2B5EF4-FFF2-40B4-BE49-F238E27FC236}">
                <a16:creationId xmlns:a16="http://schemas.microsoft.com/office/drawing/2014/main" id="{86AA0B38-1E36-F98B-1D20-EE3EDAA0698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Θέση σημειώσεων 2">
            <a:extLst>
              <a:ext uri="{FF2B5EF4-FFF2-40B4-BE49-F238E27FC236}">
                <a16:creationId xmlns:a16="http://schemas.microsoft.com/office/drawing/2014/main" id="{51A742AB-40D9-9C4C-A1F2-CAB1ED6F2F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dirty="0"/>
          </a:p>
        </p:txBody>
      </p:sp>
      <p:sp>
        <p:nvSpPr>
          <p:cNvPr id="15364" name="Θέση αριθμού διαφάνειας 3">
            <a:extLst>
              <a:ext uri="{FF2B5EF4-FFF2-40B4-BE49-F238E27FC236}">
                <a16:creationId xmlns:a16="http://schemas.microsoft.com/office/drawing/2014/main" id="{83A55406-1D9E-5314-8A13-AA25A85D875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C83BA5-EC19-4193-B735-156E69F90BB4}" type="slidenum">
              <a:rPr lang="el-GR" altLang="el-GR"/>
              <a:pPr/>
              <a:t>4</a:t>
            </a:fld>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 name="10 - Ορθογώνιο τρίγωνο">
            <a:extLst>
              <a:ext uri="{FF2B5EF4-FFF2-40B4-BE49-F238E27FC236}">
                <a16:creationId xmlns:a16="http://schemas.microsoft.com/office/drawing/2014/main" id="{D23C65F0-DF24-0389-420A-22E141402CAB}"/>
              </a:ext>
            </a:extLst>
          </p:cNvPr>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nvGrpSpPr>
          <p:cNvPr id="3" name="15 - Ομάδα">
            <a:extLst>
              <a:ext uri="{FF2B5EF4-FFF2-40B4-BE49-F238E27FC236}">
                <a16:creationId xmlns:a16="http://schemas.microsoft.com/office/drawing/2014/main" id="{09A8C0C0-7CDD-7B62-5B3D-14CAD78384F2}"/>
              </a:ext>
            </a:extLst>
          </p:cNvPr>
          <p:cNvGrpSpPr>
            <a:grpSpLocks/>
          </p:cNvGrpSpPr>
          <p:nvPr/>
        </p:nvGrpSpPr>
        <p:grpSpPr bwMode="auto">
          <a:xfrm>
            <a:off x="-3175" y="4953000"/>
            <a:ext cx="9147175" cy="1911350"/>
            <a:chOff x="-3765" y="4832896"/>
            <a:chExt cx="9147765" cy="2032192"/>
          </a:xfrm>
        </p:grpSpPr>
        <p:sp>
          <p:nvSpPr>
            <p:cNvPr id="4" name="16 - Ελεύθερη σχεδίαση">
              <a:extLst>
                <a:ext uri="{FF2B5EF4-FFF2-40B4-BE49-F238E27FC236}">
                  <a16:creationId xmlns:a16="http://schemas.microsoft.com/office/drawing/2014/main" id="{37CF584A-343C-59A5-DF89-073708667481}"/>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5" name="18 - Ελεύθερη σχεδίαση">
              <a:extLst>
                <a:ext uri="{FF2B5EF4-FFF2-40B4-BE49-F238E27FC236}">
                  <a16:creationId xmlns:a16="http://schemas.microsoft.com/office/drawing/2014/main" id="{85DD77CE-A6DA-F621-07B8-50020B53E6FE}"/>
                </a:ext>
              </a:extLst>
            </p:cNvPr>
            <p:cNvSpPr>
              <a:spLocks/>
            </p:cNvSpPr>
            <p:nvPr/>
          </p:nvSpPr>
          <p:spPr bwMode="auto">
            <a:xfrm>
              <a:off x="35926" y="5135025"/>
              <a:ext cx="9108074" cy="838869"/>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6" name="19 - Ελεύθερη σχεδίαση">
              <a:extLst>
                <a:ext uri="{FF2B5EF4-FFF2-40B4-BE49-F238E27FC236}">
                  <a16:creationId xmlns:a16="http://schemas.microsoft.com/office/drawing/2014/main" id="{20FB1B52-724F-1618-11BE-6C1EA7F6D0A1}"/>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7" name="20 - Ευθεία γραμμή σύνδεσης">
              <a:extLst>
                <a:ext uri="{FF2B5EF4-FFF2-40B4-BE49-F238E27FC236}">
                  <a16:creationId xmlns:a16="http://schemas.microsoft.com/office/drawing/2014/main" id="{5DC6AD47-3966-87AB-853D-FF003A5A34A5}"/>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8 - Τίτλος"/>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l-GR"/>
              <a:t>Kλικ για επεξεργασία του τίτλου</a:t>
            </a:r>
            <a:endParaRPr lang="en-US"/>
          </a:p>
        </p:txBody>
      </p:sp>
      <p:sp>
        <p:nvSpPr>
          <p:cNvPr id="17" name="16 - Υπότιτλος"/>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a:t>Κάντε κλικ για να επεξεργαστείτε τον υπότιτλο του υποδείγματος</a:t>
            </a:r>
            <a:endParaRPr lang="en-US"/>
          </a:p>
        </p:txBody>
      </p:sp>
      <p:sp>
        <p:nvSpPr>
          <p:cNvPr id="8" name="29 - Θέση ημερομηνίας">
            <a:extLst>
              <a:ext uri="{FF2B5EF4-FFF2-40B4-BE49-F238E27FC236}">
                <a16:creationId xmlns:a16="http://schemas.microsoft.com/office/drawing/2014/main" id="{65EA5455-1740-D52F-05EC-5C607B144BC1}"/>
              </a:ext>
            </a:extLst>
          </p:cNvPr>
          <p:cNvSpPr>
            <a:spLocks noGrp="1"/>
          </p:cNvSpPr>
          <p:nvPr>
            <p:ph type="dt" sz="half" idx="10"/>
          </p:nvPr>
        </p:nvSpPr>
        <p:spPr/>
        <p:txBody>
          <a:bodyPr/>
          <a:lstStyle>
            <a:lvl1pPr>
              <a:defRPr>
                <a:solidFill>
                  <a:srgbClr val="FFFFFF"/>
                </a:solidFill>
              </a:defRPr>
            </a:lvl1pPr>
            <a:extLst/>
          </a:lstStyle>
          <a:p>
            <a:pPr>
              <a:defRPr/>
            </a:pPr>
            <a:fld id="{87AC476E-4F54-4150-B6B2-B0B4ADA829FC}" type="datetimeFigureOut">
              <a:rPr lang="el-GR"/>
              <a:pPr>
                <a:defRPr/>
              </a:pPr>
              <a:t>16/12/2024</a:t>
            </a:fld>
            <a:endParaRPr lang="el-GR"/>
          </a:p>
        </p:txBody>
      </p:sp>
      <p:sp>
        <p:nvSpPr>
          <p:cNvPr id="10" name="18 - Θέση υποσέλιδου">
            <a:extLst>
              <a:ext uri="{FF2B5EF4-FFF2-40B4-BE49-F238E27FC236}">
                <a16:creationId xmlns:a16="http://schemas.microsoft.com/office/drawing/2014/main" id="{1352B35F-B7D3-E18B-3020-F2EF4E241730}"/>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l-GR"/>
          </a:p>
        </p:txBody>
      </p:sp>
      <p:sp>
        <p:nvSpPr>
          <p:cNvPr id="11" name="26 - Θέση αριθμού διαφάνειας">
            <a:extLst>
              <a:ext uri="{FF2B5EF4-FFF2-40B4-BE49-F238E27FC236}">
                <a16:creationId xmlns:a16="http://schemas.microsoft.com/office/drawing/2014/main" id="{98E0030A-D011-2529-6FD2-760FCA18809D}"/>
              </a:ext>
            </a:extLst>
          </p:cNvPr>
          <p:cNvSpPr>
            <a:spLocks noGrp="1"/>
          </p:cNvSpPr>
          <p:nvPr>
            <p:ph type="sldNum" sz="quarter" idx="12"/>
          </p:nvPr>
        </p:nvSpPr>
        <p:spPr/>
        <p:txBody>
          <a:bodyPr/>
          <a:lstStyle>
            <a:lvl1pPr>
              <a:defRPr smtClean="0">
                <a:solidFill>
                  <a:srgbClr val="FFFFFF"/>
                </a:solidFill>
              </a:defRPr>
            </a:lvl1pPr>
          </a:lstStyle>
          <a:p>
            <a:pPr>
              <a:defRPr/>
            </a:pPr>
            <a:fld id="{04594A93-40A2-49EF-9208-FD752938E849}" type="slidenum">
              <a:rPr lang="el-GR" altLang="el-GR"/>
              <a:pPr>
                <a:defRPr/>
              </a:pPr>
              <a:t>‹#›</a:t>
            </a:fld>
            <a:endParaRPr lang="el-GR" altLang="el-GR"/>
          </a:p>
        </p:txBody>
      </p:sp>
    </p:spTree>
    <p:extLst>
      <p:ext uri="{BB962C8B-B14F-4D97-AF65-F5344CB8AC3E}">
        <p14:creationId xmlns:p14="http://schemas.microsoft.com/office/powerpoint/2010/main" val="260196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1481329"/>
            <a:ext cx="8229600" cy="4386071"/>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a:extLst>
              <a:ext uri="{FF2B5EF4-FFF2-40B4-BE49-F238E27FC236}">
                <a16:creationId xmlns:a16="http://schemas.microsoft.com/office/drawing/2014/main" id="{6C7CF6AD-E9DA-0A9D-31DC-9873874A7FB4}"/>
              </a:ext>
            </a:extLst>
          </p:cNvPr>
          <p:cNvSpPr>
            <a:spLocks noGrp="1"/>
          </p:cNvSpPr>
          <p:nvPr>
            <p:ph type="dt" sz="half" idx="10"/>
          </p:nvPr>
        </p:nvSpPr>
        <p:spPr/>
        <p:txBody>
          <a:bodyPr/>
          <a:lstStyle>
            <a:lvl1pPr>
              <a:defRPr/>
            </a:lvl1pPr>
          </a:lstStyle>
          <a:p>
            <a:pPr>
              <a:defRPr/>
            </a:pPr>
            <a:fld id="{EEC7BA7A-D8B2-4CEE-A3D3-89012D52F3DE}" type="datetimeFigureOut">
              <a:rPr lang="el-GR"/>
              <a:pPr>
                <a:defRPr/>
              </a:pPr>
              <a:t>16/12/2024</a:t>
            </a:fld>
            <a:endParaRPr lang="el-GR"/>
          </a:p>
        </p:txBody>
      </p:sp>
      <p:sp>
        <p:nvSpPr>
          <p:cNvPr id="5" name="21 - Θέση υποσέλιδου">
            <a:extLst>
              <a:ext uri="{FF2B5EF4-FFF2-40B4-BE49-F238E27FC236}">
                <a16:creationId xmlns:a16="http://schemas.microsoft.com/office/drawing/2014/main" id="{3F46C61E-4947-2985-4AA3-1AC9A8390030}"/>
              </a:ext>
            </a:extLst>
          </p:cNvPr>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a:extLst>
              <a:ext uri="{FF2B5EF4-FFF2-40B4-BE49-F238E27FC236}">
                <a16:creationId xmlns:a16="http://schemas.microsoft.com/office/drawing/2014/main" id="{1C7543C7-00BD-1FDB-063F-63574EFC10B1}"/>
              </a:ext>
            </a:extLst>
          </p:cNvPr>
          <p:cNvSpPr>
            <a:spLocks noGrp="1"/>
          </p:cNvSpPr>
          <p:nvPr>
            <p:ph type="sldNum" sz="quarter" idx="12"/>
          </p:nvPr>
        </p:nvSpPr>
        <p:spPr/>
        <p:txBody>
          <a:bodyPr/>
          <a:lstStyle>
            <a:lvl1pPr>
              <a:defRPr/>
            </a:lvl1pPr>
          </a:lstStyle>
          <a:p>
            <a:pPr>
              <a:defRPr/>
            </a:pPr>
            <a:fld id="{FF4BA49D-006F-4060-8909-064CF1BA4949}" type="slidenum">
              <a:rPr lang="el-GR" altLang="el-GR"/>
              <a:pPr>
                <a:defRPr/>
              </a:pPr>
              <a:t>‹#›</a:t>
            </a:fld>
            <a:endParaRPr lang="el-GR" altLang="el-GR"/>
          </a:p>
        </p:txBody>
      </p:sp>
    </p:spTree>
    <p:extLst>
      <p:ext uri="{BB962C8B-B14F-4D97-AF65-F5344CB8AC3E}">
        <p14:creationId xmlns:p14="http://schemas.microsoft.com/office/powerpoint/2010/main" val="82125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44013" y="274640"/>
            <a:ext cx="1777470" cy="5592761"/>
          </a:xfrm>
        </p:spPr>
        <p:txBody>
          <a:bodyPr vert="eaVert"/>
          <a:lstStyle/>
          <a:p>
            <a:r>
              <a:rPr lang="el-GR"/>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41"/>
            <a:ext cx="6324600" cy="5592760"/>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9 - Θέση ημερομηνίας">
            <a:extLst>
              <a:ext uri="{FF2B5EF4-FFF2-40B4-BE49-F238E27FC236}">
                <a16:creationId xmlns:a16="http://schemas.microsoft.com/office/drawing/2014/main" id="{1D4F99C7-E8AF-1CAA-D86B-2B721D635BC6}"/>
              </a:ext>
            </a:extLst>
          </p:cNvPr>
          <p:cNvSpPr>
            <a:spLocks noGrp="1"/>
          </p:cNvSpPr>
          <p:nvPr>
            <p:ph type="dt" sz="half" idx="10"/>
          </p:nvPr>
        </p:nvSpPr>
        <p:spPr/>
        <p:txBody>
          <a:bodyPr/>
          <a:lstStyle>
            <a:lvl1pPr>
              <a:defRPr/>
            </a:lvl1pPr>
          </a:lstStyle>
          <a:p>
            <a:pPr>
              <a:defRPr/>
            </a:pPr>
            <a:fld id="{846517FC-DD31-44AD-8C75-4C67A94085ED}" type="datetimeFigureOut">
              <a:rPr lang="el-GR"/>
              <a:pPr>
                <a:defRPr/>
              </a:pPr>
              <a:t>16/12/2024</a:t>
            </a:fld>
            <a:endParaRPr lang="el-GR"/>
          </a:p>
        </p:txBody>
      </p:sp>
      <p:sp>
        <p:nvSpPr>
          <p:cNvPr id="5" name="21 - Θέση υποσέλιδου">
            <a:extLst>
              <a:ext uri="{FF2B5EF4-FFF2-40B4-BE49-F238E27FC236}">
                <a16:creationId xmlns:a16="http://schemas.microsoft.com/office/drawing/2014/main" id="{50F83044-40AB-8B36-953F-97412AEDC651}"/>
              </a:ext>
            </a:extLst>
          </p:cNvPr>
          <p:cNvSpPr>
            <a:spLocks noGrp="1"/>
          </p:cNvSpPr>
          <p:nvPr>
            <p:ph type="ftr" sz="quarter" idx="11"/>
          </p:nvPr>
        </p:nvSpPr>
        <p:spPr/>
        <p:txBody>
          <a:bodyPr/>
          <a:lstStyle>
            <a:lvl1pPr>
              <a:defRPr/>
            </a:lvl1pPr>
          </a:lstStyle>
          <a:p>
            <a:pPr>
              <a:defRPr/>
            </a:pPr>
            <a:endParaRPr lang="el-GR"/>
          </a:p>
        </p:txBody>
      </p:sp>
      <p:sp>
        <p:nvSpPr>
          <p:cNvPr id="6" name="17 - Θέση αριθμού διαφάνειας">
            <a:extLst>
              <a:ext uri="{FF2B5EF4-FFF2-40B4-BE49-F238E27FC236}">
                <a16:creationId xmlns:a16="http://schemas.microsoft.com/office/drawing/2014/main" id="{E9D7C1AB-D2B1-6B01-8E93-440411781152}"/>
              </a:ext>
            </a:extLst>
          </p:cNvPr>
          <p:cNvSpPr>
            <a:spLocks noGrp="1"/>
          </p:cNvSpPr>
          <p:nvPr>
            <p:ph type="sldNum" sz="quarter" idx="12"/>
          </p:nvPr>
        </p:nvSpPr>
        <p:spPr/>
        <p:txBody>
          <a:bodyPr/>
          <a:lstStyle>
            <a:lvl1pPr>
              <a:defRPr/>
            </a:lvl1pPr>
          </a:lstStyle>
          <a:p>
            <a:pPr>
              <a:defRPr/>
            </a:pPr>
            <a:fld id="{E1FB6404-32B8-461A-A25F-2490A113798D}" type="slidenum">
              <a:rPr lang="el-GR" altLang="el-GR"/>
              <a:pPr>
                <a:defRPr/>
              </a:pPr>
              <a:t>‹#›</a:t>
            </a:fld>
            <a:endParaRPr lang="el-GR" altLang="el-GR"/>
          </a:p>
        </p:txBody>
      </p:sp>
    </p:spTree>
    <p:extLst>
      <p:ext uri="{BB962C8B-B14F-4D97-AF65-F5344CB8AC3E}">
        <p14:creationId xmlns:p14="http://schemas.microsoft.com/office/powerpoint/2010/main" val="2601605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Τίτλος"/>
          <p:cNvSpPr>
            <a:spLocks noGrp="1"/>
          </p:cNvSpPr>
          <p:nvPr>
            <p:ph type="title"/>
          </p:nvPr>
        </p:nvSpPr>
        <p:spPr/>
        <p:txBody>
          <a:bodyPr rtlCol="0"/>
          <a:lstStyle/>
          <a:p>
            <a:r>
              <a:rPr lang="el-GR"/>
              <a:t>Kλικ για επεξεργασία του τίτλου</a:t>
            </a:r>
            <a:endParaRPr lang="en-US"/>
          </a:p>
        </p:txBody>
      </p:sp>
      <p:sp>
        <p:nvSpPr>
          <p:cNvPr id="2" name="9 - Θέση ημερομηνίας">
            <a:extLst>
              <a:ext uri="{FF2B5EF4-FFF2-40B4-BE49-F238E27FC236}">
                <a16:creationId xmlns:a16="http://schemas.microsoft.com/office/drawing/2014/main" id="{8022756C-0204-D974-7AF8-DBD3AFCD1C01}"/>
              </a:ext>
            </a:extLst>
          </p:cNvPr>
          <p:cNvSpPr>
            <a:spLocks noGrp="1"/>
          </p:cNvSpPr>
          <p:nvPr>
            <p:ph type="dt" sz="half" idx="10"/>
          </p:nvPr>
        </p:nvSpPr>
        <p:spPr/>
        <p:txBody>
          <a:bodyPr/>
          <a:lstStyle>
            <a:lvl1pPr>
              <a:defRPr/>
            </a:lvl1pPr>
          </a:lstStyle>
          <a:p>
            <a:pPr>
              <a:defRPr/>
            </a:pPr>
            <a:fld id="{CA249F8A-7118-41ED-B26B-F6896947A88A}" type="datetimeFigureOut">
              <a:rPr lang="el-GR"/>
              <a:pPr>
                <a:defRPr/>
              </a:pPr>
              <a:t>16/12/2024</a:t>
            </a:fld>
            <a:endParaRPr lang="el-GR"/>
          </a:p>
        </p:txBody>
      </p:sp>
      <p:sp>
        <p:nvSpPr>
          <p:cNvPr id="4" name="21 - Θέση υποσέλιδου">
            <a:extLst>
              <a:ext uri="{FF2B5EF4-FFF2-40B4-BE49-F238E27FC236}">
                <a16:creationId xmlns:a16="http://schemas.microsoft.com/office/drawing/2014/main" id="{F2049FEA-1A46-6ECC-8E14-22AD19743A6E}"/>
              </a:ext>
            </a:extLst>
          </p:cNvPr>
          <p:cNvSpPr>
            <a:spLocks noGrp="1"/>
          </p:cNvSpPr>
          <p:nvPr>
            <p:ph type="ftr" sz="quarter" idx="11"/>
          </p:nvPr>
        </p:nvSpPr>
        <p:spPr/>
        <p:txBody>
          <a:bodyPr/>
          <a:lstStyle>
            <a:lvl1pPr>
              <a:defRPr/>
            </a:lvl1pPr>
          </a:lstStyle>
          <a:p>
            <a:pPr>
              <a:defRPr/>
            </a:pPr>
            <a:endParaRPr lang="el-GR"/>
          </a:p>
        </p:txBody>
      </p:sp>
      <p:sp>
        <p:nvSpPr>
          <p:cNvPr id="5" name="17 - Θέση αριθμού διαφάνειας">
            <a:extLst>
              <a:ext uri="{FF2B5EF4-FFF2-40B4-BE49-F238E27FC236}">
                <a16:creationId xmlns:a16="http://schemas.microsoft.com/office/drawing/2014/main" id="{72E38E41-AD44-9446-5635-A96C10EA83C0}"/>
              </a:ext>
            </a:extLst>
          </p:cNvPr>
          <p:cNvSpPr>
            <a:spLocks noGrp="1"/>
          </p:cNvSpPr>
          <p:nvPr>
            <p:ph type="sldNum" sz="quarter" idx="12"/>
          </p:nvPr>
        </p:nvSpPr>
        <p:spPr/>
        <p:txBody>
          <a:bodyPr/>
          <a:lstStyle>
            <a:lvl1pPr>
              <a:defRPr/>
            </a:lvl1pPr>
          </a:lstStyle>
          <a:p>
            <a:pPr>
              <a:defRPr/>
            </a:pPr>
            <a:fld id="{E4D7BDB1-0B99-4E68-A88B-BCFFEC048048}" type="slidenum">
              <a:rPr lang="el-GR" altLang="el-GR"/>
              <a:pPr>
                <a:defRPr/>
              </a:pPr>
              <a:t>‹#›</a:t>
            </a:fld>
            <a:endParaRPr lang="el-GR" altLang="el-GR"/>
          </a:p>
        </p:txBody>
      </p:sp>
    </p:spTree>
    <p:extLst>
      <p:ext uri="{BB962C8B-B14F-4D97-AF65-F5344CB8AC3E}">
        <p14:creationId xmlns:p14="http://schemas.microsoft.com/office/powerpoint/2010/main" val="1396175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10 - Διάσημα">
            <a:extLst>
              <a:ext uri="{FF2B5EF4-FFF2-40B4-BE49-F238E27FC236}">
                <a16:creationId xmlns:a16="http://schemas.microsoft.com/office/drawing/2014/main" id="{14069BC0-547A-08BF-398A-8A6DD5B5CED8}"/>
              </a:ext>
            </a:extLst>
          </p:cNvPr>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5" name="15 - Διάσημα">
            <a:extLst>
              <a:ext uri="{FF2B5EF4-FFF2-40B4-BE49-F238E27FC236}">
                <a16:creationId xmlns:a16="http://schemas.microsoft.com/office/drawing/2014/main" id="{C4C32456-BC0F-8D35-3D85-0DE9F1FF4701}"/>
              </a:ext>
            </a:extLst>
          </p:cNvPr>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2" name="1 - Τίτλος"/>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a:t>Kλικ για επεξεργασία των στυλ του υποδείγματος</a:t>
            </a:r>
          </a:p>
        </p:txBody>
      </p:sp>
      <p:sp>
        <p:nvSpPr>
          <p:cNvPr id="6" name="3 - Θέση ημερομηνίας">
            <a:extLst>
              <a:ext uri="{FF2B5EF4-FFF2-40B4-BE49-F238E27FC236}">
                <a16:creationId xmlns:a16="http://schemas.microsoft.com/office/drawing/2014/main" id="{F3D65161-9A7D-A9F2-904C-BEB35CBEC401}"/>
              </a:ext>
            </a:extLst>
          </p:cNvPr>
          <p:cNvSpPr>
            <a:spLocks noGrp="1"/>
          </p:cNvSpPr>
          <p:nvPr>
            <p:ph type="dt" sz="half" idx="10"/>
          </p:nvPr>
        </p:nvSpPr>
        <p:spPr/>
        <p:txBody>
          <a:bodyPr/>
          <a:lstStyle>
            <a:lvl1pPr>
              <a:defRPr/>
            </a:lvl1pPr>
            <a:extLst/>
          </a:lstStyle>
          <a:p>
            <a:pPr>
              <a:defRPr/>
            </a:pPr>
            <a:fld id="{4243D828-F005-4C81-867F-6D23629B6A81}" type="datetimeFigureOut">
              <a:rPr lang="el-GR"/>
              <a:pPr>
                <a:defRPr/>
              </a:pPr>
              <a:t>16/12/2024</a:t>
            </a:fld>
            <a:endParaRPr lang="el-GR"/>
          </a:p>
        </p:txBody>
      </p:sp>
      <p:sp>
        <p:nvSpPr>
          <p:cNvPr id="7" name="4 - Θέση υποσέλιδου">
            <a:extLst>
              <a:ext uri="{FF2B5EF4-FFF2-40B4-BE49-F238E27FC236}">
                <a16:creationId xmlns:a16="http://schemas.microsoft.com/office/drawing/2014/main" id="{47940F2A-21E2-C2B0-66B0-3A978E3D63B2}"/>
              </a:ext>
            </a:extLst>
          </p:cNvPr>
          <p:cNvSpPr>
            <a:spLocks noGrp="1"/>
          </p:cNvSpPr>
          <p:nvPr>
            <p:ph type="ftr" sz="quarter" idx="11"/>
          </p:nvPr>
        </p:nvSpPr>
        <p:spPr/>
        <p:txBody>
          <a:bodyPr/>
          <a:lstStyle>
            <a:lvl1pPr>
              <a:defRPr/>
            </a:lvl1pPr>
            <a:extLst/>
          </a:lstStyle>
          <a:p>
            <a:pPr>
              <a:defRPr/>
            </a:pPr>
            <a:endParaRPr lang="el-GR"/>
          </a:p>
        </p:txBody>
      </p:sp>
      <p:sp>
        <p:nvSpPr>
          <p:cNvPr id="8" name="5 - Θέση αριθμού διαφάνειας">
            <a:extLst>
              <a:ext uri="{FF2B5EF4-FFF2-40B4-BE49-F238E27FC236}">
                <a16:creationId xmlns:a16="http://schemas.microsoft.com/office/drawing/2014/main" id="{CF7E954C-DE80-E362-48BF-E14D131884B4}"/>
              </a:ext>
            </a:extLst>
          </p:cNvPr>
          <p:cNvSpPr>
            <a:spLocks noGrp="1"/>
          </p:cNvSpPr>
          <p:nvPr>
            <p:ph type="sldNum" sz="quarter" idx="12"/>
          </p:nvPr>
        </p:nvSpPr>
        <p:spPr/>
        <p:txBody>
          <a:bodyPr/>
          <a:lstStyle>
            <a:lvl1pPr>
              <a:defRPr smtClean="0"/>
            </a:lvl1pPr>
          </a:lstStyle>
          <a:p>
            <a:pPr>
              <a:defRPr/>
            </a:pPr>
            <a:fld id="{D7C2C665-6593-4EDA-A5A1-E07DC6764E46}" type="slidenum">
              <a:rPr lang="el-GR" altLang="el-GR"/>
              <a:pPr>
                <a:defRPr/>
              </a:pPr>
              <a:t>‹#›</a:t>
            </a:fld>
            <a:endParaRPr lang="el-GR" altLang="el-GR"/>
          </a:p>
        </p:txBody>
      </p:sp>
    </p:spTree>
    <p:extLst>
      <p:ext uri="{BB962C8B-B14F-4D97-AF65-F5344CB8AC3E}">
        <p14:creationId xmlns:p14="http://schemas.microsoft.com/office/powerpoint/2010/main" val="279888885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3 - Θέση περιεχομένου"/>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8" name="7 - Τίτλος"/>
          <p:cNvSpPr>
            <a:spLocks noGrp="1"/>
          </p:cNvSpPr>
          <p:nvPr>
            <p:ph type="title"/>
          </p:nvPr>
        </p:nvSpPr>
        <p:spPr/>
        <p:txBody>
          <a:bodyPr rtlCol="0"/>
          <a:lstStyle/>
          <a:p>
            <a:r>
              <a:rPr lang="el-GR"/>
              <a:t>Kλικ για επεξεργασία του τίτλου</a:t>
            </a:r>
            <a:endParaRPr lang="en-US"/>
          </a:p>
        </p:txBody>
      </p:sp>
      <p:sp>
        <p:nvSpPr>
          <p:cNvPr id="2" name="4 - Θέση ημερομηνίας">
            <a:extLst>
              <a:ext uri="{FF2B5EF4-FFF2-40B4-BE49-F238E27FC236}">
                <a16:creationId xmlns:a16="http://schemas.microsoft.com/office/drawing/2014/main" id="{680AC3F7-3150-2E37-30EB-3E6E1400E264}"/>
              </a:ext>
            </a:extLst>
          </p:cNvPr>
          <p:cNvSpPr>
            <a:spLocks noGrp="1"/>
          </p:cNvSpPr>
          <p:nvPr>
            <p:ph type="dt" sz="half" idx="10"/>
          </p:nvPr>
        </p:nvSpPr>
        <p:spPr/>
        <p:txBody>
          <a:bodyPr/>
          <a:lstStyle>
            <a:lvl1pPr>
              <a:defRPr/>
            </a:lvl1pPr>
            <a:extLst/>
          </a:lstStyle>
          <a:p>
            <a:pPr>
              <a:defRPr/>
            </a:pPr>
            <a:fld id="{490E4652-6384-47BB-9811-B63EC9901929}" type="datetimeFigureOut">
              <a:rPr lang="el-GR"/>
              <a:pPr>
                <a:defRPr/>
              </a:pPr>
              <a:t>16/12/2024</a:t>
            </a:fld>
            <a:endParaRPr lang="el-GR"/>
          </a:p>
        </p:txBody>
      </p:sp>
      <p:sp>
        <p:nvSpPr>
          <p:cNvPr id="5" name="5 - Θέση υποσέλιδου">
            <a:extLst>
              <a:ext uri="{FF2B5EF4-FFF2-40B4-BE49-F238E27FC236}">
                <a16:creationId xmlns:a16="http://schemas.microsoft.com/office/drawing/2014/main" id="{602124C7-1FFB-DAC2-2EFA-DCB3F8649730}"/>
              </a:ext>
            </a:extLst>
          </p:cNvPr>
          <p:cNvSpPr>
            <a:spLocks noGrp="1"/>
          </p:cNvSpPr>
          <p:nvPr>
            <p:ph type="ftr" sz="quarter" idx="11"/>
          </p:nvPr>
        </p:nvSpPr>
        <p:spPr/>
        <p:txBody>
          <a:bodyPr/>
          <a:lstStyle>
            <a:lvl1pPr>
              <a:defRPr/>
            </a:lvl1pPr>
            <a:extLst/>
          </a:lstStyle>
          <a:p>
            <a:pPr>
              <a:defRPr/>
            </a:pPr>
            <a:endParaRPr lang="el-GR"/>
          </a:p>
        </p:txBody>
      </p:sp>
      <p:sp>
        <p:nvSpPr>
          <p:cNvPr id="6" name="6 - Θέση αριθμού διαφάνειας">
            <a:extLst>
              <a:ext uri="{FF2B5EF4-FFF2-40B4-BE49-F238E27FC236}">
                <a16:creationId xmlns:a16="http://schemas.microsoft.com/office/drawing/2014/main" id="{8031C2AA-1123-F4A0-45B8-252EB9C7574A}"/>
              </a:ext>
            </a:extLst>
          </p:cNvPr>
          <p:cNvSpPr>
            <a:spLocks noGrp="1"/>
          </p:cNvSpPr>
          <p:nvPr>
            <p:ph type="sldNum" sz="quarter" idx="12"/>
          </p:nvPr>
        </p:nvSpPr>
        <p:spPr/>
        <p:txBody>
          <a:bodyPr/>
          <a:lstStyle>
            <a:lvl1pPr>
              <a:defRPr smtClean="0"/>
            </a:lvl1pPr>
          </a:lstStyle>
          <a:p>
            <a:pPr>
              <a:defRPr/>
            </a:pPr>
            <a:fld id="{CC221D78-3E56-4744-994B-25E3606B5A7F}" type="slidenum">
              <a:rPr lang="el-GR" altLang="el-GR"/>
              <a:pPr>
                <a:defRPr/>
              </a:pPr>
              <a:t>‹#›</a:t>
            </a:fld>
            <a:endParaRPr lang="el-GR" altLang="el-GR"/>
          </a:p>
        </p:txBody>
      </p:sp>
    </p:spTree>
    <p:extLst>
      <p:ext uri="{BB962C8B-B14F-4D97-AF65-F5344CB8AC3E}">
        <p14:creationId xmlns:p14="http://schemas.microsoft.com/office/powerpoint/2010/main" val="256629564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lstStyle>
            <a:lvl1pPr>
              <a:defRPr/>
            </a:lvl1pPr>
            <a:extLst/>
          </a:lstStyle>
          <a:p>
            <a:r>
              <a:rPr lang="el-GR"/>
              <a:t>Kλικ για επεξεργασία του τίτλου</a:t>
            </a:r>
            <a:endParaRPr lang="en-US"/>
          </a:p>
        </p:txBody>
      </p:sp>
      <p:sp>
        <p:nvSpPr>
          <p:cNvPr id="3" name="2 - Θέση κειμένου"/>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4" name="3 - Θέση κειμένου"/>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6" name="5 - Θέση περιεχομένου"/>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6 - Θέση ημερομηνίας">
            <a:extLst>
              <a:ext uri="{FF2B5EF4-FFF2-40B4-BE49-F238E27FC236}">
                <a16:creationId xmlns:a16="http://schemas.microsoft.com/office/drawing/2014/main" id="{03A187D4-6150-594E-D6F5-DD95E2E020A4}"/>
              </a:ext>
            </a:extLst>
          </p:cNvPr>
          <p:cNvSpPr>
            <a:spLocks noGrp="1"/>
          </p:cNvSpPr>
          <p:nvPr>
            <p:ph type="dt" sz="half" idx="10"/>
          </p:nvPr>
        </p:nvSpPr>
        <p:spPr/>
        <p:txBody>
          <a:bodyPr/>
          <a:lstStyle>
            <a:lvl1pPr>
              <a:defRPr/>
            </a:lvl1pPr>
            <a:extLst/>
          </a:lstStyle>
          <a:p>
            <a:pPr>
              <a:defRPr/>
            </a:pPr>
            <a:fld id="{16316034-32E1-414F-A33C-14B309FCA5A1}" type="datetimeFigureOut">
              <a:rPr lang="el-GR"/>
              <a:pPr>
                <a:defRPr/>
              </a:pPr>
              <a:t>16/12/2024</a:t>
            </a:fld>
            <a:endParaRPr lang="el-GR"/>
          </a:p>
        </p:txBody>
      </p:sp>
      <p:sp>
        <p:nvSpPr>
          <p:cNvPr id="8" name="7 - Θέση υποσέλιδου">
            <a:extLst>
              <a:ext uri="{FF2B5EF4-FFF2-40B4-BE49-F238E27FC236}">
                <a16:creationId xmlns:a16="http://schemas.microsoft.com/office/drawing/2014/main" id="{8D76A615-8AA2-AB76-9041-39B380A3F3B2}"/>
              </a:ext>
            </a:extLst>
          </p:cNvPr>
          <p:cNvSpPr>
            <a:spLocks noGrp="1"/>
          </p:cNvSpPr>
          <p:nvPr>
            <p:ph type="ftr" sz="quarter" idx="11"/>
          </p:nvPr>
        </p:nvSpPr>
        <p:spPr/>
        <p:txBody>
          <a:bodyPr/>
          <a:lstStyle>
            <a:lvl1pPr>
              <a:defRPr/>
            </a:lvl1pPr>
            <a:extLst/>
          </a:lstStyle>
          <a:p>
            <a:pPr>
              <a:defRPr/>
            </a:pPr>
            <a:endParaRPr lang="el-GR"/>
          </a:p>
        </p:txBody>
      </p:sp>
      <p:sp>
        <p:nvSpPr>
          <p:cNvPr id="9" name="8 - Θέση αριθμού διαφάνειας">
            <a:extLst>
              <a:ext uri="{FF2B5EF4-FFF2-40B4-BE49-F238E27FC236}">
                <a16:creationId xmlns:a16="http://schemas.microsoft.com/office/drawing/2014/main" id="{C949D25B-EA7B-C87C-B280-B48DA41C10A8}"/>
              </a:ext>
            </a:extLst>
          </p:cNvPr>
          <p:cNvSpPr>
            <a:spLocks noGrp="1"/>
          </p:cNvSpPr>
          <p:nvPr>
            <p:ph type="sldNum" sz="quarter" idx="12"/>
          </p:nvPr>
        </p:nvSpPr>
        <p:spPr/>
        <p:txBody>
          <a:bodyPr/>
          <a:lstStyle>
            <a:lvl1pPr>
              <a:defRPr smtClean="0"/>
            </a:lvl1pPr>
          </a:lstStyle>
          <a:p>
            <a:pPr>
              <a:defRPr/>
            </a:pPr>
            <a:fld id="{F4B100CA-8734-445F-A38D-A255556DB547}" type="slidenum">
              <a:rPr lang="el-GR" altLang="el-GR"/>
              <a:pPr>
                <a:defRPr/>
              </a:pPr>
              <a:t>‹#›</a:t>
            </a:fld>
            <a:endParaRPr lang="el-GR" altLang="el-GR"/>
          </a:p>
        </p:txBody>
      </p:sp>
    </p:spTree>
    <p:extLst>
      <p:ext uri="{BB962C8B-B14F-4D97-AF65-F5344CB8AC3E}">
        <p14:creationId xmlns:p14="http://schemas.microsoft.com/office/powerpoint/2010/main" val="261660158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rtlCol="0"/>
          <a:lstStyle/>
          <a:p>
            <a:r>
              <a:rPr lang="el-GR"/>
              <a:t>Kλικ για επεξεργασία του τίτλου</a:t>
            </a:r>
            <a:endParaRPr lang="en-US"/>
          </a:p>
        </p:txBody>
      </p:sp>
      <p:sp>
        <p:nvSpPr>
          <p:cNvPr id="2" name="2 - Θέση ημερομηνίας">
            <a:extLst>
              <a:ext uri="{FF2B5EF4-FFF2-40B4-BE49-F238E27FC236}">
                <a16:creationId xmlns:a16="http://schemas.microsoft.com/office/drawing/2014/main" id="{3E467F4B-5FBA-C26A-C91D-5059CFF4F271}"/>
              </a:ext>
            </a:extLst>
          </p:cNvPr>
          <p:cNvSpPr>
            <a:spLocks noGrp="1"/>
          </p:cNvSpPr>
          <p:nvPr>
            <p:ph type="dt" sz="half" idx="10"/>
          </p:nvPr>
        </p:nvSpPr>
        <p:spPr/>
        <p:txBody>
          <a:bodyPr/>
          <a:lstStyle>
            <a:lvl1pPr>
              <a:defRPr/>
            </a:lvl1pPr>
            <a:extLst/>
          </a:lstStyle>
          <a:p>
            <a:pPr>
              <a:defRPr/>
            </a:pPr>
            <a:fld id="{EC2CEBB1-7C29-4FA8-9A80-C73B7DC83D8E}" type="datetimeFigureOut">
              <a:rPr lang="el-GR"/>
              <a:pPr>
                <a:defRPr/>
              </a:pPr>
              <a:t>16/12/2024</a:t>
            </a:fld>
            <a:endParaRPr lang="el-GR"/>
          </a:p>
        </p:txBody>
      </p:sp>
      <p:sp>
        <p:nvSpPr>
          <p:cNvPr id="3" name="3 - Θέση υποσέλιδου">
            <a:extLst>
              <a:ext uri="{FF2B5EF4-FFF2-40B4-BE49-F238E27FC236}">
                <a16:creationId xmlns:a16="http://schemas.microsoft.com/office/drawing/2014/main" id="{1C560CDA-F9B6-DEC6-ED29-6597104F2CD0}"/>
              </a:ext>
            </a:extLst>
          </p:cNvPr>
          <p:cNvSpPr>
            <a:spLocks noGrp="1"/>
          </p:cNvSpPr>
          <p:nvPr>
            <p:ph type="ftr" sz="quarter" idx="11"/>
          </p:nvPr>
        </p:nvSpPr>
        <p:spPr/>
        <p:txBody>
          <a:bodyPr/>
          <a:lstStyle>
            <a:lvl1pPr>
              <a:defRPr/>
            </a:lvl1pPr>
            <a:extLst/>
          </a:lstStyle>
          <a:p>
            <a:pPr>
              <a:defRPr/>
            </a:pPr>
            <a:endParaRPr lang="el-GR"/>
          </a:p>
        </p:txBody>
      </p:sp>
      <p:sp>
        <p:nvSpPr>
          <p:cNvPr id="4" name="4 - Θέση αριθμού διαφάνειας">
            <a:extLst>
              <a:ext uri="{FF2B5EF4-FFF2-40B4-BE49-F238E27FC236}">
                <a16:creationId xmlns:a16="http://schemas.microsoft.com/office/drawing/2014/main" id="{631E1215-F614-6E62-8E32-24F50C751D7C}"/>
              </a:ext>
            </a:extLst>
          </p:cNvPr>
          <p:cNvSpPr>
            <a:spLocks noGrp="1"/>
          </p:cNvSpPr>
          <p:nvPr>
            <p:ph type="sldNum" sz="quarter" idx="12"/>
          </p:nvPr>
        </p:nvSpPr>
        <p:spPr/>
        <p:txBody>
          <a:bodyPr/>
          <a:lstStyle>
            <a:lvl1pPr>
              <a:defRPr smtClean="0"/>
            </a:lvl1pPr>
          </a:lstStyle>
          <a:p>
            <a:pPr>
              <a:defRPr/>
            </a:pPr>
            <a:fld id="{C3651AE0-7B7B-4640-8948-710B6242A953}" type="slidenum">
              <a:rPr lang="el-GR" altLang="el-GR"/>
              <a:pPr>
                <a:defRPr/>
              </a:pPr>
              <a:t>‹#›</a:t>
            </a:fld>
            <a:endParaRPr lang="el-GR" altLang="el-GR"/>
          </a:p>
        </p:txBody>
      </p:sp>
    </p:spTree>
    <p:extLst>
      <p:ext uri="{BB962C8B-B14F-4D97-AF65-F5344CB8AC3E}">
        <p14:creationId xmlns:p14="http://schemas.microsoft.com/office/powerpoint/2010/main" val="334619425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9 - Θέση ημερομηνίας">
            <a:extLst>
              <a:ext uri="{FF2B5EF4-FFF2-40B4-BE49-F238E27FC236}">
                <a16:creationId xmlns:a16="http://schemas.microsoft.com/office/drawing/2014/main" id="{6CDDF19D-8B93-DCB5-C553-D0AD23A031D1}"/>
              </a:ext>
            </a:extLst>
          </p:cNvPr>
          <p:cNvSpPr>
            <a:spLocks noGrp="1"/>
          </p:cNvSpPr>
          <p:nvPr>
            <p:ph type="dt" sz="half" idx="10"/>
          </p:nvPr>
        </p:nvSpPr>
        <p:spPr/>
        <p:txBody>
          <a:bodyPr/>
          <a:lstStyle>
            <a:lvl1pPr>
              <a:defRPr/>
            </a:lvl1pPr>
          </a:lstStyle>
          <a:p>
            <a:pPr>
              <a:defRPr/>
            </a:pPr>
            <a:fld id="{0CB9F979-29CA-4764-94E1-7AB58F43D303}" type="datetimeFigureOut">
              <a:rPr lang="el-GR"/>
              <a:pPr>
                <a:defRPr/>
              </a:pPr>
              <a:t>16/12/2024</a:t>
            </a:fld>
            <a:endParaRPr lang="el-GR"/>
          </a:p>
        </p:txBody>
      </p:sp>
      <p:sp>
        <p:nvSpPr>
          <p:cNvPr id="3" name="21 - Θέση υποσέλιδου">
            <a:extLst>
              <a:ext uri="{FF2B5EF4-FFF2-40B4-BE49-F238E27FC236}">
                <a16:creationId xmlns:a16="http://schemas.microsoft.com/office/drawing/2014/main" id="{4D47A17E-5266-FB7F-730C-74E1F4735B2E}"/>
              </a:ext>
            </a:extLst>
          </p:cNvPr>
          <p:cNvSpPr>
            <a:spLocks noGrp="1"/>
          </p:cNvSpPr>
          <p:nvPr>
            <p:ph type="ftr" sz="quarter" idx="11"/>
          </p:nvPr>
        </p:nvSpPr>
        <p:spPr/>
        <p:txBody>
          <a:bodyPr/>
          <a:lstStyle>
            <a:lvl1pPr>
              <a:defRPr/>
            </a:lvl1pPr>
          </a:lstStyle>
          <a:p>
            <a:pPr>
              <a:defRPr/>
            </a:pPr>
            <a:endParaRPr lang="el-GR"/>
          </a:p>
        </p:txBody>
      </p:sp>
      <p:sp>
        <p:nvSpPr>
          <p:cNvPr id="4" name="17 - Θέση αριθμού διαφάνειας">
            <a:extLst>
              <a:ext uri="{FF2B5EF4-FFF2-40B4-BE49-F238E27FC236}">
                <a16:creationId xmlns:a16="http://schemas.microsoft.com/office/drawing/2014/main" id="{FE860533-9EA3-976F-E97A-52565DCFD1F0}"/>
              </a:ext>
            </a:extLst>
          </p:cNvPr>
          <p:cNvSpPr>
            <a:spLocks noGrp="1"/>
          </p:cNvSpPr>
          <p:nvPr>
            <p:ph type="sldNum" sz="quarter" idx="12"/>
          </p:nvPr>
        </p:nvSpPr>
        <p:spPr/>
        <p:txBody>
          <a:bodyPr/>
          <a:lstStyle>
            <a:lvl1pPr>
              <a:defRPr/>
            </a:lvl1pPr>
          </a:lstStyle>
          <a:p>
            <a:pPr>
              <a:defRPr/>
            </a:pPr>
            <a:fld id="{21878428-60F9-4BA8-BCE6-934162852B38}" type="slidenum">
              <a:rPr lang="el-GR" altLang="el-GR"/>
              <a:pPr>
                <a:defRPr/>
              </a:pPr>
              <a:t>‹#›</a:t>
            </a:fld>
            <a:endParaRPr lang="el-GR" altLang="el-GR"/>
          </a:p>
        </p:txBody>
      </p:sp>
    </p:spTree>
    <p:extLst>
      <p:ext uri="{BB962C8B-B14F-4D97-AF65-F5344CB8AC3E}">
        <p14:creationId xmlns:p14="http://schemas.microsoft.com/office/powerpoint/2010/main" val="404914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l-GR"/>
              <a:t>Kλικ για επεξεργασία του τίτλου</a:t>
            </a:r>
            <a:endParaRPr lang="en-US"/>
          </a:p>
        </p:txBody>
      </p:sp>
      <p:sp>
        <p:nvSpPr>
          <p:cNvPr id="3" name="2 - Θέση κειμένου"/>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l-GR"/>
              <a:t>Kλικ για επεξεργασία των στυλ του υποδείγματος</a:t>
            </a:r>
          </a:p>
        </p:txBody>
      </p:sp>
      <p:sp>
        <p:nvSpPr>
          <p:cNvPr id="4" name="3 - Θέση περιεχομένου"/>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4 - Θέση ημερομηνίας">
            <a:extLst>
              <a:ext uri="{FF2B5EF4-FFF2-40B4-BE49-F238E27FC236}">
                <a16:creationId xmlns:a16="http://schemas.microsoft.com/office/drawing/2014/main" id="{8C7FEC24-9BC2-5FAB-EA4C-03061F251865}"/>
              </a:ext>
            </a:extLst>
          </p:cNvPr>
          <p:cNvSpPr>
            <a:spLocks noGrp="1"/>
          </p:cNvSpPr>
          <p:nvPr>
            <p:ph type="dt" sz="half" idx="10"/>
          </p:nvPr>
        </p:nvSpPr>
        <p:spPr/>
        <p:txBody>
          <a:bodyPr/>
          <a:lstStyle>
            <a:lvl1pPr>
              <a:defRPr/>
            </a:lvl1pPr>
            <a:extLst/>
          </a:lstStyle>
          <a:p>
            <a:pPr>
              <a:defRPr/>
            </a:pPr>
            <a:fld id="{FBAC742E-024B-4F4A-AABB-BE4F9924BEFD}" type="datetimeFigureOut">
              <a:rPr lang="el-GR"/>
              <a:pPr>
                <a:defRPr/>
              </a:pPr>
              <a:t>16/12/2024</a:t>
            </a:fld>
            <a:endParaRPr lang="el-GR"/>
          </a:p>
        </p:txBody>
      </p:sp>
      <p:sp>
        <p:nvSpPr>
          <p:cNvPr id="6" name="5 - Θέση υποσέλιδου">
            <a:extLst>
              <a:ext uri="{FF2B5EF4-FFF2-40B4-BE49-F238E27FC236}">
                <a16:creationId xmlns:a16="http://schemas.microsoft.com/office/drawing/2014/main" id="{8E785FA7-4172-CBA4-97EA-6752E7563C77}"/>
              </a:ext>
            </a:extLst>
          </p:cNvPr>
          <p:cNvSpPr>
            <a:spLocks noGrp="1"/>
          </p:cNvSpPr>
          <p:nvPr>
            <p:ph type="ftr" sz="quarter" idx="11"/>
          </p:nvPr>
        </p:nvSpPr>
        <p:spPr/>
        <p:txBody>
          <a:bodyPr/>
          <a:lstStyle>
            <a:lvl1pPr>
              <a:defRPr/>
            </a:lvl1pPr>
            <a:extLst/>
          </a:lstStyle>
          <a:p>
            <a:pPr>
              <a:defRPr/>
            </a:pPr>
            <a:endParaRPr lang="el-GR"/>
          </a:p>
        </p:txBody>
      </p:sp>
      <p:sp>
        <p:nvSpPr>
          <p:cNvPr id="7" name="6 - Θέση αριθμού διαφάνειας">
            <a:extLst>
              <a:ext uri="{FF2B5EF4-FFF2-40B4-BE49-F238E27FC236}">
                <a16:creationId xmlns:a16="http://schemas.microsoft.com/office/drawing/2014/main" id="{C342DB1F-C32A-8CE5-CB51-596747F2B11F}"/>
              </a:ext>
            </a:extLst>
          </p:cNvPr>
          <p:cNvSpPr>
            <a:spLocks noGrp="1"/>
          </p:cNvSpPr>
          <p:nvPr>
            <p:ph type="sldNum" sz="quarter" idx="12"/>
          </p:nvPr>
        </p:nvSpPr>
        <p:spPr/>
        <p:txBody>
          <a:bodyPr/>
          <a:lstStyle>
            <a:lvl1pPr>
              <a:defRPr smtClean="0"/>
            </a:lvl1pPr>
          </a:lstStyle>
          <a:p>
            <a:pPr>
              <a:defRPr/>
            </a:pPr>
            <a:fld id="{3FCCCB31-6034-403A-AE22-6710E940AEF5}" type="slidenum">
              <a:rPr lang="el-GR" altLang="el-GR"/>
              <a:pPr>
                <a:defRPr/>
              </a:pPr>
              <a:t>‹#›</a:t>
            </a:fld>
            <a:endParaRPr lang="el-GR" altLang="el-GR"/>
          </a:p>
        </p:txBody>
      </p:sp>
    </p:spTree>
    <p:extLst>
      <p:ext uri="{BB962C8B-B14F-4D97-AF65-F5344CB8AC3E}">
        <p14:creationId xmlns:p14="http://schemas.microsoft.com/office/powerpoint/2010/main" val="310006287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10 - Ελεύθερη σχεδίαση">
            <a:extLst>
              <a:ext uri="{FF2B5EF4-FFF2-40B4-BE49-F238E27FC236}">
                <a16:creationId xmlns:a16="http://schemas.microsoft.com/office/drawing/2014/main" id="{A2E55FB2-AB56-7FEE-A00A-930C670EC4EF}"/>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6" name="15 - Ελεύθερη σχεδίαση">
            <a:extLst>
              <a:ext uri="{FF2B5EF4-FFF2-40B4-BE49-F238E27FC236}">
                <a16:creationId xmlns:a16="http://schemas.microsoft.com/office/drawing/2014/main" id="{D5FD6AD1-EC1D-EFE2-5D49-44E5F8D2C494}"/>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7" name="16 - Ορθογώνιο τρίγωνο">
            <a:extLst>
              <a:ext uri="{FF2B5EF4-FFF2-40B4-BE49-F238E27FC236}">
                <a16:creationId xmlns:a16="http://schemas.microsoft.com/office/drawing/2014/main" id="{792CD5AB-11B8-9C08-D22D-FCA7F617CE36}"/>
              </a:ext>
            </a:extLst>
          </p:cNvPr>
          <p:cNvSpPr>
            <a:spLocks/>
          </p:cNvSpPr>
          <p:nvPr/>
        </p:nvSpPr>
        <p:spPr bwMode="auto">
          <a:xfrm>
            <a:off x="-6042" y="5791253"/>
            <a:ext cx="3402314"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8" name="18 - Ευθεία γραμμή σύνδεσης">
            <a:extLst>
              <a:ext uri="{FF2B5EF4-FFF2-40B4-BE49-F238E27FC236}">
                <a16:creationId xmlns:a16="http://schemas.microsoft.com/office/drawing/2014/main" id="{8EBA7517-EF52-D223-D5D0-B49B7EB11664}"/>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19 - Διάσημα">
            <a:extLst>
              <a:ext uri="{FF2B5EF4-FFF2-40B4-BE49-F238E27FC236}">
                <a16:creationId xmlns:a16="http://schemas.microsoft.com/office/drawing/2014/main" id="{BB1F6F76-19D8-2D8A-993D-CC15CEC27493}"/>
              </a:ext>
            </a:extLst>
          </p:cNvPr>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10" name="20 - Διάσημα">
            <a:extLst>
              <a:ext uri="{FF2B5EF4-FFF2-40B4-BE49-F238E27FC236}">
                <a16:creationId xmlns:a16="http://schemas.microsoft.com/office/drawing/2014/main" id="{734DAF17-C659-82A2-CBDF-A5CE1C66AD58}"/>
              </a:ext>
            </a:extLst>
          </p:cNvPr>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n-US"/>
          </a:p>
        </p:txBody>
      </p:sp>
      <p:sp>
        <p:nvSpPr>
          <p:cNvPr id="4" name="3 - Θέση κειμένου"/>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l-GR"/>
              <a:t>Kλικ για επεξεργασία των στυλ του υποδείγματος</a:t>
            </a:r>
          </a:p>
        </p:txBody>
      </p:sp>
      <p:sp>
        <p:nvSpPr>
          <p:cNvPr id="3" name="2 - Θέση εικόνας"/>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l-GR" noProof="0"/>
              <a:t>Κάντε κλικ στο εικονίδιο για να προσθέσετε μια εικόνα</a:t>
            </a:r>
            <a:endParaRPr lang="en-US" noProof="0" dirty="0"/>
          </a:p>
        </p:txBody>
      </p:sp>
      <p:sp>
        <p:nvSpPr>
          <p:cNvPr id="2" name="1 - Τίτλος"/>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l-GR"/>
              <a:t>Kλικ για επεξεργασία του τίτλου</a:t>
            </a:r>
            <a:endParaRPr lang="en-US"/>
          </a:p>
        </p:txBody>
      </p:sp>
      <p:sp>
        <p:nvSpPr>
          <p:cNvPr id="11" name="4 - Θέση ημερομηνίας">
            <a:extLst>
              <a:ext uri="{FF2B5EF4-FFF2-40B4-BE49-F238E27FC236}">
                <a16:creationId xmlns:a16="http://schemas.microsoft.com/office/drawing/2014/main" id="{B93EA21E-14C6-FE3B-3A6D-BB9AD869251D}"/>
              </a:ext>
            </a:extLst>
          </p:cNvPr>
          <p:cNvSpPr>
            <a:spLocks noGrp="1"/>
          </p:cNvSpPr>
          <p:nvPr>
            <p:ph type="dt" sz="half" idx="10"/>
          </p:nvPr>
        </p:nvSpPr>
        <p:spPr/>
        <p:txBody>
          <a:bodyPr/>
          <a:lstStyle>
            <a:lvl1pPr>
              <a:defRPr>
                <a:solidFill>
                  <a:schemeClr val="tx1"/>
                </a:solidFill>
              </a:defRPr>
            </a:lvl1pPr>
            <a:extLst/>
          </a:lstStyle>
          <a:p>
            <a:pPr>
              <a:defRPr/>
            </a:pPr>
            <a:fld id="{B4355CAA-9665-4A51-98D1-57817F957DB0}" type="datetimeFigureOut">
              <a:rPr lang="el-GR"/>
              <a:pPr>
                <a:defRPr/>
              </a:pPr>
              <a:t>16/12/2024</a:t>
            </a:fld>
            <a:endParaRPr lang="el-GR"/>
          </a:p>
        </p:txBody>
      </p:sp>
      <p:sp>
        <p:nvSpPr>
          <p:cNvPr id="12" name="5 - Θέση υποσέλιδου">
            <a:extLst>
              <a:ext uri="{FF2B5EF4-FFF2-40B4-BE49-F238E27FC236}">
                <a16:creationId xmlns:a16="http://schemas.microsoft.com/office/drawing/2014/main" id="{1971CAE9-9DD3-6EBA-FDCC-AC0BABE22219}"/>
              </a:ext>
            </a:extLst>
          </p:cNvPr>
          <p:cNvSpPr>
            <a:spLocks noGrp="1"/>
          </p:cNvSpPr>
          <p:nvPr>
            <p:ph type="ftr" sz="quarter" idx="11"/>
          </p:nvPr>
        </p:nvSpPr>
        <p:spPr/>
        <p:txBody>
          <a:bodyPr/>
          <a:lstStyle>
            <a:lvl1pPr>
              <a:defRPr>
                <a:solidFill>
                  <a:schemeClr val="tx1"/>
                </a:solidFill>
              </a:defRPr>
            </a:lvl1pPr>
            <a:extLst/>
          </a:lstStyle>
          <a:p>
            <a:pPr>
              <a:defRPr/>
            </a:pPr>
            <a:endParaRPr lang="el-GR"/>
          </a:p>
        </p:txBody>
      </p:sp>
      <p:sp>
        <p:nvSpPr>
          <p:cNvPr id="13" name="6 - Θέση αριθμού διαφάνειας">
            <a:extLst>
              <a:ext uri="{FF2B5EF4-FFF2-40B4-BE49-F238E27FC236}">
                <a16:creationId xmlns:a16="http://schemas.microsoft.com/office/drawing/2014/main" id="{9F3ECEE4-DAEB-A505-AEB2-F2E64406E4B5}"/>
              </a:ext>
            </a:extLst>
          </p:cNvPr>
          <p:cNvSpPr>
            <a:spLocks noGrp="1"/>
          </p:cNvSpPr>
          <p:nvPr>
            <p:ph type="sldNum" sz="quarter" idx="12"/>
          </p:nvPr>
        </p:nvSpPr>
        <p:spPr/>
        <p:txBody>
          <a:bodyPr/>
          <a:lstStyle>
            <a:lvl1pPr>
              <a:defRPr smtClean="0"/>
            </a:lvl1pPr>
          </a:lstStyle>
          <a:p>
            <a:pPr>
              <a:defRPr/>
            </a:pPr>
            <a:fld id="{3D1FA4C1-9CDB-4D6A-9F74-8A48546A8D29}" type="slidenum">
              <a:rPr lang="el-GR" altLang="el-GR"/>
              <a:pPr>
                <a:defRPr/>
              </a:pPr>
              <a:t>‹#›</a:t>
            </a:fld>
            <a:endParaRPr lang="el-GR" altLang="el-GR"/>
          </a:p>
        </p:txBody>
      </p:sp>
    </p:spTree>
    <p:extLst>
      <p:ext uri="{BB962C8B-B14F-4D97-AF65-F5344CB8AC3E}">
        <p14:creationId xmlns:p14="http://schemas.microsoft.com/office/powerpoint/2010/main" val="1938200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2 - Ελεύθερη σχεδίαση">
            <a:extLst>
              <a:ext uri="{FF2B5EF4-FFF2-40B4-BE49-F238E27FC236}">
                <a16:creationId xmlns:a16="http://schemas.microsoft.com/office/drawing/2014/main" id="{60EDA558-F4A4-0200-A694-59B290654BA5}"/>
              </a:ext>
            </a:extLst>
          </p:cNvPr>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a:latin typeface="+mn-lt"/>
              <a:cs typeface="+mn-cs"/>
            </a:endParaRPr>
          </a:p>
        </p:txBody>
      </p:sp>
      <p:sp>
        <p:nvSpPr>
          <p:cNvPr id="1027" name="11 - Ελεύθερη σχεδίαση">
            <a:extLst>
              <a:ext uri="{FF2B5EF4-FFF2-40B4-BE49-F238E27FC236}">
                <a16:creationId xmlns:a16="http://schemas.microsoft.com/office/drawing/2014/main" id="{ADF7678A-9572-6C2B-938A-91BF2FA41F65}"/>
              </a:ext>
            </a:extLst>
          </p:cNvPr>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l-GR"/>
          </a:p>
        </p:txBody>
      </p:sp>
      <p:sp>
        <p:nvSpPr>
          <p:cNvPr id="14" name="13 - Ορθογώνιο τρίγωνο">
            <a:extLst>
              <a:ext uri="{FF2B5EF4-FFF2-40B4-BE49-F238E27FC236}">
                <a16:creationId xmlns:a16="http://schemas.microsoft.com/office/drawing/2014/main" id="{0ADA5DBB-CBA7-97D8-6A75-B0E9D7DCB31F}"/>
              </a:ext>
            </a:extLst>
          </p:cNvPr>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cxnSp>
        <p:nvCxnSpPr>
          <p:cNvPr id="15" name="14 - Ευθεία γραμμή σύνδεσης">
            <a:extLst>
              <a:ext uri="{FF2B5EF4-FFF2-40B4-BE49-F238E27FC236}">
                <a16:creationId xmlns:a16="http://schemas.microsoft.com/office/drawing/2014/main" id="{01467ABF-7E56-AADD-C841-D19A1B1BE4A2}"/>
              </a:ext>
            </a:extLst>
          </p:cNvPr>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 Θέση τίτλου">
            <a:extLst>
              <a:ext uri="{FF2B5EF4-FFF2-40B4-BE49-F238E27FC236}">
                <a16:creationId xmlns:a16="http://schemas.microsoft.com/office/drawing/2014/main" id="{A2F45DB0-D0A1-6E5F-BF6E-5C951F27ED52}"/>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l-GR"/>
              <a:t>Kλικ για επεξεργασία του τίτλου</a:t>
            </a:r>
            <a:endParaRPr lang="en-US"/>
          </a:p>
        </p:txBody>
      </p:sp>
      <p:sp>
        <p:nvSpPr>
          <p:cNvPr id="1033" name="29 - Θέση κειμένου">
            <a:extLst>
              <a:ext uri="{FF2B5EF4-FFF2-40B4-BE49-F238E27FC236}">
                <a16:creationId xmlns:a16="http://schemas.microsoft.com/office/drawing/2014/main" id="{46CE15D9-4604-A1FA-2B18-811191BBE10A}"/>
              </a:ext>
            </a:extLst>
          </p:cNvPr>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a:t>Kλικ για επεξεργασία των στυλ του υποδείγματος</a:t>
            </a:r>
          </a:p>
          <a:p>
            <a:pPr lvl="1"/>
            <a:r>
              <a:rPr lang="el-GR" altLang="el-GR"/>
              <a:t>Δεύτερου επιπέδου</a:t>
            </a:r>
          </a:p>
          <a:p>
            <a:pPr lvl="2"/>
            <a:r>
              <a:rPr lang="el-GR" altLang="el-GR"/>
              <a:t>Τρίτου επιπέδου</a:t>
            </a:r>
          </a:p>
          <a:p>
            <a:pPr lvl="3"/>
            <a:r>
              <a:rPr lang="el-GR" altLang="el-GR"/>
              <a:t>Τέταρτου επιπέδου</a:t>
            </a:r>
          </a:p>
          <a:p>
            <a:pPr lvl="4"/>
            <a:r>
              <a:rPr lang="el-GR" altLang="el-GR"/>
              <a:t>Πέμπτου επιπέδου</a:t>
            </a:r>
            <a:endParaRPr lang="en-US" altLang="el-GR"/>
          </a:p>
        </p:txBody>
      </p:sp>
      <p:sp>
        <p:nvSpPr>
          <p:cNvPr id="10" name="9 - Θέση ημερομηνίας">
            <a:extLst>
              <a:ext uri="{FF2B5EF4-FFF2-40B4-BE49-F238E27FC236}">
                <a16:creationId xmlns:a16="http://schemas.microsoft.com/office/drawing/2014/main" id="{280175BE-3F22-D345-99EC-1877C5FED9D1}"/>
              </a:ext>
            </a:extLst>
          </p:cNvPr>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cs typeface="+mn-cs"/>
              </a:defRPr>
            </a:lvl1pPr>
            <a:extLst/>
          </a:lstStyle>
          <a:p>
            <a:pPr>
              <a:defRPr/>
            </a:pPr>
            <a:fld id="{FA08F574-266F-4787-B8C4-84B801FA612C}" type="datetimeFigureOut">
              <a:rPr lang="el-GR"/>
              <a:pPr>
                <a:defRPr/>
              </a:pPr>
              <a:t>16/12/2024</a:t>
            </a:fld>
            <a:endParaRPr lang="el-GR"/>
          </a:p>
        </p:txBody>
      </p:sp>
      <p:sp>
        <p:nvSpPr>
          <p:cNvPr id="22" name="21 - Θέση υποσέλιδου">
            <a:extLst>
              <a:ext uri="{FF2B5EF4-FFF2-40B4-BE49-F238E27FC236}">
                <a16:creationId xmlns:a16="http://schemas.microsoft.com/office/drawing/2014/main" id="{FD26CE94-733A-AF09-42FB-B495E0F30D86}"/>
              </a:ext>
            </a:extLst>
          </p:cNvPr>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cs typeface="+mn-cs"/>
              </a:defRPr>
            </a:lvl1pPr>
            <a:extLst/>
          </a:lstStyle>
          <a:p>
            <a:pPr>
              <a:defRPr/>
            </a:pPr>
            <a:endParaRPr lang="el-GR"/>
          </a:p>
        </p:txBody>
      </p:sp>
      <p:sp>
        <p:nvSpPr>
          <p:cNvPr id="18" name="17 - Θέση αριθμού διαφάνειας">
            <a:extLst>
              <a:ext uri="{FF2B5EF4-FFF2-40B4-BE49-F238E27FC236}">
                <a16:creationId xmlns:a16="http://schemas.microsoft.com/office/drawing/2014/main" id="{8EA860AE-FC77-E2BD-1B26-F3B82C8C704D}"/>
              </a:ext>
            </a:extLst>
          </p:cNvPr>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smtClean="0">
                <a:latin typeface="Lucida Sans Unicode" panose="020B0602030504020204" pitchFamily="34" charset="0"/>
              </a:defRPr>
            </a:lvl1pPr>
          </a:lstStyle>
          <a:p>
            <a:pPr>
              <a:defRPr/>
            </a:pPr>
            <a:fld id="{D7854918-6E5B-4F15-B222-966D48B57574}"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851" r:id="rId1"/>
    <p:sldLayoutId id="2147483847" r:id="rId2"/>
    <p:sldLayoutId id="2147483852" r:id="rId3"/>
    <p:sldLayoutId id="2147483853" r:id="rId4"/>
    <p:sldLayoutId id="2147483854" r:id="rId5"/>
    <p:sldLayoutId id="2147483855" r:id="rId6"/>
    <p:sldLayoutId id="2147483848" r:id="rId7"/>
    <p:sldLayoutId id="2147483856" r:id="rId8"/>
    <p:sldLayoutId id="2147483857" r:id="rId9"/>
    <p:sldLayoutId id="2147483849" r:id="rId10"/>
    <p:sldLayoutId id="2147483850"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2 - Υπότιτλος">
            <a:extLst>
              <a:ext uri="{FF2B5EF4-FFF2-40B4-BE49-F238E27FC236}">
                <a16:creationId xmlns:a16="http://schemas.microsoft.com/office/drawing/2014/main" id="{ADE6BC9F-460B-24AF-0651-5496E6F1E418}"/>
              </a:ext>
            </a:extLst>
          </p:cNvPr>
          <p:cNvSpPr>
            <a:spLocks noGrp="1"/>
          </p:cNvSpPr>
          <p:nvPr>
            <p:ph type="subTitle" idx="1"/>
          </p:nvPr>
        </p:nvSpPr>
        <p:spPr>
          <a:xfrm>
            <a:off x="685800" y="3141663"/>
            <a:ext cx="7772400" cy="1943100"/>
          </a:xfrm>
        </p:spPr>
        <p:txBody>
          <a:bodyPr/>
          <a:lstStyle/>
          <a:p>
            <a:pPr marR="0" eaLnBrk="1" hangingPunct="1"/>
            <a:r>
              <a:rPr lang="el-GR" altLang="el-GR" sz="2400" b="1" dirty="0">
                <a:latin typeface="Times New Roman" panose="02020603050405020304" pitchFamily="18" charset="0"/>
                <a:cs typeface="Times New Roman" panose="02020603050405020304" pitchFamily="18" charset="0"/>
              </a:rPr>
              <a:t>Διαχείριση Κρίσεων και Επικοινωνία</a:t>
            </a:r>
          </a:p>
          <a:p>
            <a:pPr marR="0" eaLnBrk="1" hangingPunct="1"/>
            <a:r>
              <a:rPr lang="el-GR" altLang="el-GR" sz="2400" b="1" dirty="0">
                <a:latin typeface="Times New Roman" panose="02020603050405020304" pitchFamily="18" charset="0"/>
                <a:cs typeface="Times New Roman" panose="02020603050405020304" pitchFamily="18" charset="0"/>
              </a:rPr>
              <a:t>Επικοινωνιακή Διαχείριση Κρίσεων  </a:t>
            </a:r>
          </a:p>
          <a:p>
            <a:pPr marR="0" eaLnBrk="1" hangingPunct="1"/>
            <a:endParaRPr lang="el-GR" altLang="el-GR" b="1" dirty="0">
              <a:solidFill>
                <a:schemeClr val="tx1"/>
              </a:solidFill>
              <a:latin typeface="Times New Roman" panose="02020603050405020304" pitchFamily="18" charset="0"/>
              <a:cs typeface="Times New Roman" panose="02020603050405020304" pitchFamily="18" charset="0"/>
            </a:endParaRPr>
          </a:p>
          <a:p>
            <a:pPr marR="0" eaLnBrk="1" hangingPunct="1"/>
            <a:r>
              <a:rPr lang="el-GR" altLang="el-GR" b="1" dirty="0">
                <a:latin typeface="Times New Roman" panose="02020603050405020304" pitchFamily="18" charset="0"/>
                <a:cs typeface="Times New Roman" panose="02020603050405020304" pitchFamily="18" charset="0"/>
              </a:rPr>
              <a:t>Διδάσκων </a:t>
            </a:r>
            <a:r>
              <a:rPr lang="en-US" altLang="el-GR" b="1" dirty="0">
                <a:latin typeface="Times New Roman" panose="02020603050405020304" pitchFamily="18" charset="0"/>
                <a:cs typeface="Times New Roman" panose="02020603050405020304" pitchFamily="18" charset="0"/>
              </a:rPr>
              <a:t>:</a:t>
            </a:r>
            <a:r>
              <a:rPr lang="el-GR" altLang="el-GR" b="1" dirty="0">
                <a:latin typeface="Times New Roman" panose="02020603050405020304" pitchFamily="18" charset="0"/>
                <a:cs typeface="Times New Roman" panose="02020603050405020304" pitchFamily="18" charset="0"/>
              </a:rPr>
              <a:t> Δρ. Σταύρος  </a:t>
            </a:r>
            <a:r>
              <a:rPr lang="el-GR" altLang="el-GR" b="1" dirty="0" err="1">
                <a:latin typeface="Times New Roman" panose="02020603050405020304" pitchFamily="18" charset="0"/>
                <a:cs typeface="Times New Roman" panose="02020603050405020304" pitchFamily="18" charset="0"/>
              </a:rPr>
              <a:t>Καλογιαννίδης</a:t>
            </a:r>
            <a:r>
              <a:rPr lang="el-GR" altLang="el-GR" b="1" dirty="0">
                <a:latin typeface="Times New Roman" panose="02020603050405020304" pitchFamily="18" charset="0"/>
                <a:cs typeface="Times New Roman" panose="02020603050405020304" pitchFamily="18" charset="0"/>
              </a:rPr>
              <a:t> </a:t>
            </a:r>
          </a:p>
        </p:txBody>
      </p:sp>
      <p:sp>
        <p:nvSpPr>
          <p:cNvPr id="10243" name="AutoShape 6" descr="Αποτέλεσμα εικόνας για inedivim">
            <a:extLst>
              <a:ext uri="{FF2B5EF4-FFF2-40B4-BE49-F238E27FC236}">
                <a16:creationId xmlns:a16="http://schemas.microsoft.com/office/drawing/2014/main" id="{D5087E5B-4BF2-A95B-C67D-4F06576E852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p>
        </p:txBody>
      </p:sp>
      <p:pic>
        <p:nvPicPr>
          <p:cNvPr id="10244" name="7 - Εικόνα" descr="download3.png">
            <a:extLst>
              <a:ext uri="{FF2B5EF4-FFF2-40B4-BE49-F238E27FC236}">
                <a16:creationId xmlns:a16="http://schemas.microsoft.com/office/drawing/2014/main" id="{D6A85134-0F90-9E8D-B644-8CCE615721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04813"/>
            <a:ext cx="756126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Ορθογώνιο">
            <a:extLst>
              <a:ext uri="{FF2B5EF4-FFF2-40B4-BE49-F238E27FC236}">
                <a16:creationId xmlns:a16="http://schemas.microsoft.com/office/drawing/2014/main" id="{69B889C4-9B2F-7547-DC49-B34C137EE9F4}"/>
              </a:ext>
            </a:extLst>
          </p:cNvPr>
          <p:cNvSpPr>
            <a:spLocks noChangeArrowheads="1"/>
          </p:cNvSpPr>
          <p:nvPr/>
        </p:nvSpPr>
        <p:spPr bwMode="auto">
          <a:xfrm>
            <a:off x="539750" y="549275"/>
            <a:ext cx="80645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l-GR" altLang="el-GR" sz="1800" b="1">
                <a:latin typeface="Arial" panose="020B0604020202020204" pitchFamily="34" charset="0"/>
              </a:rPr>
              <a:t>Στάδια επικοινωνιακής διαχείρισης  έκτακτων αναγκών επικοινωνίας</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Σημασία επικοινωνίας &amp; επικοινωνιακού σχεδιασμού στην αβεβαιότητα </a:t>
            </a:r>
          </a:p>
          <a:p>
            <a:pPr eaLnBrk="1" hangingPunct="1">
              <a:spcBef>
                <a:spcPct val="0"/>
              </a:spcBef>
              <a:buClrTx/>
              <a:buSzTx/>
              <a:buFontTx/>
              <a:buNone/>
            </a:pPr>
            <a:r>
              <a:rPr lang="el-GR" altLang="el-GR" sz="1800">
                <a:latin typeface="Arial" panose="020B0604020202020204" pitchFamily="34" charset="0"/>
              </a:rPr>
              <a:t>που δημιουργούν οι έκτακτες περιστάσεις</a:t>
            </a:r>
          </a:p>
          <a:p>
            <a:pPr eaLnBrk="1" hangingPunct="1">
              <a:spcBef>
                <a:spcPct val="0"/>
              </a:spcBef>
              <a:buClrTx/>
              <a:buSzTx/>
              <a:buFontTx/>
              <a:buNone/>
            </a:pPr>
            <a:endParaRPr lang="el-GR" altLang="el-GR" sz="1800">
              <a:latin typeface="Arial" panose="020B0604020202020204" pitchFamily="34" charset="0"/>
            </a:endParaRPr>
          </a:p>
          <a:p>
            <a:pPr algn="ctr" eaLnBrk="1" hangingPunct="1">
              <a:spcBef>
                <a:spcPct val="0"/>
              </a:spcBef>
              <a:buClrTx/>
              <a:buSzTx/>
              <a:buFontTx/>
              <a:buNone/>
            </a:pPr>
            <a:r>
              <a:rPr lang="el-GR" altLang="el-GR" sz="1800">
                <a:latin typeface="Arial" panose="020B0604020202020204" pitchFamily="34" charset="0"/>
              </a:rPr>
              <a:t>Τρία στάδια επικοινωνιακής διαχείρισης έκτακτων αναγκών:</a:t>
            </a:r>
          </a:p>
          <a:p>
            <a:pPr algn="ct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Πριν την έκτακτη ανάγκη</a:t>
            </a:r>
          </a:p>
          <a:p>
            <a:pPr eaLnBrk="1" hangingPunct="1">
              <a:spcBef>
                <a:spcPct val="0"/>
              </a:spcBef>
              <a:buClrTx/>
              <a:buSzTx/>
              <a:buFontTx/>
              <a:buNone/>
            </a:pPr>
            <a:r>
              <a:rPr lang="el-GR" altLang="el-GR" sz="1800">
                <a:latin typeface="Arial" panose="020B0604020202020204" pitchFamily="34" charset="0"/>
              </a:rPr>
              <a:t>• Κατά τη διάρκεια της έκτακτης ανάγκης</a:t>
            </a:r>
          </a:p>
          <a:p>
            <a:pPr eaLnBrk="1" hangingPunct="1">
              <a:spcBef>
                <a:spcPct val="0"/>
              </a:spcBef>
              <a:buClrTx/>
              <a:buSzTx/>
              <a:buFontTx/>
              <a:buNone/>
            </a:pPr>
            <a:r>
              <a:rPr lang="el-GR" altLang="el-GR" sz="1800">
                <a:latin typeface="Arial" panose="020B0604020202020204" pitchFamily="34" charset="0"/>
              </a:rPr>
              <a:t>• Μετά την έκτακτη ανάγκη</a:t>
            </a:r>
          </a:p>
        </p:txBody>
      </p:sp>
      <p:sp>
        <p:nvSpPr>
          <p:cNvPr id="21507" name="AutoShape 2" descr="Top 5 Change Crisis Communication Strategies (+ 1 Example)">
            <a:extLst>
              <a:ext uri="{FF2B5EF4-FFF2-40B4-BE49-F238E27FC236}">
                <a16:creationId xmlns:a16="http://schemas.microsoft.com/office/drawing/2014/main" id="{AEDF5DD3-7BF9-B939-77C5-B93BBD73FCC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21508" name="Picture 3">
            <a:extLst>
              <a:ext uri="{FF2B5EF4-FFF2-40B4-BE49-F238E27FC236}">
                <a16:creationId xmlns:a16="http://schemas.microsoft.com/office/drawing/2014/main" id="{C3E24457-AD6A-689F-8AE0-4DDEEA601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3716338"/>
            <a:ext cx="6192837"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Ορθογώνιο">
            <a:extLst>
              <a:ext uri="{FF2B5EF4-FFF2-40B4-BE49-F238E27FC236}">
                <a16:creationId xmlns:a16="http://schemas.microsoft.com/office/drawing/2014/main" id="{82FA1E0B-2DD4-95DC-47B8-4652CF4C12B6}"/>
              </a:ext>
            </a:extLst>
          </p:cNvPr>
          <p:cNvSpPr>
            <a:spLocks noChangeArrowheads="1"/>
          </p:cNvSpPr>
          <p:nvPr/>
        </p:nvSpPr>
        <p:spPr bwMode="auto">
          <a:xfrm>
            <a:off x="395288" y="549275"/>
            <a:ext cx="8208962"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dirty="0">
                <a:latin typeface="Arial" panose="020B0604020202020204" pitchFamily="34" charset="0"/>
              </a:rPr>
              <a:t>Επικοινωνιακά μοντέλα  έκτακτων αναγκών</a:t>
            </a:r>
          </a:p>
          <a:p>
            <a:pPr algn="ctr" eaLnBrk="1" hangingPunct="1">
              <a:spcBef>
                <a:spcPct val="0"/>
              </a:spcBef>
              <a:buClrTx/>
              <a:buSzTx/>
              <a:buFontTx/>
              <a:buNone/>
            </a:pPr>
            <a:endParaRPr lang="el-GR" altLang="el-GR" sz="1800" b="1" dirty="0">
              <a:latin typeface="Arial" panose="020B0604020202020204" pitchFamily="34" charset="0"/>
            </a:endParaRPr>
          </a:p>
          <a:p>
            <a:pPr algn="ctr" eaLnBrk="1" hangingPunct="1">
              <a:spcBef>
                <a:spcPct val="0"/>
              </a:spcBef>
              <a:buClrTx/>
              <a:buSzTx/>
              <a:buFontTx/>
              <a:buNone/>
            </a:pPr>
            <a:endParaRPr lang="el-GR" altLang="el-GR" sz="1800" b="1" dirty="0">
              <a:latin typeface="Arial" panose="020B0604020202020204" pitchFamily="34" charset="0"/>
            </a:endParaRPr>
          </a:p>
          <a:p>
            <a:pPr algn="just" eaLnBrk="1" hangingPunct="1">
              <a:spcBef>
                <a:spcPct val="0"/>
              </a:spcBef>
              <a:buClrTx/>
              <a:buSzTx/>
              <a:buFontTx/>
              <a:buNone/>
            </a:pPr>
            <a:r>
              <a:rPr lang="el-GR" altLang="el-GR" sz="1800" b="1" dirty="0">
                <a:latin typeface="Arial" panose="020B0604020202020204" pitchFamily="34" charset="0"/>
              </a:rPr>
              <a:t>• Μοντέλο αντιληπτού κινδύνου </a:t>
            </a:r>
            <a:r>
              <a:rPr lang="el-GR" altLang="el-GR" sz="1800" dirty="0">
                <a:latin typeface="Arial" panose="020B0604020202020204" pitchFamily="34" charset="0"/>
              </a:rPr>
              <a:t>(παράγοντες αντίληψης κινδύνου</a:t>
            </a:r>
          </a:p>
          <a:p>
            <a:pPr algn="just" eaLnBrk="1" hangingPunct="1">
              <a:spcBef>
                <a:spcPct val="0"/>
              </a:spcBef>
              <a:buClrTx/>
              <a:buSzTx/>
              <a:buFontTx/>
              <a:buNone/>
            </a:pPr>
            <a:r>
              <a:rPr lang="el-GR" altLang="el-GR" sz="1800" dirty="0">
                <a:latin typeface="Arial" panose="020B0604020202020204" pitchFamily="34" charset="0"/>
              </a:rPr>
              <a:t>επηρεάζουν στεναχώρια, άγχος, αγωνία, θυμό, φόβο κ.λπ.)</a:t>
            </a:r>
          </a:p>
          <a:p>
            <a:pPr algn="just" eaLnBrk="1" hangingPunct="1">
              <a:spcBef>
                <a:spcPct val="0"/>
              </a:spcBef>
              <a:buClrTx/>
              <a:buSzTx/>
              <a:buFontTx/>
              <a:buNone/>
            </a:pPr>
            <a:endParaRPr lang="el-GR" altLang="el-GR" sz="1800" dirty="0">
              <a:latin typeface="Arial" panose="020B0604020202020204" pitchFamily="34" charset="0"/>
            </a:endParaRPr>
          </a:p>
          <a:p>
            <a:pPr algn="just" eaLnBrk="1" hangingPunct="1">
              <a:spcBef>
                <a:spcPct val="0"/>
              </a:spcBef>
              <a:buClrTx/>
              <a:buSzTx/>
              <a:buFontTx/>
              <a:buNone/>
            </a:pPr>
            <a:r>
              <a:rPr lang="el-GR" altLang="el-GR" sz="1800" b="1" dirty="0">
                <a:latin typeface="Arial" panose="020B0604020202020204" pitchFamily="34" charset="0"/>
              </a:rPr>
              <a:t>• Μοντέλο νοητικού θορύβου </a:t>
            </a:r>
            <a:r>
              <a:rPr lang="el-GR" altLang="el-GR" sz="1800" dirty="0">
                <a:latin typeface="Arial" panose="020B0604020202020204" pitchFamily="34" charset="0"/>
              </a:rPr>
              <a:t>(συναισθηματική διέγερση ή ταραχή δημιουργεί </a:t>
            </a:r>
          </a:p>
          <a:p>
            <a:pPr algn="just" eaLnBrk="1" hangingPunct="1">
              <a:spcBef>
                <a:spcPct val="0"/>
              </a:spcBef>
              <a:buClrTx/>
              <a:buSzTx/>
              <a:buFontTx/>
              <a:buNone/>
            </a:pPr>
            <a:r>
              <a:rPr lang="el-GR" altLang="el-GR" sz="1800" dirty="0">
                <a:latin typeface="Arial" panose="020B0604020202020204" pitchFamily="34" charset="0"/>
              </a:rPr>
              <a:t>θόρυβο και επηρεάζει αποτελεσματικότητα επικοινωνίας)</a:t>
            </a:r>
          </a:p>
          <a:p>
            <a:pPr algn="just" eaLnBrk="1" hangingPunct="1">
              <a:spcBef>
                <a:spcPct val="0"/>
              </a:spcBef>
              <a:buClrTx/>
              <a:buSzTx/>
              <a:buFontTx/>
              <a:buNone/>
            </a:pPr>
            <a:endParaRPr lang="el-GR" altLang="el-GR" sz="1800" dirty="0">
              <a:latin typeface="Arial" panose="020B0604020202020204" pitchFamily="34" charset="0"/>
            </a:endParaRPr>
          </a:p>
          <a:p>
            <a:pPr algn="just" eaLnBrk="1" hangingPunct="1">
              <a:spcBef>
                <a:spcPct val="0"/>
              </a:spcBef>
              <a:buClrTx/>
              <a:buSzTx/>
              <a:buFontTx/>
              <a:buNone/>
            </a:pPr>
            <a:r>
              <a:rPr lang="el-GR" altLang="el-GR" sz="1800" b="1" dirty="0">
                <a:latin typeface="Arial" panose="020B0604020202020204" pitchFamily="34" charset="0"/>
              </a:rPr>
              <a:t>• Μοντέλο αρνητικής υπεροχής </a:t>
            </a:r>
            <a:r>
              <a:rPr lang="el-GR" altLang="el-GR" sz="1800" dirty="0">
                <a:latin typeface="Arial" panose="020B0604020202020204" pitchFamily="34" charset="0"/>
              </a:rPr>
              <a:t>(ασύμμετρη σχέση θετικής και αρνητικής </a:t>
            </a:r>
          </a:p>
          <a:p>
            <a:pPr algn="just" eaLnBrk="1" hangingPunct="1">
              <a:spcBef>
                <a:spcPct val="0"/>
              </a:spcBef>
              <a:buClrTx/>
              <a:buSzTx/>
              <a:buFontTx/>
              <a:buNone/>
            </a:pPr>
            <a:r>
              <a:rPr lang="el-GR" altLang="el-GR" sz="1800" dirty="0">
                <a:latin typeface="Arial" panose="020B0604020202020204" pitchFamily="34" charset="0"/>
              </a:rPr>
              <a:t>πληροφορίας με την αρνητική να υπερισχύει)</a:t>
            </a:r>
          </a:p>
          <a:p>
            <a:pPr algn="just" eaLnBrk="1" hangingPunct="1">
              <a:spcBef>
                <a:spcPct val="0"/>
              </a:spcBef>
              <a:buClrTx/>
              <a:buSzTx/>
              <a:buFontTx/>
              <a:buNone/>
            </a:pPr>
            <a:endParaRPr lang="el-GR" altLang="el-GR" sz="1800" dirty="0">
              <a:latin typeface="Arial" panose="020B0604020202020204" pitchFamily="34" charset="0"/>
            </a:endParaRPr>
          </a:p>
          <a:p>
            <a:pPr algn="just" eaLnBrk="1" hangingPunct="1">
              <a:spcBef>
                <a:spcPct val="0"/>
              </a:spcBef>
              <a:buClrTx/>
              <a:buSzTx/>
              <a:buFontTx/>
              <a:buNone/>
            </a:pPr>
            <a:r>
              <a:rPr lang="el-GR" altLang="el-GR" sz="1800" b="1" dirty="0">
                <a:latin typeface="Arial" panose="020B0604020202020204" pitchFamily="34" charset="0"/>
              </a:rPr>
              <a:t>• Μοντέλο ανάκτησης εμπιστοσύνης </a:t>
            </a:r>
            <a:r>
              <a:rPr lang="el-GR" altLang="el-GR" sz="1800" dirty="0">
                <a:latin typeface="Arial" panose="020B0604020202020204" pitchFamily="34" charset="0"/>
              </a:rPr>
              <a:t>(σημασία διατήρησης και ενίσχυσης </a:t>
            </a:r>
          </a:p>
          <a:p>
            <a:pPr algn="just" eaLnBrk="1" hangingPunct="1">
              <a:spcBef>
                <a:spcPct val="0"/>
              </a:spcBef>
              <a:buClrTx/>
              <a:buSzTx/>
              <a:buFontTx/>
              <a:buNone/>
            </a:pPr>
            <a:r>
              <a:rPr lang="el-GR" altLang="el-GR" sz="1800" dirty="0">
                <a:latin typeface="Arial" panose="020B0604020202020204" pitchFamily="34" charset="0"/>
              </a:rPr>
              <a:t>εμπιστοσύνης μέσα από πράξεις οργανισμού/επιχείρησης)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 Ορθογώνιο">
            <a:extLst>
              <a:ext uri="{FF2B5EF4-FFF2-40B4-BE49-F238E27FC236}">
                <a16:creationId xmlns:a16="http://schemas.microsoft.com/office/drawing/2014/main" id="{F79D6398-86F4-7730-56C2-E4E90BAF00A9}"/>
              </a:ext>
            </a:extLst>
          </p:cNvPr>
          <p:cNvSpPr>
            <a:spLocks noChangeArrowheads="1"/>
          </p:cNvSpPr>
          <p:nvPr/>
        </p:nvSpPr>
        <p:spPr bwMode="auto">
          <a:xfrm>
            <a:off x="468313" y="750888"/>
            <a:ext cx="83518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Διαφορά κρίσης - έκτακτης κατάστασης</a:t>
            </a:r>
          </a:p>
          <a:p>
            <a:pPr algn="just" eaLnBrk="1" hangingPunct="1">
              <a:spcBef>
                <a:spcPct val="0"/>
              </a:spcBef>
              <a:buClrTx/>
              <a:buSzTx/>
              <a:buFontTx/>
              <a:buNone/>
            </a:pPr>
            <a:endParaRPr lang="el-GR" altLang="el-GR" sz="1800" b="1">
              <a:latin typeface="Arial" panose="020B0604020202020204" pitchFamily="34" charset="0"/>
            </a:endParaRPr>
          </a:p>
          <a:p>
            <a:pPr algn="just" eaLnBrk="1" hangingPunct="1">
              <a:spcBef>
                <a:spcPct val="0"/>
              </a:spcBef>
              <a:buClrTx/>
              <a:buSzTx/>
              <a:buFontTx/>
              <a:buNone/>
            </a:pPr>
            <a:r>
              <a:rPr lang="el-GR" altLang="el-GR" sz="1800">
                <a:latin typeface="Arial" panose="020B0604020202020204" pitchFamily="34" charset="0"/>
              </a:rPr>
              <a:t>• Η έκτακτη κατάσταση είναι κάθε μη κανονική και έκτακτη συνθήκη που διαταράσσει συνήθεις διαδικασίες ή καθημερινότητα, απαιτεί άμεσες ενέργειες για να περιορισθούν οι βλάβες σε πρόσωπα, περιβάλλον, περιουσίες.</a:t>
            </a:r>
          </a:p>
          <a:p>
            <a:pPr algn="just" eaLnBrk="1" hangingPunct="1">
              <a:spcBef>
                <a:spcPct val="0"/>
              </a:spcBef>
              <a:buClrTx/>
              <a:buSzTx/>
              <a:buFontTx/>
              <a:buNone/>
            </a:pPr>
            <a:endParaRPr lang="el-GR" altLang="el-GR" sz="1800">
              <a:latin typeface="Arial" panose="020B0604020202020204" pitchFamily="34" charset="0"/>
            </a:endParaRPr>
          </a:p>
          <a:p>
            <a:pPr algn="just" eaLnBrk="1" hangingPunct="1">
              <a:spcBef>
                <a:spcPct val="0"/>
              </a:spcBef>
              <a:buClrTx/>
              <a:buSzTx/>
              <a:buFontTx/>
              <a:buNone/>
            </a:pPr>
            <a:r>
              <a:rPr lang="el-GR" altLang="el-GR" sz="1800">
                <a:latin typeface="Arial" panose="020B0604020202020204" pitchFamily="34" charset="0"/>
              </a:rPr>
              <a:t>• Η έκτακτη κατάσταση μπορεί να οδηγήσει σε κρίση (π.χ. χιονόπτωση Αττικής - Ιαν. 2022).</a:t>
            </a:r>
          </a:p>
          <a:p>
            <a:pPr algn="just" eaLnBrk="1" hangingPunct="1">
              <a:spcBef>
                <a:spcPct val="0"/>
              </a:spcBef>
              <a:buClrTx/>
              <a:buSzTx/>
              <a:buFontTx/>
              <a:buNone/>
            </a:pPr>
            <a:endParaRPr lang="el-GR" altLang="el-GR" sz="1800">
              <a:latin typeface="Arial" panose="020B0604020202020204" pitchFamily="34" charset="0"/>
            </a:endParaRPr>
          </a:p>
          <a:p>
            <a:pPr algn="just" eaLnBrk="1" hangingPunct="1">
              <a:spcBef>
                <a:spcPct val="0"/>
              </a:spcBef>
              <a:buClrTx/>
              <a:buSzTx/>
              <a:buFontTx/>
              <a:buNone/>
            </a:pPr>
            <a:r>
              <a:rPr lang="el-GR" altLang="el-GR" sz="1800">
                <a:latin typeface="Arial" panose="020B0604020202020204" pitchFamily="34" charset="0"/>
              </a:rPr>
              <a:t>• Η κρίση περιλαμβάνει όλα τα χαρακτηριστικά της έκτακτης κατάστασης και επιπρόσθετα έχει γενικευμένο χαρακτήρα και άμεσο αντίκτυπο στο κοινό αίσθημα, προκαλεί αίσθηση ανεπάρκειας, γενικευμένου κινδύνου.</a:t>
            </a:r>
          </a:p>
        </p:txBody>
      </p:sp>
      <p:sp>
        <p:nvSpPr>
          <p:cNvPr id="23555" name="AutoShape 2" descr="Types of Disaster in New York | Broome County">
            <a:extLst>
              <a:ext uri="{FF2B5EF4-FFF2-40B4-BE49-F238E27FC236}">
                <a16:creationId xmlns:a16="http://schemas.microsoft.com/office/drawing/2014/main" id="{7D32301A-D6C4-58E8-134C-107E09FD67A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23556" name="Picture 3">
            <a:extLst>
              <a:ext uri="{FF2B5EF4-FFF2-40B4-BE49-F238E27FC236}">
                <a16:creationId xmlns:a16="http://schemas.microsoft.com/office/drawing/2014/main" id="{3BB14F44-3D79-96CA-E793-571AFDDD3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4437063"/>
            <a:ext cx="5111750"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 Ορθογώνιο">
            <a:extLst>
              <a:ext uri="{FF2B5EF4-FFF2-40B4-BE49-F238E27FC236}">
                <a16:creationId xmlns:a16="http://schemas.microsoft.com/office/drawing/2014/main" id="{A6150D4D-6275-1E1C-EEF0-A6EE4F6C2A8D}"/>
              </a:ext>
            </a:extLst>
          </p:cNvPr>
          <p:cNvSpPr>
            <a:spLocks noChangeArrowheads="1"/>
          </p:cNvSpPr>
          <p:nvPr/>
        </p:nvSpPr>
        <p:spPr bwMode="auto">
          <a:xfrm>
            <a:off x="3059113" y="908050"/>
            <a:ext cx="3028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l-GR" altLang="el-GR" sz="1800">
                <a:latin typeface="Arial" panose="020B0604020202020204" pitchFamily="34" charset="0"/>
              </a:rPr>
              <a:t>Φάσεις διαχείρισης κρίσεων</a:t>
            </a:r>
          </a:p>
        </p:txBody>
      </p:sp>
      <p:pic>
        <p:nvPicPr>
          <p:cNvPr id="24579" name="Picture 1">
            <a:extLst>
              <a:ext uri="{FF2B5EF4-FFF2-40B4-BE49-F238E27FC236}">
                <a16:creationId xmlns:a16="http://schemas.microsoft.com/office/drawing/2014/main" id="{0CE7B674-7720-C61D-CB5A-6F3C67630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1412875"/>
            <a:ext cx="4813300" cy="425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 Ορθογώνιο">
            <a:extLst>
              <a:ext uri="{FF2B5EF4-FFF2-40B4-BE49-F238E27FC236}">
                <a16:creationId xmlns:a16="http://schemas.microsoft.com/office/drawing/2014/main" id="{C746AB7F-2827-8C7E-0491-AD0734892C1F}"/>
              </a:ext>
            </a:extLst>
          </p:cNvPr>
          <p:cNvSpPr>
            <a:spLocks noChangeArrowheads="1"/>
          </p:cNvSpPr>
          <p:nvPr/>
        </p:nvSpPr>
        <p:spPr bwMode="auto">
          <a:xfrm>
            <a:off x="827088" y="692150"/>
            <a:ext cx="71294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Φάση πρόληψης</a:t>
            </a:r>
          </a:p>
          <a:p>
            <a:pPr algn="ctr" eaLnBrk="1" hangingPunct="1">
              <a:spcBef>
                <a:spcPct val="0"/>
              </a:spcBef>
              <a:buClrTx/>
              <a:buSzTx/>
              <a:buFontTx/>
              <a:buNone/>
            </a:pPr>
            <a:endParaRPr lang="el-GR" altLang="el-GR" sz="1800" b="1">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Μελέτη παρούσας κατάστασης</a:t>
            </a:r>
          </a:p>
          <a:p>
            <a:pPr eaLnBrk="1" hangingPunct="1">
              <a:spcBef>
                <a:spcPct val="0"/>
              </a:spcBef>
              <a:buClrTx/>
              <a:buSzTx/>
              <a:buFontTx/>
              <a:buNone/>
            </a:pPr>
            <a:r>
              <a:rPr lang="el-GR" altLang="el-GR" sz="1800">
                <a:latin typeface="Arial" panose="020B0604020202020204" pitchFamily="34" charset="0"/>
              </a:rPr>
              <a:t>• Εκτίμηση κινδύνων</a:t>
            </a:r>
          </a:p>
          <a:p>
            <a:pPr eaLnBrk="1" hangingPunct="1">
              <a:spcBef>
                <a:spcPct val="0"/>
              </a:spcBef>
              <a:buClrTx/>
              <a:buSzTx/>
              <a:buFontTx/>
              <a:buNone/>
            </a:pPr>
            <a:r>
              <a:rPr lang="el-GR" altLang="el-GR" sz="1800">
                <a:latin typeface="Arial" panose="020B0604020202020204" pitchFamily="34" charset="0"/>
              </a:rPr>
              <a:t>• Εξέταση δυσμενέστερων σεναρίων</a:t>
            </a:r>
          </a:p>
          <a:p>
            <a:pPr eaLnBrk="1" hangingPunct="1">
              <a:spcBef>
                <a:spcPct val="0"/>
              </a:spcBef>
              <a:buClrTx/>
              <a:buSzTx/>
              <a:buFontTx/>
              <a:buNone/>
            </a:pPr>
            <a:r>
              <a:rPr lang="el-GR" altLang="el-GR" sz="1800">
                <a:latin typeface="Arial" panose="020B0604020202020204" pitchFamily="34" charset="0"/>
              </a:rPr>
              <a:t>• Μελέτη παλαιότερων καταστάσεων</a:t>
            </a:r>
          </a:p>
          <a:p>
            <a:pPr eaLnBrk="1" hangingPunct="1">
              <a:spcBef>
                <a:spcPct val="0"/>
              </a:spcBef>
              <a:buClrTx/>
              <a:buSzTx/>
              <a:buFontTx/>
              <a:buNone/>
            </a:pPr>
            <a:r>
              <a:rPr lang="el-GR" altLang="el-GR" sz="1800">
                <a:latin typeface="Arial" panose="020B0604020202020204" pitchFamily="34" charset="0"/>
              </a:rPr>
              <a:t>• Αναζήτησης πρόσθετης τεχνογνωσίας</a:t>
            </a:r>
          </a:p>
          <a:p>
            <a:pPr eaLnBrk="1" hangingPunct="1">
              <a:spcBef>
                <a:spcPct val="0"/>
              </a:spcBef>
              <a:buClrTx/>
              <a:buSzTx/>
              <a:buFontTx/>
              <a:buNone/>
            </a:pPr>
            <a:r>
              <a:rPr lang="el-GR" altLang="el-GR" sz="1800">
                <a:latin typeface="Arial" panose="020B0604020202020204" pitchFamily="34" charset="0"/>
              </a:rPr>
              <a:t>• Καθορισμός μεθόδου συνεχούς αξιολόγησης</a:t>
            </a:r>
          </a:p>
        </p:txBody>
      </p:sp>
      <p:pic>
        <p:nvPicPr>
          <p:cNvPr id="25603" name="Picture 2" descr="Climate change: Big increase in weather disasters over the past five decades">
            <a:extLst>
              <a:ext uri="{FF2B5EF4-FFF2-40B4-BE49-F238E27FC236}">
                <a16:creationId xmlns:a16="http://schemas.microsoft.com/office/drawing/2014/main" id="{12A735E5-4179-33E7-B857-2918B739ED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8608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AutoShape 4" descr="woman in aftermath of a tornado">
            <a:extLst>
              <a:ext uri="{FF2B5EF4-FFF2-40B4-BE49-F238E27FC236}">
                <a16:creationId xmlns:a16="http://schemas.microsoft.com/office/drawing/2014/main" id="{18D88481-1F07-8189-D2EC-C9DFCEC3C94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25605" name="AutoShape 6" descr="How a Small Group of Firms Changed the Math for Insuring Against Natural  Disasters - The New York Times">
            <a:extLst>
              <a:ext uri="{FF2B5EF4-FFF2-40B4-BE49-F238E27FC236}">
                <a16:creationId xmlns:a16="http://schemas.microsoft.com/office/drawing/2014/main" id="{6AD37820-73CD-0B0E-135E-418E214D430E}"/>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25606" name="AutoShape 8" descr="U.S. sets record for billion-dollar weather and climate disasters in 2023 -  CBS News">
            <a:extLst>
              <a:ext uri="{FF2B5EF4-FFF2-40B4-BE49-F238E27FC236}">
                <a16:creationId xmlns:a16="http://schemas.microsoft.com/office/drawing/2014/main" id="{DC2B1321-F5F7-7436-78D6-E6AA4B7A213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Ορθογώνιο">
            <a:extLst>
              <a:ext uri="{FF2B5EF4-FFF2-40B4-BE49-F238E27FC236}">
                <a16:creationId xmlns:a16="http://schemas.microsoft.com/office/drawing/2014/main" id="{9DFCD539-12A5-B045-CCF9-41F0A61CCB30}"/>
              </a:ext>
            </a:extLst>
          </p:cNvPr>
          <p:cNvSpPr>
            <a:spLocks noChangeArrowheads="1"/>
          </p:cNvSpPr>
          <p:nvPr/>
        </p:nvSpPr>
        <p:spPr bwMode="auto">
          <a:xfrm>
            <a:off x="395288" y="620713"/>
            <a:ext cx="842486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Φάση προετοιμασίας</a:t>
            </a:r>
          </a:p>
          <a:p>
            <a:pPr algn="ctr" eaLnBrk="1" hangingPunct="1">
              <a:spcBef>
                <a:spcPct val="0"/>
              </a:spcBef>
              <a:buClrTx/>
              <a:buSzTx/>
              <a:buFontTx/>
              <a:buNone/>
            </a:pPr>
            <a:endParaRPr lang="el-GR" altLang="el-GR" sz="1800" b="1">
              <a:latin typeface="Arial" panose="020B0604020202020204" pitchFamily="34" charset="0"/>
            </a:endParaRPr>
          </a:p>
          <a:p>
            <a:pPr algn="just" eaLnBrk="1" hangingPunct="1">
              <a:spcBef>
                <a:spcPct val="0"/>
              </a:spcBef>
              <a:buClrTx/>
              <a:buSzTx/>
              <a:buFontTx/>
              <a:buNone/>
            </a:pPr>
            <a:r>
              <a:rPr lang="el-GR" altLang="el-GR" sz="1800">
                <a:latin typeface="Arial" panose="020B0604020202020204" pitchFamily="34" charset="0"/>
              </a:rPr>
              <a:t>Περιλαμβάνει τον προγραμματισμό από πλευράς λειτουργιών και επικοινωνιών των κύριων παραμέτρων αντίδρασης, του τρόπου διαχείρισης, των πόρων που απαιτούνται, της απαιτούμενης εκπαίδευσης και της δοκιμαστικής εφαρμογής των σχεδίων δράσης:</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Ανάπτυξη σχεδίου δράσης</a:t>
            </a:r>
          </a:p>
          <a:p>
            <a:pPr eaLnBrk="1" hangingPunct="1">
              <a:spcBef>
                <a:spcPct val="0"/>
              </a:spcBef>
              <a:buClrTx/>
              <a:buSzTx/>
              <a:buFontTx/>
              <a:buNone/>
            </a:pPr>
            <a:r>
              <a:rPr lang="el-GR" altLang="el-GR" sz="1800">
                <a:latin typeface="Arial" panose="020B0604020202020204" pitchFamily="34" charset="0"/>
              </a:rPr>
              <a:t>• Συγκρότηση ομάδας</a:t>
            </a:r>
          </a:p>
          <a:p>
            <a:pPr eaLnBrk="1" hangingPunct="1">
              <a:spcBef>
                <a:spcPct val="0"/>
              </a:spcBef>
              <a:buClrTx/>
              <a:buSzTx/>
              <a:buFontTx/>
              <a:buNone/>
            </a:pPr>
            <a:r>
              <a:rPr lang="el-GR" altLang="el-GR" sz="1800">
                <a:latin typeface="Arial" panose="020B0604020202020204" pitchFamily="34" charset="0"/>
              </a:rPr>
              <a:t>• Εξασφάλιση απαραίτητων συνεργατών</a:t>
            </a:r>
          </a:p>
          <a:p>
            <a:pPr eaLnBrk="1" hangingPunct="1">
              <a:spcBef>
                <a:spcPct val="0"/>
              </a:spcBef>
              <a:buClrTx/>
              <a:buSzTx/>
              <a:buFontTx/>
              <a:buNone/>
            </a:pPr>
            <a:r>
              <a:rPr lang="el-GR" altLang="el-GR" sz="1800">
                <a:latin typeface="Arial" panose="020B0604020202020204" pitchFamily="34" charset="0"/>
              </a:rPr>
              <a:t>• Εγκατάσταση συστημάτων</a:t>
            </a:r>
          </a:p>
          <a:p>
            <a:pPr eaLnBrk="1" hangingPunct="1">
              <a:spcBef>
                <a:spcPct val="0"/>
              </a:spcBef>
              <a:buClrTx/>
              <a:buSzTx/>
              <a:buFontTx/>
              <a:buNone/>
            </a:pPr>
            <a:r>
              <a:rPr lang="el-GR" altLang="el-GR" sz="1800">
                <a:latin typeface="Arial" panose="020B0604020202020204" pitchFamily="34" charset="0"/>
              </a:rPr>
              <a:t>• Εκπαίδευση προσωπικού</a:t>
            </a:r>
          </a:p>
          <a:p>
            <a:pPr eaLnBrk="1" hangingPunct="1">
              <a:spcBef>
                <a:spcPct val="0"/>
              </a:spcBef>
              <a:buClrTx/>
              <a:buSzTx/>
              <a:buFontTx/>
              <a:buNone/>
            </a:pPr>
            <a:r>
              <a:rPr lang="el-GR" altLang="el-GR" sz="1800">
                <a:latin typeface="Arial" panose="020B0604020202020204" pitchFamily="34" charset="0"/>
              </a:rPr>
              <a:t>• Δοκιμή λειτουργίας συστημάτων και διαδικασιών</a:t>
            </a:r>
          </a:p>
        </p:txBody>
      </p:sp>
      <p:pic>
        <p:nvPicPr>
          <p:cNvPr id="26627" name="Picture 1">
            <a:extLst>
              <a:ext uri="{FF2B5EF4-FFF2-40B4-BE49-F238E27FC236}">
                <a16:creationId xmlns:a16="http://schemas.microsoft.com/office/drawing/2014/main" id="{40490A61-AEDC-7754-C351-E59B578F7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475" y="44370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Ορθογώνιο">
            <a:extLst>
              <a:ext uri="{FF2B5EF4-FFF2-40B4-BE49-F238E27FC236}">
                <a16:creationId xmlns:a16="http://schemas.microsoft.com/office/drawing/2014/main" id="{73AE769C-3389-6301-FF00-50EF951947DE}"/>
              </a:ext>
            </a:extLst>
          </p:cNvPr>
          <p:cNvSpPr>
            <a:spLocks noChangeArrowheads="1"/>
          </p:cNvSpPr>
          <p:nvPr/>
        </p:nvSpPr>
        <p:spPr bwMode="auto">
          <a:xfrm>
            <a:off x="468313" y="765175"/>
            <a:ext cx="8351837"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Λειτουργικό σχέδιο δράσης</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Καθορισμός κινδύνων &amp; έκτακτων καταστάσεων που καλύπτονται  από το σχέδιο δράσης</a:t>
            </a:r>
          </a:p>
          <a:p>
            <a:pPr eaLnBrk="1" hangingPunct="1">
              <a:spcBef>
                <a:spcPct val="0"/>
              </a:spcBef>
              <a:buClrTx/>
              <a:buSzTx/>
              <a:buFontTx/>
              <a:buNone/>
            </a:pPr>
            <a:r>
              <a:rPr lang="el-GR" altLang="el-GR" sz="1800">
                <a:latin typeface="Arial" panose="020B0604020202020204" pitchFamily="34" charset="0"/>
              </a:rPr>
              <a:t>• Διοικητικό μοντέλο, διοικητική ομάδα, σχέσεις με άλλα τμήματα  και οργανισμούς</a:t>
            </a:r>
          </a:p>
          <a:p>
            <a:pPr eaLnBrk="1" hangingPunct="1">
              <a:spcBef>
                <a:spcPct val="0"/>
              </a:spcBef>
              <a:buClrTx/>
              <a:buSzTx/>
              <a:buFontTx/>
              <a:buNone/>
            </a:pPr>
            <a:r>
              <a:rPr lang="el-GR" altLang="el-GR" sz="1800">
                <a:latin typeface="Arial" panose="020B0604020202020204" pitchFamily="34" charset="0"/>
              </a:rPr>
              <a:t>• Τεκμηριωμένες πολιτικές διαχείρισης και διαδικασίες για  ενεργοποίηση και διευκόλυνση λήψης αποφάσεων κατά τη  διάρκεια των κρίσεων</a:t>
            </a:r>
          </a:p>
          <a:p>
            <a:pPr eaLnBrk="1" hangingPunct="1">
              <a:spcBef>
                <a:spcPct val="0"/>
              </a:spcBef>
              <a:buClrTx/>
              <a:buSzTx/>
              <a:buFontTx/>
              <a:buNone/>
            </a:pPr>
            <a:r>
              <a:rPr lang="el-GR" altLang="el-GR" sz="1800">
                <a:latin typeface="Arial" panose="020B0604020202020204" pitchFamily="34" charset="0"/>
              </a:rPr>
              <a:t>• Περιγραφή διαθέσιμων πόρων και υποδομών</a:t>
            </a:r>
          </a:p>
        </p:txBody>
      </p:sp>
      <p:sp>
        <p:nvSpPr>
          <p:cNvPr id="27651" name="AutoShape 2" descr="Wells Fargo Newsroom - Most Americans Ill-Prepared for Natural Disasters,  Wells Fargo Survey Finds">
            <a:extLst>
              <a:ext uri="{FF2B5EF4-FFF2-40B4-BE49-F238E27FC236}">
                <a16:creationId xmlns:a16="http://schemas.microsoft.com/office/drawing/2014/main" id="{0B68EEA2-E2EC-8CD4-6962-912BD50E20F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27652" name="Picture 3">
            <a:extLst>
              <a:ext uri="{FF2B5EF4-FFF2-40B4-BE49-F238E27FC236}">
                <a16:creationId xmlns:a16="http://schemas.microsoft.com/office/drawing/2014/main" id="{2B2B6A26-63E2-0263-4DFA-9951F3134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150" y="3429000"/>
            <a:ext cx="5329238"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Ορθογώνιο">
            <a:extLst>
              <a:ext uri="{FF2B5EF4-FFF2-40B4-BE49-F238E27FC236}">
                <a16:creationId xmlns:a16="http://schemas.microsoft.com/office/drawing/2014/main" id="{144FD446-65B2-3281-16E7-2DB1AF438095}"/>
              </a:ext>
            </a:extLst>
          </p:cNvPr>
          <p:cNvSpPr>
            <a:spLocks noChangeArrowheads="1"/>
          </p:cNvSpPr>
          <p:nvPr/>
        </p:nvSpPr>
        <p:spPr bwMode="auto">
          <a:xfrm>
            <a:off x="323850" y="836613"/>
            <a:ext cx="82089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Σχέδιο επικοινωνιών</a:t>
            </a:r>
          </a:p>
          <a:p>
            <a:pPr algn="ctr" eaLnBrk="1" hangingPunct="1">
              <a:spcBef>
                <a:spcPct val="0"/>
              </a:spcBef>
              <a:buClrTx/>
              <a:buSzTx/>
              <a:buFontTx/>
              <a:buNone/>
            </a:pPr>
            <a:endParaRPr lang="el-GR" altLang="el-GR" sz="1800" b="1">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Κατευθυντήριες οδηγίες και τακτικές για όλη τη διάρκεια της κρίσης</a:t>
            </a:r>
          </a:p>
          <a:p>
            <a:pPr eaLnBrk="1" hangingPunct="1">
              <a:spcBef>
                <a:spcPct val="0"/>
              </a:spcBef>
              <a:buClrTx/>
              <a:buSzTx/>
              <a:buFontTx/>
              <a:buNone/>
            </a:pPr>
            <a:r>
              <a:rPr lang="el-GR" altLang="el-GR" sz="1800">
                <a:latin typeface="Arial" panose="020B0604020202020204" pitchFamily="34" charset="0"/>
              </a:rPr>
              <a:t>• Καθορισμός κοινής ορολογίας &amp; ενιαίων σημείων αναφοράς</a:t>
            </a:r>
          </a:p>
          <a:p>
            <a:pPr eaLnBrk="1" hangingPunct="1">
              <a:spcBef>
                <a:spcPct val="0"/>
              </a:spcBef>
              <a:buClrTx/>
              <a:buSzTx/>
              <a:buFontTx/>
              <a:buNone/>
            </a:pPr>
            <a:r>
              <a:rPr lang="el-GR" altLang="el-GR" sz="1800">
                <a:latin typeface="Arial" panose="020B0604020202020204" pitchFamily="34" charset="0"/>
              </a:rPr>
              <a:t>• Καθορισμός αρμοδιοτήτων και προβλεπόμενες αντιδράσεις</a:t>
            </a:r>
          </a:p>
          <a:p>
            <a:pPr eaLnBrk="1" hangingPunct="1">
              <a:spcBef>
                <a:spcPct val="0"/>
              </a:spcBef>
              <a:buClrTx/>
              <a:buSzTx/>
              <a:buFontTx/>
              <a:buNone/>
            </a:pPr>
            <a:r>
              <a:rPr lang="el-GR" altLang="el-GR" sz="1800">
                <a:latin typeface="Arial" panose="020B0604020202020204" pitchFamily="34" charset="0"/>
              </a:rPr>
              <a:t>• Καθορισμός επιλεγμένου/ων εκπροσώπου/ων, ομάδες- στόχους, μέσα επικοινωνίας</a:t>
            </a:r>
          </a:p>
        </p:txBody>
      </p:sp>
      <p:sp>
        <p:nvSpPr>
          <p:cNvPr id="28675" name="AutoShape 2" descr="Crisis Management and Communications | Institute for Public Relations">
            <a:extLst>
              <a:ext uri="{FF2B5EF4-FFF2-40B4-BE49-F238E27FC236}">
                <a16:creationId xmlns:a16="http://schemas.microsoft.com/office/drawing/2014/main" id="{A4F36F72-256E-7565-9164-8208D9B7AC22}"/>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28676" name="Picture 4" descr="What Is Crisis Communication? A Best Practices Guide for Leaders">
            <a:extLst>
              <a:ext uri="{FF2B5EF4-FFF2-40B4-BE49-F238E27FC236}">
                <a16:creationId xmlns:a16="http://schemas.microsoft.com/office/drawing/2014/main" id="{418CA142-6C3A-91F0-1094-EE1D92132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644900"/>
            <a:ext cx="3797300"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BF0F89-4A2D-1728-D05D-EE94874A47B5}"/>
              </a:ext>
            </a:extLst>
          </p:cNvPr>
          <p:cNvSpPr txBox="1"/>
          <p:nvPr/>
        </p:nvSpPr>
        <p:spPr>
          <a:xfrm>
            <a:off x="1383211" y="692695"/>
            <a:ext cx="6377578" cy="369332"/>
          </a:xfrm>
          <a:prstGeom prst="rect">
            <a:avLst/>
          </a:prstGeom>
          <a:noFill/>
        </p:spPr>
        <p:txBody>
          <a:bodyPr wrap="square">
            <a:spAutoFit/>
          </a:bodyPr>
          <a:lstStyle/>
          <a:p>
            <a:pPr algn="ctr"/>
            <a:r>
              <a:rPr lang="el-GR" b="1" dirty="0"/>
              <a:t>Η επικοινωνία κατά τη διάρκεια τη  κρίσης</a:t>
            </a:r>
          </a:p>
        </p:txBody>
      </p:sp>
      <p:sp>
        <p:nvSpPr>
          <p:cNvPr id="5" name="TextBox 4">
            <a:extLst>
              <a:ext uri="{FF2B5EF4-FFF2-40B4-BE49-F238E27FC236}">
                <a16:creationId xmlns:a16="http://schemas.microsoft.com/office/drawing/2014/main" id="{F55A051B-7643-CFBB-F84D-316C29198EBF}"/>
              </a:ext>
            </a:extLst>
          </p:cNvPr>
          <p:cNvSpPr txBox="1"/>
          <p:nvPr/>
        </p:nvSpPr>
        <p:spPr>
          <a:xfrm>
            <a:off x="2283311" y="1335251"/>
            <a:ext cx="4577378" cy="646331"/>
          </a:xfrm>
          <a:prstGeom prst="rect">
            <a:avLst/>
          </a:prstGeom>
          <a:noFill/>
        </p:spPr>
        <p:txBody>
          <a:bodyPr wrap="square">
            <a:spAutoFit/>
          </a:bodyPr>
          <a:lstStyle/>
          <a:p>
            <a:pPr algn="ctr"/>
            <a:r>
              <a:rPr lang="el-GR" dirty="0"/>
              <a:t>▪Ο πομπός και</a:t>
            </a:r>
          </a:p>
          <a:p>
            <a:pPr algn="ctr"/>
            <a:r>
              <a:rPr lang="el-GR" dirty="0"/>
              <a:t>▪Ο δέκτης </a:t>
            </a:r>
          </a:p>
        </p:txBody>
      </p:sp>
      <p:sp>
        <p:nvSpPr>
          <p:cNvPr id="7" name="TextBox 6">
            <a:extLst>
              <a:ext uri="{FF2B5EF4-FFF2-40B4-BE49-F238E27FC236}">
                <a16:creationId xmlns:a16="http://schemas.microsoft.com/office/drawing/2014/main" id="{9090CDC8-AB07-4D6F-18E6-2BCD1DAF5424}"/>
              </a:ext>
            </a:extLst>
          </p:cNvPr>
          <p:cNvSpPr txBox="1"/>
          <p:nvPr/>
        </p:nvSpPr>
        <p:spPr>
          <a:xfrm>
            <a:off x="3635896" y="1793141"/>
            <a:ext cx="4577378" cy="646331"/>
          </a:xfrm>
          <a:prstGeom prst="rect">
            <a:avLst/>
          </a:prstGeom>
          <a:noFill/>
        </p:spPr>
        <p:txBody>
          <a:bodyPr wrap="square">
            <a:spAutoFit/>
          </a:bodyPr>
          <a:lstStyle/>
          <a:p>
            <a:endParaRPr lang="el-GR" b="1" dirty="0"/>
          </a:p>
          <a:p>
            <a:r>
              <a:rPr lang="el-GR" b="1" dirty="0"/>
              <a:t>ΕΙΔΗ ΠΟΜΠΩΝ</a:t>
            </a:r>
          </a:p>
        </p:txBody>
      </p:sp>
      <p:sp>
        <p:nvSpPr>
          <p:cNvPr id="9" name="TextBox 8">
            <a:extLst>
              <a:ext uri="{FF2B5EF4-FFF2-40B4-BE49-F238E27FC236}">
                <a16:creationId xmlns:a16="http://schemas.microsoft.com/office/drawing/2014/main" id="{1032E5B6-F11C-C6B9-1FB0-7359E09DB01A}"/>
              </a:ext>
            </a:extLst>
          </p:cNvPr>
          <p:cNvSpPr txBox="1"/>
          <p:nvPr/>
        </p:nvSpPr>
        <p:spPr>
          <a:xfrm>
            <a:off x="829820" y="2574196"/>
            <a:ext cx="7745730" cy="2585323"/>
          </a:xfrm>
          <a:prstGeom prst="rect">
            <a:avLst/>
          </a:prstGeom>
          <a:noFill/>
        </p:spPr>
        <p:txBody>
          <a:bodyPr wrap="square">
            <a:spAutoFit/>
          </a:bodyPr>
          <a:lstStyle/>
          <a:p>
            <a:r>
              <a:rPr lang="el-GR" dirty="0"/>
              <a:t>Ο  πομπός, είναι ο υπεύθυνος για την διαχείριση τns κρίσns (άτομο n ομάδα διαχείρισns κρίσεων).  Είναι η καρδιά του συστήματος επικοινωνίας ενός Οργανισμού και δέχεται όλες τις πληροφορίες της κρίσης και  είναι </a:t>
            </a:r>
          </a:p>
          <a:p>
            <a:r>
              <a:rPr lang="el-GR" dirty="0"/>
              <a:t>υπεύθυνος για την «εκπομπή» εντολών, οδηγιών,  αποφάσεων, πολιτικών διαχείρισns και αντιμετώπισns τns  κρίσns.</a:t>
            </a:r>
          </a:p>
          <a:p>
            <a:endParaRPr lang="el-GR" dirty="0"/>
          </a:p>
          <a:p>
            <a:r>
              <a:rPr lang="el-GR" dirty="0"/>
              <a:t>Για το εσωτερικό περιβάλλον του Οργανισμού (εντός του οποίου εξελίσσεται μια κρίση) ο πομπός αυτός, είναι ο μόνος  υπεύθυνο για την διαχείριση τns.</a:t>
            </a:r>
          </a:p>
        </p:txBody>
      </p:sp>
      <p:pic>
        <p:nvPicPr>
          <p:cNvPr id="2" name="Εικόνα 1">
            <a:extLst>
              <a:ext uri="{FF2B5EF4-FFF2-40B4-BE49-F238E27FC236}">
                <a16:creationId xmlns:a16="http://schemas.microsoft.com/office/drawing/2014/main" id="{CA3416B5-A98A-B608-795D-4CE75D23EF07}"/>
              </a:ext>
            </a:extLst>
          </p:cNvPr>
          <p:cNvPicPr>
            <a:picLocks noChangeAspect="1"/>
          </p:cNvPicPr>
          <p:nvPr/>
        </p:nvPicPr>
        <p:blipFill>
          <a:blip r:embed="rId2"/>
          <a:stretch>
            <a:fillRect/>
          </a:stretch>
        </p:blipFill>
        <p:spPr>
          <a:xfrm>
            <a:off x="4355976" y="5013176"/>
            <a:ext cx="3003823" cy="15026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416809D-4068-DC64-7CB8-4A978725217D}"/>
              </a:ext>
            </a:extLst>
          </p:cNvPr>
          <p:cNvSpPr txBox="1"/>
          <p:nvPr/>
        </p:nvSpPr>
        <p:spPr>
          <a:xfrm>
            <a:off x="395536" y="404664"/>
            <a:ext cx="8424936" cy="3693319"/>
          </a:xfrm>
          <a:prstGeom prst="rect">
            <a:avLst/>
          </a:prstGeom>
          <a:noFill/>
        </p:spPr>
        <p:txBody>
          <a:bodyPr wrap="square">
            <a:spAutoFit/>
          </a:bodyPr>
          <a:lstStyle/>
          <a:p>
            <a:r>
              <a:rPr lang="el-GR" dirty="0"/>
              <a:t>• Ο δεύτερος πομπός χρησιμοποιείται όταν η κρίση έχει αντίκτυπο στο εξωτερικό περιβάλλον του Οργανισμού (π.χ. τεχνολογικά ατυχήματα, μόλυνσή του περιβάλλοντος, κ.λ.π.). </a:t>
            </a:r>
          </a:p>
          <a:p>
            <a:endParaRPr lang="el-GR" dirty="0"/>
          </a:p>
          <a:p>
            <a:r>
              <a:rPr lang="el-GR" dirty="0"/>
              <a:t>• Ονομάζεται συνήθως εκπρόσωπος Τύπου και μπορεί να είναι π.χ. ο Διευθυντns τns αρμόδιας Διεύθυνσns του Οργανισμού n ένα στέλεχος του Γραφείου Δημοσίων Σχέσεων n κάποιο άλλο, κατάλληλα εκπαιδευμένο, στέλεχος </a:t>
            </a:r>
          </a:p>
          <a:p>
            <a:endParaRPr lang="el-GR" dirty="0"/>
          </a:p>
          <a:p>
            <a:r>
              <a:rPr lang="el-GR" dirty="0"/>
              <a:t>• Είναι αρμόδιος για να εκφέρει και να εκφράζει την επίσημη άποψη, τις επίσημες απαντήσεις/αποφάσεις του Οργανισμού.</a:t>
            </a:r>
          </a:p>
          <a:p>
            <a:endParaRPr lang="el-GR" dirty="0"/>
          </a:p>
          <a:p>
            <a:r>
              <a:rPr lang="el-GR" dirty="0"/>
              <a:t>• Ο πομπός αυτός, είναι αυτός που επικοινωνεί με όλους και για κάθε θέμα, και με αυτόν επικοινωνούν όλοι οι ενδιαφερόμενοι. </a:t>
            </a:r>
          </a:p>
        </p:txBody>
      </p:sp>
      <p:pic>
        <p:nvPicPr>
          <p:cNvPr id="2" name="Εικόνα 1">
            <a:extLst>
              <a:ext uri="{FF2B5EF4-FFF2-40B4-BE49-F238E27FC236}">
                <a16:creationId xmlns:a16="http://schemas.microsoft.com/office/drawing/2014/main" id="{A5DF1CA4-B60B-E536-99C8-967151C65039}"/>
              </a:ext>
            </a:extLst>
          </p:cNvPr>
          <p:cNvPicPr>
            <a:picLocks noChangeAspect="1"/>
          </p:cNvPicPr>
          <p:nvPr/>
        </p:nvPicPr>
        <p:blipFill>
          <a:blip r:embed="rId2"/>
          <a:stretch>
            <a:fillRect/>
          </a:stretch>
        </p:blipFill>
        <p:spPr>
          <a:xfrm>
            <a:off x="1979712" y="4005064"/>
            <a:ext cx="5760640" cy="21602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3 - Ορθογώνιο">
            <a:extLst>
              <a:ext uri="{FF2B5EF4-FFF2-40B4-BE49-F238E27FC236}">
                <a16:creationId xmlns:a16="http://schemas.microsoft.com/office/drawing/2014/main" id="{86EABB71-FEAE-7771-054D-F31412113743}"/>
              </a:ext>
            </a:extLst>
          </p:cNvPr>
          <p:cNvSpPr>
            <a:spLocks noChangeArrowheads="1"/>
          </p:cNvSpPr>
          <p:nvPr/>
        </p:nvSpPr>
        <p:spPr bwMode="auto">
          <a:xfrm>
            <a:off x="683568" y="908720"/>
            <a:ext cx="80645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eaLnBrk="1" hangingPunct="1">
              <a:spcBef>
                <a:spcPct val="0"/>
              </a:spcBef>
              <a:buClrTx/>
              <a:buSzTx/>
              <a:buFontTx/>
              <a:buNone/>
            </a:pPr>
            <a:r>
              <a:rPr lang="el-GR" altLang="el-GR" sz="1800" dirty="0">
                <a:latin typeface="Arial" panose="020B0604020202020204" pitchFamily="34" charset="0"/>
              </a:rPr>
              <a:t>Η διαχείριση κρίσεων είναι η συστηματική διαδικασία που ακολουθούν οι οργανισμοί για την πρόληψη, αντιμετώπιση και ανάκαμψη από γεγονότα που μπορεί να επηρεάσουν αρνητικά τη φήμη, τις λειτουργίες ή τους στόχους τους.</a:t>
            </a:r>
          </a:p>
          <a:p>
            <a:pPr algn="just" eaLnBrk="1" hangingPunct="1">
              <a:spcBef>
                <a:spcPct val="0"/>
              </a:spcBef>
              <a:buClrTx/>
              <a:buSzTx/>
              <a:buFontTx/>
              <a:buNone/>
            </a:pPr>
            <a:endParaRPr lang="el-GR" altLang="el-GR" sz="1800" dirty="0">
              <a:latin typeface="Arial" panose="020B0604020202020204" pitchFamily="34" charset="0"/>
            </a:endParaRPr>
          </a:p>
          <a:p>
            <a:pPr algn="just" eaLnBrk="1" hangingPunct="1">
              <a:spcBef>
                <a:spcPct val="0"/>
              </a:spcBef>
              <a:buClrTx/>
              <a:buSzTx/>
              <a:buFontTx/>
              <a:buNone/>
            </a:pPr>
            <a:r>
              <a:rPr lang="el-GR" altLang="el-GR" sz="1800" b="1" dirty="0">
                <a:latin typeface="Arial" panose="020B0604020202020204" pitchFamily="34" charset="0"/>
              </a:rPr>
              <a:t>Ορισμός Κρίσης</a:t>
            </a:r>
            <a:r>
              <a:rPr lang="el-GR" altLang="el-GR" sz="1800" dirty="0">
                <a:latin typeface="Arial" panose="020B0604020202020204" pitchFamily="34" charset="0"/>
              </a:rPr>
              <a:t>:</a:t>
            </a:r>
          </a:p>
          <a:p>
            <a:pPr algn="just" eaLnBrk="1" hangingPunct="1">
              <a:spcBef>
                <a:spcPct val="0"/>
              </a:spcBef>
              <a:buClrTx/>
              <a:buSzTx/>
              <a:buFontTx/>
              <a:buNone/>
            </a:pPr>
            <a:br>
              <a:rPr lang="el-GR" altLang="el-GR" sz="1800" dirty="0">
                <a:latin typeface="Arial" panose="020B0604020202020204" pitchFamily="34" charset="0"/>
              </a:rPr>
            </a:br>
            <a:r>
              <a:rPr lang="el-GR" altLang="el-GR" sz="1800" dirty="0">
                <a:latin typeface="Arial" panose="020B0604020202020204" pitchFamily="34" charset="0"/>
              </a:rPr>
              <a:t>Ένα απρόβλεπτο γεγονός ή σειρά γεγονότων που απειλεί την κανονική λειτουργία ενός οργανισμού και απαιτεί άμεση παρέμβαση.</a:t>
            </a:r>
          </a:p>
          <a:p>
            <a:pPr algn="just" eaLnBrk="1" hangingPunct="1">
              <a:spcBef>
                <a:spcPct val="0"/>
              </a:spcBef>
              <a:buClrTx/>
              <a:buSzTx/>
              <a:buFontTx/>
              <a:buNone/>
            </a:pPr>
            <a:endParaRPr lang="el-GR" altLang="el-GR" sz="1800" dirty="0">
              <a:latin typeface="Arial" panose="020B0604020202020204" pitchFamily="34" charset="0"/>
            </a:endParaRPr>
          </a:p>
        </p:txBody>
      </p:sp>
      <p:pic>
        <p:nvPicPr>
          <p:cNvPr id="11267" name="Picture 2" descr="Crisis Consulting, EMS Education, CPR - Crisis Management Partners, LLC">
            <a:extLst>
              <a:ext uri="{FF2B5EF4-FFF2-40B4-BE49-F238E27FC236}">
                <a16:creationId xmlns:a16="http://schemas.microsoft.com/office/drawing/2014/main" id="{20D58025-0210-7939-FE6F-EEB035D88D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797425"/>
            <a:ext cx="6551613"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13D21A-4FC0-9265-4626-5D79E9D8AF7D}"/>
              </a:ext>
            </a:extLst>
          </p:cNvPr>
          <p:cNvSpPr txBox="1"/>
          <p:nvPr/>
        </p:nvSpPr>
        <p:spPr>
          <a:xfrm>
            <a:off x="341784" y="1196752"/>
            <a:ext cx="8460432" cy="4524315"/>
          </a:xfrm>
          <a:prstGeom prst="rect">
            <a:avLst/>
          </a:prstGeom>
          <a:noFill/>
        </p:spPr>
        <p:txBody>
          <a:bodyPr wrap="square">
            <a:spAutoFit/>
          </a:bodyPr>
          <a:lstStyle/>
          <a:p>
            <a:r>
              <a:rPr lang="el-GR" dirty="0"/>
              <a:t>Ο δέκτns </a:t>
            </a:r>
          </a:p>
          <a:p>
            <a:endParaRPr lang="el-GR" dirty="0"/>
          </a:p>
          <a:p>
            <a:pPr algn="just"/>
            <a:r>
              <a:rPr lang="el-GR" dirty="0"/>
              <a:t>Διακρίνονται σε εσωτερικούς και εξωτερικούς δέκτες:</a:t>
            </a:r>
          </a:p>
          <a:p>
            <a:pPr algn="just"/>
            <a:endParaRPr lang="el-GR" dirty="0"/>
          </a:p>
          <a:p>
            <a:pPr algn="just"/>
            <a:r>
              <a:rPr lang="el-GR" b="1" dirty="0"/>
              <a:t>• Εσωτερικοί δέκτες </a:t>
            </a:r>
            <a:r>
              <a:rPr lang="el-GR" dirty="0"/>
              <a:t>είναι πρόσωπα τα οποία βρίσκονται στο εσωτερικό περιβάλλον του Οργανισμού (π.χ. εργαζόμενοι), δέχονται τις πληροφορίες που «εκπέμπει» ο υπεύθυνος διαχείρισns τns κρίσns και εμπλέκονται άμεσα στη διαχείριση τns. </a:t>
            </a:r>
          </a:p>
          <a:p>
            <a:pPr algn="just"/>
            <a:endParaRPr lang="el-GR" dirty="0"/>
          </a:p>
          <a:p>
            <a:pPr algn="just"/>
            <a:r>
              <a:rPr lang="el-GR" b="1" dirty="0"/>
              <a:t>• Εξωτερικοί δέκτες </a:t>
            </a:r>
            <a:r>
              <a:rPr lang="el-GR" dirty="0"/>
              <a:t>είναι πρόσωπα τα οποία βρίσκονται στο εξωτερικό περιβάλλον του Οργανισμού (π.χ. ενδιαφερόμενοι, θιγόμενοι, κ.λ.π.) και δέχονται τις πληροφορίες που «εκπέμπει»  ο Εκπρόσωπος Τύπου του Οργανισμού. </a:t>
            </a:r>
          </a:p>
          <a:p>
            <a:pPr algn="just"/>
            <a:endParaRPr lang="el-GR" dirty="0"/>
          </a:p>
          <a:p>
            <a:pPr algn="just"/>
            <a:r>
              <a:rPr lang="el-GR" dirty="0"/>
              <a:t>Το Σχέδιο Διαχείρισns Κρίσεων ενός Οργανισμού πρέπει να ορίζει με αυστηρό και σαφή τρόπο τους εξωτερικούς δέκτες, την σειρά ενnμέρωσns τους, το τρόπο ενnμέρωσns τους και το χρόνο ενημέρωση τους.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4F6468-1DA2-0C3F-F7FD-BA85A7768C86}"/>
              </a:ext>
            </a:extLst>
          </p:cNvPr>
          <p:cNvSpPr txBox="1"/>
          <p:nvPr/>
        </p:nvSpPr>
        <p:spPr>
          <a:xfrm>
            <a:off x="215516" y="1052736"/>
            <a:ext cx="8712968" cy="3970318"/>
          </a:xfrm>
          <a:prstGeom prst="rect">
            <a:avLst/>
          </a:prstGeom>
          <a:noFill/>
        </p:spPr>
        <p:txBody>
          <a:bodyPr wrap="square">
            <a:spAutoFit/>
          </a:bodyPr>
          <a:lstStyle/>
          <a:p>
            <a:r>
              <a:rPr lang="el-GR" dirty="0"/>
              <a:t>Υπεύθυνος Διαχείρισης της Κρίσης- Επικοινωνία</a:t>
            </a:r>
          </a:p>
          <a:p>
            <a:endParaRPr lang="el-GR" dirty="0"/>
          </a:p>
          <a:p>
            <a:r>
              <a:rPr lang="el-GR" dirty="0"/>
              <a:t>Ο υπεύθυνος διαχείρισns τns κρίσns θα πρέπει να επικοινωνήσει με</a:t>
            </a:r>
          </a:p>
          <a:p>
            <a:r>
              <a:rPr lang="el-GR" dirty="0"/>
              <a:t>τους ακόλουθους (αναλόγως τns κρίσns): </a:t>
            </a:r>
          </a:p>
          <a:p>
            <a:endParaRPr lang="el-GR" dirty="0"/>
          </a:p>
          <a:p>
            <a:r>
              <a:rPr lang="el-GR" dirty="0"/>
              <a:t>• Με την Πυροσβεστική Υπηρεσία, αν υπάρχουν πυρκαγιέs, εγκλωβισμοί́, πλημμύρα σε κτίριο, κ.λ.π.</a:t>
            </a:r>
          </a:p>
          <a:p>
            <a:endParaRPr lang="el-GR" dirty="0"/>
          </a:p>
          <a:p>
            <a:r>
              <a:rPr lang="el-GR" dirty="0"/>
              <a:t>• Με την Αστυνομία, σε περίπτωση παράνομns ενέργειας (π.χ. </a:t>
            </a:r>
            <a:r>
              <a:rPr lang="el-GR" dirty="0" err="1"/>
              <a:t>λnστεία</a:t>
            </a:r>
            <a:r>
              <a:rPr lang="el-GR" dirty="0"/>
              <a:t>) </a:t>
            </a:r>
          </a:p>
          <a:p>
            <a:endParaRPr lang="el-GR" dirty="0"/>
          </a:p>
          <a:p>
            <a:r>
              <a:rPr lang="el-GR" dirty="0"/>
              <a:t>• Με το ΕΚΑΒ, αν υπάρχουν τραυματισμοί́ </a:t>
            </a:r>
          </a:p>
          <a:p>
            <a:endParaRPr lang="el-GR" dirty="0"/>
          </a:p>
          <a:p>
            <a:r>
              <a:rPr lang="el-GR" dirty="0"/>
              <a:t>• Με την Διοίκησή του Οργανισμού́, τους μετόχους του και με τα  λοιπά́ διοικητικά́ στελέχη (ιεραρχικά́), κ.λ.π.</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4ECEE7-B91D-0427-1685-3EB6114E3D20}"/>
              </a:ext>
            </a:extLst>
          </p:cNvPr>
          <p:cNvSpPr txBox="1"/>
          <p:nvPr/>
        </p:nvSpPr>
        <p:spPr>
          <a:xfrm>
            <a:off x="323528" y="1180290"/>
            <a:ext cx="7992888" cy="3693319"/>
          </a:xfrm>
          <a:prstGeom prst="rect">
            <a:avLst/>
          </a:prstGeom>
          <a:noFill/>
        </p:spPr>
        <p:txBody>
          <a:bodyPr wrap="square">
            <a:spAutoFit/>
          </a:bodyPr>
          <a:lstStyle/>
          <a:p>
            <a:pPr algn="ctr"/>
            <a:r>
              <a:rPr lang="el-GR" b="1" dirty="0"/>
              <a:t>Εκπρόσωπος Τύπου -Επικοινωνία </a:t>
            </a:r>
          </a:p>
          <a:p>
            <a:endParaRPr lang="el-GR" dirty="0"/>
          </a:p>
          <a:p>
            <a:r>
              <a:rPr lang="el-GR" dirty="0"/>
              <a:t>Ο Εκπρόσωπος Τύπου, θα πρέπει να επικοινωνήσει με</a:t>
            </a:r>
          </a:p>
          <a:p>
            <a:endParaRPr lang="el-GR" dirty="0"/>
          </a:p>
          <a:p>
            <a:r>
              <a:rPr lang="el-GR" dirty="0"/>
              <a:t>•Με τους νομικούς συμβούλους του Οργανισμού </a:t>
            </a:r>
          </a:p>
          <a:p>
            <a:r>
              <a:rPr lang="el-GR" dirty="0"/>
              <a:t>•Με τις Κυβερνητικές, Δικαστικές και άλλες αρμόδιες αρχές </a:t>
            </a:r>
          </a:p>
          <a:p>
            <a:r>
              <a:rPr lang="el-GR" dirty="0"/>
              <a:t>•Με τα συγγενικά πρόσωπα των τραυματιών, των νεκρών και των </a:t>
            </a:r>
          </a:p>
          <a:p>
            <a:r>
              <a:rPr lang="el-GR" dirty="0"/>
              <a:t>αγνοουμένων </a:t>
            </a:r>
          </a:p>
          <a:p>
            <a:r>
              <a:rPr lang="el-GR" dirty="0"/>
              <a:t>•Με τους μετόχους και τους επενδυτές </a:t>
            </a:r>
          </a:p>
          <a:p>
            <a:r>
              <a:rPr lang="el-GR" dirty="0"/>
              <a:t>•Με τους πελάτες του οργανισμού</a:t>
            </a:r>
          </a:p>
          <a:p>
            <a:r>
              <a:rPr lang="el-GR" dirty="0"/>
              <a:t>•Με εκπροσώπους των τοπικών αρχών </a:t>
            </a:r>
          </a:p>
          <a:p>
            <a:r>
              <a:rPr lang="el-GR" dirty="0"/>
              <a:t>•Με τα Μέσα Μαζική Ενnμέρωσns</a:t>
            </a:r>
          </a:p>
          <a:p>
            <a:r>
              <a:rPr lang="el-GR" dirty="0"/>
              <a:t>•Με τις Ασφαλιστικές εταιρείες, κ.λ.π.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60E16-D531-E1BA-4E6E-D0FEF6C3DFB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4CCBE6E-D8A3-89BE-BA8B-DF4798A78E4A}"/>
              </a:ext>
            </a:extLst>
          </p:cNvPr>
          <p:cNvSpPr txBox="1"/>
          <p:nvPr/>
        </p:nvSpPr>
        <p:spPr>
          <a:xfrm>
            <a:off x="186638" y="404664"/>
            <a:ext cx="8712968" cy="5078313"/>
          </a:xfrm>
          <a:prstGeom prst="rect">
            <a:avLst/>
          </a:prstGeom>
          <a:noFill/>
        </p:spPr>
        <p:txBody>
          <a:bodyPr wrap="square">
            <a:spAutoFit/>
          </a:bodyPr>
          <a:lstStyle/>
          <a:p>
            <a:r>
              <a:rPr lang="el-GR" dirty="0"/>
              <a:t>Τα μέσα μετάδοσής</a:t>
            </a:r>
            <a:r>
              <a:rPr lang="en-US" dirty="0"/>
              <a:t> </a:t>
            </a:r>
            <a:r>
              <a:rPr lang="el-GR" dirty="0"/>
              <a:t>των πληροφοριών  </a:t>
            </a:r>
          </a:p>
          <a:p>
            <a:endParaRPr lang="el-GR" dirty="0"/>
          </a:p>
          <a:p>
            <a:r>
              <a:rPr lang="el-GR" dirty="0"/>
              <a:t>• Τ</a:t>
            </a:r>
            <a:r>
              <a:rPr lang="en-US" dirty="0"/>
              <a:t>n</a:t>
            </a:r>
            <a:r>
              <a:rPr lang="el-GR" dirty="0"/>
              <a:t>λέφωνο (σταθερό, κιν</a:t>
            </a:r>
            <a:r>
              <a:rPr lang="en-US" dirty="0"/>
              <a:t>n</a:t>
            </a:r>
            <a:r>
              <a:rPr lang="el-GR" dirty="0"/>
              <a:t>τό, ραδιοτ</a:t>
            </a:r>
            <a:r>
              <a:rPr lang="en-US" dirty="0"/>
              <a:t>n</a:t>
            </a:r>
            <a:r>
              <a:rPr lang="el-GR" dirty="0"/>
              <a:t>λέφωνο) </a:t>
            </a:r>
          </a:p>
          <a:p>
            <a:r>
              <a:rPr lang="el-GR" dirty="0"/>
              <a:t>• Τ</a:t>
            </a:r>
            <a:r>
              <a:rPr lang="en-US" dirty="0"/>
              <a:t>n</a:t>
            </a:r>
            <a:r>
              <a:rPr lang="el-GR" dirty="0"/>
              <a:t>λεομοιοτυπία (φαξ, κ.λ.π.)</a:t>
            </a:r>
          </a:p>
          <a:p>
            <a:r>
              <a:rPr lang="el-GR" dirty="0"/>
              <a:t>• Ασύρματο</a:t>
            </a:r>
            <a:r>
              <a:rPr lang="en-US" dirty="0"/>
              <a:t>s</a:t>
            </a:r>
          </a:p>
          <a:p>
            <a:r>
              <a:rPr lang="en-US" dirty="0"/>
              <a:t>• </a:t>
            </a:r>
            <a:r>
              <a:rPr lang="el-GR" dirty="0"/>
              <a:t>Τ</a:t>
            </a:r>
            <a:r>
              <a:rPr lang="en-US" dirty="0"/>
              <a:t>n</a:t>
            </a:r>
            <a:r>
              <a:rPr lang="el-GR" dirty="0"/>
              <a:t>λεόρασ</a:t>
            </a:r>
            <a:r>
              <a:rPr lang="en-US" dirty="0"/>
              <a:t>n</a:t>
            </a:r>
          </a:p>
          <a:p>
            <a:r>
              <a:rPr lang="en-US" dirty="0"/>
              <a:t>• </a:t>
            </a:r>
            <a:r>
              <a:rPr lang="el-GR" dirty="0"/>
              <a:t>Ραδιόφωνο</a:t>
            </a:r>
          </a:p>
          <a:p>
            <a:r>
              <a:rPr lang="el-GR" dirty="0"/>
              <a:t>• </a:t>
            </a:r>
            <a:r>
              <a:rPr lang="en-US" dirty="0"/>
              <a:t>internet</a:t>
            </a:r>
          </a:p>
          <a:p>
            <a:r>
              <a:rPr lang="en-US" dirty="0"/>
              <a:t>• E-mail</a:t>
            </a:r>
          </a:p>
          <a:p>
            <a:r>
              <a:rPr lang="en-US" dirty="0"/>
              <a:t>• </a:t>
            </a:r>
            <a:r>
              <a:rPr lang="el-GR" dirty="0"/>
              <a:t>Δορυφόροι</a:t>
            </a:r>
          </a:p>
          <a:p>
            <a:r>
              <a:rPr lang="el-GR" dirty="0"/>
              <a:t>• Ταχυδρομείο - </a:t>
            </a:r>
            <a:r>
              <a:rPr lang="en-US" dirty="0"/>
              <a:t>Couriers</a:t>
            </a:r>
          </a:p>
          <a:p>
            <a:r>
              <a:rPr lang="en-US" dirty="0"/>
              <a:t>• </a:t>
            </a:r>
            <a:r>
              <a:rPr lang="el-GR" dirty="0"/>
              <a:t>Γραπτό</a:t>
            </a:r>
            <a:r>
              <a:rPr lang="en-US" dirty="0"/>
              <a:t>s </a:t>
            </a:r>
            <a:r>
              <a:rPr lang="el-GR" dirty="0"/>
              <a:t>λόγο</a:t>
            </a:r>
            <a:r>
              <a:rPr lang="en-US" dirty="0"/>
              <a:t>s (</a:t>
            </a:r>
            <a:r>
              <a:rPr lang="el-GR" dirty="0"/>
              <a:t>Εφ</a:t>
            </a:r>
            <a:r>
              <a:rPr lang="en-US" dirty="0"/>
              <a:t>n</a:t>
            </a:r>
            <a:r>
              <a:rPr lang="el-GR" dirty="0"/>
              <a:t>μερίδε</a:t>
            </a:r>
            <a:r>
              <a:rPr lang="en-US" dirty="0"/>
              <a:t>s, </a:t>
            </a:r>
            <a:r>
              <a:rPr lang="el-GR" dirty="0"/>
              <a:t>περιοδικά, κ.λ.π.)</a:t>
            </a:r>
          </a:p>
          <a:p>
            <a:r>
              <a:rPr lang="el-GR" dirty="0"/>
              <a:t>• Προφορικό</a:t>
            </a:r>
            <a:r>
              <a:rPr lang="en-US" dirty="0"/>
              <a:t>s </a:t>
            </a:r>
            <a:r>
              <a:rPr lang="el-GR" dirty="0"/>
              <a:t>λόγο</a:t>
            </a:r>
            <a:r>
              <a:rPr lang="en-US" dirty="0"/>
              <a:t>s (</a:t>
            </a:r>
            <a:r>
              <a:rPr lang="el-GR" dirty="0"/>
              <a:t>συνεντεύξεις</a:t>
            </a:r>
            <a:r>
              <a:rPr lang="en-US" dirty="0"/>
              <a:t>s, </a:t>
            </a:r>
            <a:r>
              <a:rPr lang="el-GR" dirty="0"/>
              <a:t>κ.λ.π.)</a:t>
            </a:r>
          </a:p>
          <a:p>
            <a:r>
              <a:rPr lang="el-GR" dirty="0"/>
              <a:t>• Εικονοσκόπ</a:t>
            </a:r>
            <a:r>
              <a:rPr lang="en-US" dirty="0"/>
              <a:t>n</a:t>
            </a:r>
            <a:r>
              <a:rPr lang="el-GR" dirty="0"/>
              <a:t>σ</a:t>
            </a:r>
            <a:r>
              <a:rPr lang="en-US" dirty="0"/>
              <a:t>n (</a:t>
            </a:r>
            <a:r>
              <a:rPr lang="el-GR" dirty="0"/>
              <a:t>Μαγν</a:t>
            </a:r>
            <a:r>
              <a:rPr lang="en-US" dirty="0"/>
              <a:t>n</a:t>
            </a:r>
            <a:r>
              <a:rPr lang="el-GR" dirty="0"/>
              <a:t>τοσκόπ</a:t>
            </a:r>
            <a:r>
              <a:rPr lang="en-US" dirty="0"/>
              <a:t>n</a:t>
            </a:r>
            <a:r>
              <a:rPr lang="el-GR" dirty="0"/>
              <a:t>σ</a:t>
            </a:r>
            <a:r>
              <a:rPr lang="en-US" dirty="0"/>
              <a:t>n, </a:t>
            </a:r>
            <a:r>
              <a:rPr lang="el-GR" dirty="0"/>
              <a:t>φωτογραφίες</a:t>
            </a:r>
            <a:r>
              <a:rPr lang="en-US" dirty="0"/>
              <a:t>, </a:t>
            </a:r>
            <a:r>
              <a:rPr lang="el-GR" dirty="0"/>
              <a:t>κ.λ.π.) </a:t>
            </a:r>
          </a:p>
          <a:p>
            <a:endParaRPr lang="el-GR" dirty="0"/>
          </a:p>
          <a:p>
            <a:r>
              <a:rPr lang="el-GR" dirty="0"/>
              <a:t>Ένα από τα μεγαλύτερα προβλήματα, κατά τ</a:t>
            </a:r>
            <a:r>
              <a:rPr lang="en-US" dirty="0"/>
              <a:t>n</a:t>
            </a:r>
            <a:r>
              <a:rPr lang="el-GR" dirty="0"/>
              <a:t>ν διάρκεια των κρίσεων, είναι ο </a:t>
            </a:r>
          </a:p>
          <a:p>
            <a:r>
              <a:rPr lang="el-GR" dirty="0"/>
              <a:t>αυξ</a:t>
            </a:r>
            <a:r>
              <a:rPr lang="en-US" dirty="0"/>
              <a:t>n</a:t>
            </a:r>
            <a:r>
              <a:rPr lang="el-GR" dirty="0"/>
              <a:t>μένο</a:t>
            </a:r>
            <a:r>
              <a:rPr lang="en-US" dirty="0"/>
              <a:t>s </a:t>
            </a:r>
            <a:r>
              <a:rPr lang="el-GR" dirty="0"/>
              <a:t>όγκο</a:t>
            </a:r>
            <a:r>
              <a:rPr lang="en-US" dirty="0"/>
              <a:t>s </a:t>
            </a:r>
            <a:r>
              <a:rPr lang="el-GR" dirty="0"/>
              <a:t>των ανταλλασσόμενων πλ</a:t>
            </a:r>
            <a:r>
              <a:rPr lang="en-US" dirty="0"/>
              <a:t>n</a:t>
            </a:r>
            <a:r>
              <a:rPr lang="el-GR" dirty="0"/>
              <a:t>ροφοριών και χρειάζεται οριοθέτηση </a:t>
            </a:r>
          </a:p>
          <a:p>
            <a:r>
              <a:rPr lang="el-GR" dirty="0"/>
              <a:t>των επικοινωνιών</a:t>
            </a:r>
          </a:p>
        </p:txBody>
      </p:sp>
      <p:pic>
        <p:nvPicPr>
          <p:cNvPr id="2" name="Εικόνα 1">
            <a:extLst>
              <a:ext uri="{FF2B5EF4-FFF2-40B4-BE49-F238E27FC236}">
                <a16:creationId xmlns:a16="http://schemas.microsoft.com/office/drawing/2014/main" id="{889DCC49-3A86-01A0-F74F-D699B3C7163A}"/>
              </a:ext>
            </a:extLst>
          </p:cNvPr>
          <p:cNvPicPr>
            <a:picLocks noChangeAspect="1"/>
          </p:cNvPicPr>
          <p:nvPr/>
        </p:nvPicPr>
        <p:blipFill>
          <a:blip r:embed="rId2"/>
          <a:stretch>
            <a:fillRect/>
          </a:stretch>
        </p:blipFill>
        <p:spPr>
          <a:xfrm>
            <a:off x="4788023" y="5229200"/>
            <a:ext cx="4190535" cy="1483990"/>
          </a:xfrm>
          <a:prstGeom prst="rect">
            <a:avLst/>
          </a:prstGeom>
        </p:spPr>
      </p:pic>
    </p:spTree>
    <p:extLst>
      <p:ext uri="{BB962C8B-B14F-4D97-AF65-F5344CB8AC3E}">
        <p14:creationId xmlns:p14="http://schemas.microsoft.com/office/powerpoint/2010/main" val="84437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0A473-BA6E-BB8F-2BAA-681EACD24A8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C2EB24A-4998-E425-3AF2-00D92970A53F}"/>
              </a:ext>
            </a:extLst>
          </p:cNvPr>
          <p:cNvSpPr txBox="1"/>
          <p:nvPr/>
        </p:nvSpPr>
        <p:spPr>
          <a:xfrm>
            <a:off x="323528" y="620688"/>
            <a:ext cx="8712968" cy="1200329"/>
          </a:xfrm>
          <a:prstGeom prst="rect">
            <a:avLst/>
          </a:prstGeom>
          <a:noFill/>
        </p:spPr>
        <p:txBody>
          <a:bodyPr wrap="square">
            <a:spAutoFit/>
          </a:bodyPr>
          <a:lstStyle/>
          <a:p>
            <a:r>
              <a:rPr lang="el-GR" dirty="0"/>
              <a:t>ΔΙΠΛΩΜΑΤΙΑ</a:t>
            </a:r>
          </a:p>
          <a:p>
            <a:endParaRPr lang="el-GR" dirty="0"/>
          </a:p>
          <a:p>
            <a:r>
              <a:rPr lang="el-GR" dirty="0"/>
              <a:t>Τα γεγονότα θα πρέπει να παρουσιάζονται με τρόπο που συμφέρει τον Οργανισμό τονίζοντας τα θετικά σημεία, χωρίς βέβαια να αποκρύπτεται n αλήθεια. </a:t>
            </a:r>
          </a:p>
        </p:txBody>
      </p:sp>
      <p:sp>
        <p:nvSpPr>
          <p:cNvPr id="5" name="TextBox 4">
            <a:extLst>
              <a:ext uri="{FF2B5EF4-FFF2-40B4-BE49-F238E27FC236}">
                <a16:creationId xmlns:a16="http://schemas.microsoft.com/office/drawing/2014/main" id="{726BF41C-140D-6E98-EBB1-E81ABF92930E}"/>
              </a:ext>
            </a:extLst>
          </p:cNvPr>
          <p:cNvSpPr txBox="1"/>
          <p:nvPr/>
        </p:nvSpPr>
        <p:spPr>
          <a:xfrm>
            <a:off x="251520" y="1916832"/>
            <a:ext cx="8496944" cy="1754326"/>
          </a:xfrm>
          <a:prstGeom prst="rect">
            <a:avLst/>
          </a:prstGeom>
          <a:noFill/>
        </p:spPr>
        <p:txBody>
          <a:bodyPr wrap="square">
            <a:spAutoFit/>
          </a:bodyPr>
          <a:lstStyle/>
          <a:p>
            <a:r>
              <a:rPr lang="el-GR" dirty="0"/>
              <a:t>ΕΞΩΤΕΡΙΚΟ ΠΕΡΙΒΑΛΛΟΝ </a:t>
            </a:r>
          </a:p>
          <a:p>
            <a:endParaRPr lang="el-GR" dirty="0"/>
          </a:p>
          <a:p>
            <a:r>
              <a:rPr lang="el-GR" dirty="0"/>
              <a:t>Κάθε οργανισμός περιβάλλεται από το εξωτερικό του περιβάλλον με το οποίο έχει σχέσεις αλλnλεπίδρασns, για το λόγο αυτό θα πρέπει να μπορεί να λαμβάνει τα μηνύματά του και να είναι σε θέσn να αντεπεξέρχεται στις ανάγκες που προκύπτουν. </a:t>
            </a:r>
          </a:p>
        </p:txBody>
      </p:sp>
      <p:sp>
        <p:nvSpPr>
          <p:cNvPr id="7" name="TextBox 6">
            <a:extLst>
              <a:ext uri="{FF2B5EF4-FFF2-40B4-BE49-F238E27FC236}">
                <a16:creationId xmlns:a16="http://schemas.microsoft.com/office/drawing/2014/main" id="{27C41E62-9C6F-EDEA-5F3A-CDDE6F4F859C}"/>
              </a:ext>
            </a:extLst>
          </p:cNvPr>
          <p:cNvSpPr txBox="1"/>
          <p:nvPr/>
        </p:nvSpPr>
        <p:spPr>
          <a:xfrm>
            <a:off x="251520" y="3706231"/>
            <a:ext cx="8712968" cy="1477328"/>
          </a:xfrm>
          <a:prstGeom prst="rect">
            <a:avLst/>
          </a:prstGeom>
          <a:noFill/>
        </p:spPr>
        <p:txBody>
          <a:bodyPr wrap="square">
            <a:spAutoFit/>
          </a:bodyPr>
          <a:lstStyle/>
          <a:p>
            <a:r>
              <a:rPr lang="el-GR" dirty="0"/>
              <a:t>ΤΟ ΣΧΕΔΙΟ (ΠΛΑΝΟ) ΕΠΙΚΟΙΝΩΝΙΩΝ</a:t>
            </a:r>
          </a:p>
          <a:p>
            <a:endParaRPr lang="el-GR" dirty="0"/>
          </a:p>
          <a:p>
            <a:r>
              <a:rPr lang="el-GR" dirty="0"/>
              <a:t>Το σχέδιο αυτό́ περιλαμβάνει από τις πιο απλές - αλλά αναγκαίες - πληροφορίες κατά τη διάρκεια τns κρίσns (π.χ. μια λίστα τηλεφώνων άμεσns προτεραιότητας ανάγκns) έως πιο σύνθετες, όπως υποδείγματα δελτίων τύπου και ανακοινώσεων.</a:t>
            </a:r>
          </a:p>
        </p:txBody>
      </p:sp>
    </p:spTree>
    <p:extLst>
      <p:ext uri="{BB962C8B-B14F-4D97-AF65-F5344CB8AC3E}">
        <p14:creationId xmlns:p14="http://schemas.microsoft.com/office/powerpoint/2010/main" val="1461939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383E8-742B-D01F-ADCE-5CB48B3F72D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928B188-093B-FD96-71C2-081C1010CF58}"/>
              </a:ext>
            </a:extLst>
          </p:cNvPr>
          <p:cNvSpPr txBox="1"/>
          <p:nvPr/>
        </p:nvSpPr>
        <p:spPr>
          <a:xfrm>
            <a:off x="431540" y="476672"/>
            <a:ext cx="8280920" cy="5355312"/>
          </a:xfrm>
          <a:prstGeom prst="rect">
            <a:avLst/>
          </a:prstGeom>
          <a:noFill/>
        </p:spPr>
        <p:txBody>
          <a:bodyPr wrap="square">
            <a:spAutoFit/>
          </a:bodyPr>
          <a:lstStyle/>
          <a:p>
            <a:r>
              <a:rPr lang="el-GR" b="1" dirty="0"/>
              <a:t>Επικοινωνιακή διαχείριση κρίσεων</a:t>
            </a:r>
          </a:p>
          <a:p>
            <a:endParaRPr lang="el-GR" dirty="0"/>
          </a:p>
          <a:p>
            <a:endParaRPr lang="el-GR" dirty="0"/>
          </a:p>
          <a:p>
            <a:r>
              <a:rPr lang="el-GR" dirty="0"/>
              <a:t>• Επικοινωνιακή διαχείριση κρίσης προϋποθέτει δομημένη- ολοκληρωμένη προετοιμασία (π.χ. εκπόνηση πιθανών σεναρίων) σε οργανωμένο επικοινωνιακό πλάνο από οργανωμένη ομάδα  επικοινωνίας (λειτουργία οργανωμένου γραφείου τύπου, ορισμός  εκπροσώπου τύπου)</a:t>
            </a:r>
          </a:p>
          <a:p>
            <a:endParaRPr lang="el-GR" dirty="0"/>
          </a:p>
          <a:p>
            <a:r>
              <a:rPr lang="el-GR" dirty="0"/>
              <a:t>• Διαθέσιμο επικοινωνιακό υλικό</a:t>
            </a:r>
          </a:p>
          <a:p>
            <a:endParaRPr lang="el-GR" dirty="0"/>
          </a:p>
          <a:p>
            <a:r>
              <a:rPr lang="el-GR" dirty="0"/>
              <a:t>• Εμπιστοσύνη, διαρκής ενημέρωση, ολοκληρωμένη άποψη της </a:t>
            </a:r>
          </a:p>
          <a:p>
            <a:r>
              <a:rPr lang="el-GR" dirty="0"/>
              <a:t>στρατηγικής του οργανισμού</a:t>
            </a:r>
          </a:p>
          <a:p>
            <a:endParaRPr lang="el-GR" dirty="0"/>
          </a:p>
          <a:p>
            <a:r>
              <a:rPr lang="el-GR" b="1" dirty="0"/>
              <a:t>Από τις πρώτες στιγμές της κρίσης αναγκαίες απαντήσεις στα 5  W</a:t>
            </a:r>
          </a:p>
          <a:p>
            <a:r>
              <a:rPr lang="el-GR" dirty="0"/>
              <a:t>• Who</a:t>
            </a:r>
          </a:p>
          <a:p>
            <a:r>
              <a:rPr lang="el-GR" dirty="0"/>
              <a:t>• What</a:t>
            </a:r>
          </a:p>
          <a:p>
            <a:r>
              <a:rPr lang="el-GR" dirty="0"/>
              <a:t>• Where</a:t>
            </a:r>
          </a:p>
          <a:p>
            <a:r>
              <a:rPr lang="el-GR" dirty="0"/>
              <a:t>• When</a:t>
            </a:r>
          </a:p>
          <a:p>
            <a:r>
              <a:rPr lang="el-GR" dirty="0"/>
              <a:t>• Why</a:t>
            </a:r>
          </a:p>
        </p:txBody>
      </p:sp>
      <p:pic>
        <p:nvPicPr>
          <p:cNvPr id="2" name="Εικόνα 1">
            <a:extLst>
              <a:ext uri="{FF2B5EF4-FFF2-40B4-BE49-F238E27FC236}">
                <a16:creationId xmlns:a16="http://schemas.microsoft.com/office/drawing/2014/main" id="{6509EE63-C5D3-D4DE-CAA0-C47A61941A34}"/>
              </a:ext>
            </a:extLst>
          </p:cNvPr>
          <p:cNvPicPr>
            <a:picLocks noChangeAspect="1"/>
          </p:cNvPicPr>
          <p:nvPr/>
        </p:nvPicPr>
        <p:blipFill>
          <a:blip r:embed="rId2"/>
          <a:stretch>
            <a:fillRect/>
          </a:stretch>
        </p:blipFill>
        <p:spPr>
          <a:xfrm>
            <a:off x="4067944" y="4581128"/>
            <a:ext cx="4104456" cy="1997968"/>
          </a:xfrm>
          <a:prstGeom prst="rect">
            <a:avLst/>
          </a:prstGeom>
        </p:spPr>
      </p:pic>
    </p:spTree>
    <p:extLst>
      <p:ext uri="{BB962C8B-B14F-4D97-AF65-F5344CB8AC3E}">
        <p14:creationId xmlns:p14="http://schemas.microsoft.com/office/powerpoint/2010/main" val="4166824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3B0C12-6CCB-00B7-1552-24AEC3B41C1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5590F11-1C47-7649-02D6-0F91A1EC1F86}"/>
              </a:ext>
            </a:extLst>
          </p:cNvPr>
          <p:cNvSpPr txBox="1"/>
          <p:nvPr/>
        </p:nvSpPr>
        <p:spPr>
          <a:xfrm>
            <a:off x="539552" y="476672"/>
            <a:ext cx="8064896" cy="5355312"/>
          </a:xfrm>
          <a:prstGeom prst="rect">
            <a:avLst/>
          </a:prstGeom>
          <a:noFill/>
        </p:spPr>
        <p:txBody>
          <a:bodyPr wrap="square">
            <a:spAutoFit/>
          </a:bodyPr>
          <a:lstStyle/>
          <a:p>
            <a:endParaRPr lang="el-GR" dirty="0"/>
          </a:p>
          <a:p>
            <a:r>
              <a:rPr lang="el-GR" b="1" dirty="0"/>
              <a:t>Εκπρόσωπος τύπου – σημαντικά  χαρακτηριστικά:</a:t>
            </a:r>
          </a:p>
          <a:p>
            <a:endParaRPr lang="el-GR" dirty="0"/>
          </a:p>
          <a:p>
            <a:r>
              <a:rPr lang="el-GR" dirty="0"/>
              <a:t>• ορθή χρήση γλώσσας</a:t>
            </a:r>
          </a:p>
          <a:p>
            <a:r>
              <a:rPr lang="el-GR" dirty="0"/>
              <a:t>• επικοινωνιακή άνεση</a:t>
            </a:r>
          </a:p>
          <a:p>
            <a:r>
              <a:rPr lang="el-GR" dirty="0"/>
              <a:t>• ευγένεια</a:t>
            </a:r>
          </a:p>
          <a:p>
            <a:r>
              <a:rPr lang="el-GR" dirty="0"/>
              <a:t>• ορθή κρίση</a:t>
            </a:r>
          </a:p>
          <a:p>
            <a:r>
              <a:rPr lang="el-GR" dirty="0"/>
              <a:t>• οργανωτικό πνεύμα</a:t>
            </a:r>
          </a:p>
          <a:p>
            <a:r>
              <a:rPr lang="el-GR" dirty="0"/>
              <a:t>• αυτοκυριαρχία</a:t>
            </a:r>
          </a:p>
          <a:p>
            <a:r>
              <a:rPr lang="el-GR" dirty="0"/>
              <a:t>• Ψυχραιμία</a:t>
            </a:r>
          </a:p>
          <a:p>
            <a:r>
              <a:rPr lang="el-GR" dirty="0"/>
              <a:t>• αξιόπιστη παρουσία στα ΜΜΕ </a:t>
            </a:r>
          </a:p>
          <a:p>
            <a:endParaRPr lang="el-GR" dirty="0"/>
          </a:p>
          <a:p>
            <a:r>
              <a:rPr lang="el-GR" b="1" dirty="0"/>
              <a:t>Βασικές συνιστώσες επικοινωνιακού προβλήματος</a:t>
            </a:r>
          </a:p>
          <a:p>
            <a:r>
              <a:rPr lang="el-GR" dirty="0"/>
              <a:t>• Τι, πού, πότε ακριβώς συνέβη;</a:t>
            </a:r>
          </a:p>
          <a:p>
            <a:r>
              <a:rPr lang="el-GR" dirty="0"/>
              <a:t>• Τι προκάλεσε το έκτακτο γεγονός;</a:t>
            </a:r>
          </a:p>
          <a:p>
            <a:r>
              <a:rPr lang="el-GR" dirty="0"/>
              <a:t>• Ποιοι εμπλέκονται στην κρίση;</a:t>
            </a:r>
          </a:p>
          <a:p>
            <a:r>
              <a:rPr lang="el-GR" dirty="0"/>
              <a:t>• Ποια ανταπόκριση έχει υπάρξει;</a:t>
            </a:r>
          </a:p>
          <a:p>
            <a:r>
              <a:rPr lang="el-GR" dirty="0"/>
              <a:t>• Υπάρχει κάλυψη από τα ΜΜΕ;</a:t>
            </a:r>
          </a:p>
          <a:p>
            <a:r>
              <a:rPr lang="el-GR" dirty="0"/>
              <a:t>• Πώς αντιδρά η κοινή γνώμη;</a:t>
            </a:r>
          </a:p>
        </p:txBody>
      </p:sp>
      <p:pic>
        <p:nvPicPr>
          <p:cNvPr id="2" name="Εικόνα 1">
            <a:extLst>
              <a:ext uri="{FF2B5EF4-FFF2-40B4-BE49-F238E27FC236}">
                <a16:creationId xmlns:a16="http://schemas.microsoft.com/office/drawing/2014/main" id="{CE2B7273-FA08-0969-6447-A246406C3A35}"/>
              </a:ext>
            </a:extLst>
          </p:cNvPr>
          <p:cNvPicPr>
            <a:picLocks noChangeAspect="1"/>
          </p:cNvPicPr>
          <p:nvPr/>
        </p:nvPicPr>
        <p:blipFill>
          <a:blip r:embed="rId2"/>
          <a:stretch>
            <a:fillRect/>
          </a:stretch>
        </p:blipFill>
        <p:spPr>
          <a:xfrm>
            <a:off x="5724128" y="4428703"/>
            <a:ext cx="2343150" cy="1952625"/>
          </a:xfrm>
          <a:prstGeom prst="rect">
            <a:avLst/>
          </a:prstGeom>
        </p:spPr>
      </p:pic>
    </p:spTree>
    <p:extLst>
      <p:ext uri="{BB962C8B-B14F-4D97-AF65-F5344CB8AC3E}">
        <p14:creationId xmlns:p14="http://schemas.microsoft.com/office/powerpoint/2010/main" val="2404596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37B84-85A0-317C-58E7-596025FF8A3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5557F82-DBB0-4787-2025-DAB6B6E80860}"/>
              </a:ext>
            </a:extLst>
          </p:cNvPr>
          <p:cNvSpPr txBox="1"/>
          <p:nvPr/>
        </p:nvSpPr>
        <p:spPr>
          <a:xfrm>
            <a:off x="395536" y="1124744"/>
            <a:ext cx="8352928" cy="2585323"/>
          </a:xfrm>
          <a:prstGeom prst="rect">
            <a:avLst/>
          </a:prstGeom>
          <a:noFill/>
        </p:spPr>
        <p:txBody>
          <a:bodyPr wrap="square">
            <a:spAutoFit/>
          </a:bodyPr>
          <a:lstStyle/>
          <a:p>
            <a:r>
              <a:rPr lang="el-GR" dirty="0"/>
              <a:t>Η ενημέρωση θα πρέπει να είναι:</a:t>
            </a:r>
          </a:p>
          <a:p>
            <a:endParaRPr lang="el-GR" dirty="0"/>
          </a:p>
          <a:p>
            <a:r>
              <a:rPr lang="el-GR" dirty="0"/>
              <a:t>• Απλή, χωρίς χρήση δυσνόητων όρων, αρτικόλεξων κ.λπ.</a:t>
            </a:r>
          </a:p>
          <a:p>
            <a:r>
              <a:rPr lang="el-GR" dirty="0"/>
              <a:t>• Επίκαιρη</a:t>
            </a:r>
          </a:p>
          <a:p>
            <a:r>
              <a:rPr lang="el-GR" dirty="0"/>
              <a:t>• Ακριβής</a:t>
            </a:r>
          </a:p>
          <a:p>
            <a:r>
              <a:rPr lang="el-GR" dirty="0"/>
              <a:t>• Ειλικρινής</a:t>
            </a:r>
          </a:p>
          <a:p>
            <a:r>
              <a:rPr lang="el-GR" dirty="0"/>
              <a:t>• Συνεπής</a:t>
            </a:r>
          </a:p>
          <a:p>
            <a:r>
              <a:rPr lang="el-GR" dirty="0"/>
              <a:t>• Αποκλειστική παράθεση διαπιστωμένων γεγονότων και πληροφοριών</a:t>
            </a:r>
          </a:p>
          <a:p>
            <a:r>
              <a:rPr lang="el-GR" dirty="0"/>
              <a:t>• Σημασία γλώσσας σώματος</a:t>
            </a:r>
          </a:p>
        </p:txBody>
      </p:sp>
      <p:pic>
        <p:nvPicPr>
          <p:cNvPr id="2" name="Εικόνα 1">
            <a:extLst>
              <a:ext uri="{FF2B5EF4-FFF2-40B4-BE49-F238E27FC236}">
                <a16:creationId xmlns:a16="http://schemas.microsoft.com/office/drawing/2014/main" id="{9F20AC69-F120-50DD-5F83-90F3929A6C23}"/>
              </a:ext>
            </a:extLst>
          </p:cNvPr>
          <p:cNvPicPr>
            <a:picLocks noChangeAspect="1"/>
          </p:cNvPicPr>
          <p:nvPr/>
        </p:nvPicPr>
        <p:blipFill>
          <a:blip r:embed="rId2"/>
          <a:stretch>
            <a:fillRect/>
          </a:stretch>
        </p:blipFill>
        <p:spPr>
          <a:xfrm>
            <a:off x="1043608" y="3861048"/>
            <a:ext cx="2619375" cy="1743075"/>
          </a:xfrm>
          <a:prstGeom prst="rect">
            <a:avLst/>
          </a:prstGeom>
        </p:spPr>
      </p:pic>
      <p:pic>
        <p:nvPicPr>
          <p:cNvPr id="4" name="Εικόνα 3">
            <a:extLst>
              <a:ext uri="{FF2B5EF4-FFF2-40B4-BE49-F238E27FC236}">
                <a16:creationId xmlns:a16="http://schemas.microsoft.com/office/drawing/2014/main" id="{8F94BE37-3B72-B765-4526-A2FDA703E6A8}"/>
              </a:ext>
            </a:extLst>
          </p:cNvPr>
          <p:cNvPicPr>
            <a:picLocks noChangeAspect="1"/>
          </p:cNvPicPr>
          <p:nvPr/>
        </p:nvPicPr>
        <p:blipFill>
          <a:blip r:embed="rId3"/>
          <a:stretch>
            <a:fillRect/>
          </a:stretch>
        </p:blipFill>
        <p:spPr>
          <a:xfrm>
            <a:off x="4788024" y="3861048"/>
            <a:ext cx="2619375" cy="1743075"/>
          </a:xfrm>
          <a:prstGeom prst="rect">
            <a:avLst/>
          </a:prstGeom>
        </p:spPr>
      </p:pic>
    </p:spTree>
    <p:extLst>
      <p:ext uri="{BB962C8B-B14F-4D97-AF65-F5344CB8AC3E}">
        <p14:creationId xmlns:p14="http://schemas.microsoft.com/office/powerpoint/2010/main" val="738294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797BA-F7F7-8169-249E-E82D4E852AE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5DB6D08-139A-47BA-1CED-BEA811710DD5}"/>
              </a:ext>
            </a:extLst>
          </p:cNvPr>
          <p:cNvSpPr txBox="1"/>
          <p:nvPr/>
        </p:nvSpPr>
        <p:spPr>
          <a:xfrm>
            <a:off x="611560" y="349293"/>
            <a:ext cx="8064896" cy="5632311"/>
          </a:xfrm>
          <a:prstGeom prst="rect">
            <a:avLst/>
          </a:prstGeom>
          <a:noFill/>
        </p:spPr>
        <p:txBody>
          <a:bodyPr wrap="square">
            <a:spAutoFit/>
          </a:bodyPr>
          <a:lstStyle/>
          <a:p>
            <a:r>
              <a:rPr lang="el-GR" b="1" dirty="0"/>
              <a:t>ΑΝΑΤΡΟΦΟΔΟΤΗΣΗ</a:t>
            </a:r>
          </a:p>
          <a:p>
            <a:endParaRPr lang="el-GR" dirty="0"/>
          </a:p>
          <a:p>
            <a:r>
              <a:rPr lang="el-GR" dirty="0"/>
              <a:t>Σημαντικό ρόλο στην περίοδο μιας κρίσns παίζει n ανατροφοδότηση, διότι ο </a:t>
            </a:r>
          </a:p>
          <a:p>
            <a:r>
              <a:rPr lang="el-GR" dirty="0"/>
              <a:t>κύκλος τns επικοινωνίας «κλείνει» με την αναπλnροφόρnσn. Αμφίδρομη επικοινωνία σημαίνει ουσιαστικά συνεννόηση σημαίνει επικοινωνία των δυο μερών, του πομπού και του δέκτη. Ο διαχειριστns τns κρίσns μόνο με την ανατροφοδότηση μπορεί και πληροφορείται για: </a:t>
            </a:r>
          </a:p>
          <a:p>
            <a:endParaRPr lang="el-GR" dirty="0"/>
          </a:p>
          <a:p>
            <a:r>
              <a:rPr lang="el-GR" dirty="0"/>
              <a:t>▪την εξέλιξn τns κρίσns, </a:t>
            </a:r>
          </a:p>
          <a:p>
            <a:endParaRPr lang="el-GR" dirty="0"/>
          </a:p>
          <a:p>
            <a:r>
              <a:rPr lang="el-GR" dirty="0"/>
              <a:t>▪τυχόν παρενέργειες, </a:t>
            </a:r>
          </a:p>
          <a:p>
            <a:endParaRPr lang="el-GR" dirty="0"/>
          </a:p>
          <a:p>
            <a:r>
              <a:rPr lang="el-GR" dirty="0"/>
              <a:t>▪την δημιουργία δευτερογενών κρίσεων, </a:t>
            </a:r>
          </a:p>
          <a:p>
            <a:endParaRPr lang="el-GR" dirty="0"/>
          </a:p>
          <a:p>
            <a:r>
              <a:rPr lang="el-GR" dirty="0"/>
              <a:t>▪τα αποτελέσματα των ενεργειών,</a:t>
            </a:r>
          </a:p>
          <a:p>
            <a:endParaRPr lang="el-GR" dirty="0"/>
          </a:p>
          <a:p>
            <a:r>
              <a:rPr lang="el-GR" dirty="0"/>
              <a:t>▪τυχόν πρόσθετες  απρόβλεπτες ανάγκες που ανακύπτουν </a:t>
            </a:r>
            <a:r>
              <a:rPr lang="el-GR" dirty="0" err="1"/>
              <a:t>κ.λ.π</a:t>
            </a:r>
            <a:r>
              <a:rPr lang="el-GR" dirty="0"/>
              <a:t>., και</a:t>
            </a:r>
          </a:p>
          <a:p>
            <a:endParaRPr lang="el-GR" dirty="0"/>
          </a:p>
          <a:p>
            <a:r>
              <a:rPr lang="el-GR" dirty="0"/>
              <a:t>▪είναι σε θέσn να συντονίσει αποτελεσματικά περαιτέρω ενέργειες που </a:t>
            </a:r>
          </a:p>
          <a:p>
            <a:r>
              <a:rPr lang="el-GR" dirty="0"/>
              <a:t>απαιτούνται. </a:t>
            </a:r>
          </a:p>
        </p:txBody>
      </p:sp>
    </p:spTree>
    <p:extLst>
      <p:ext uri="{BB962C8B-B14F-4D97-AF65-F5344CB8AC3E}">
        <p14:creationId xmlns:p14="http://schemas.microsoft.com/office/powerpoint/2010/main" val="343047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a:extLst>
              <a:ext uri="{FF2B5EF4-FFF2-40B4-BE49-F238E27FC236}">
                <a16:creationId xmlns:a16="http://schemas.microsoft.com/office/drawing/2014/main" id="{DEFADAF8-93A5-C00A-950B-1B2A44797A24}"/>
              </a:ext>
            </a:extLst>
          </p:cNvPr>
          <p:cNvSpPr>
            <a:spLocks noChangeArrowheads="1"/>
          </p:cNvSpPr>
          <p:nvPr/>
        </p:nvSpPr>
        <p:spPr bwMode="auto">
          <a:xfrm>
            <a:off x="539750" y="717550"/>
            <a:ext cx="7704138" cy="529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a:spcBef>
                <a:spcPct val="0"/>
              </a:spcBef>
              <a:buClrTx/>
              <a:buSzTx/>
              <a:buFontTx/>
              <a:buNone/>
            </a:pPr>
            <a:r>
              <a:rPr lang="el-GR" altLang="el-GR" sz="1800" b="1" dirty="0">
                <a:latin typeface="Arial" panose="020B0604020202020204" pitchFamily="34" charset="0"/>
                <a:cs typeface="Times New Roman" panose="02020603050405020304" pitchFamily="18" charset="0"/>
              </a:rPr>
              <a:t>Στρατηγικές Επικοινωνίας Κατά τη Διάρκεια της Κρίσης</a:t>
            </a:r>
          </a:p>
          <a:p>
            <a:pPr algn="just">
              <a:spcBef>
                <a:spcPct val="0"/>
              </a:spcBef>
              <a:buClrTx/>
              <a:buSzTx/>
              <a:buFontTx/>
              <a:buNone/>
            </a:pPr>
            <a:endParaRPr lang="el-GR" altLang="el-GR" sz="1800" b="1" dirty="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800" b="1" dirty="0">
                <a:latin typeface="Arial" panose="020B0604020202020204" pitchFamily="34" charset="0"/>
                <a:cs typeface="Times New Roman" panose="02020603050405020304" pitchFamily="18" charset="0"/>
              </a:rPr>
              <a:t>Ανάλυση Κοινού και Προσαρμογή Μηνυμάτων</a:t>
            </a: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Η ανάλυση του κοινού αποτελεί κρίσιμο στοιχείο για την αποτελεσματική επικοινωνία κατά τη διάρκεια μιας κρίσης. Κάθε ομάδα κοινού έχει τις δικές της ανάγκες, προσδοκίες και ανησυχίες, και η επικοινωνία πρέπει να προσαρμόζεται αναλόγως. Για παράδειγμα, οι πελάτες ενός οργανισμού ενδέχεται να ανησυχούν για την ασφάλεια των προϊόντων ή υπηρεσιών, ενώ οι εργαζόμενοι μπορεί να έχουν ανάγκη από καθοδήγηση και υποστήριξη. Η ανάλυση του κοινού επιτρέπει τον προσδιορισμό των πιο αποτελεσματικών τρόπων επικοινωνίας με κάθε ομάδα, διασφαλίζοντας ότι τα μηνύματα είναι κατανοητά και ότι οι ανησυχίες αντιμετωπίζονται με σαφήνεια.</a:t>
            </a: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Η προσαρμογή των μηνυμάτων ανάλογα με το κοινό είναι απαραίτητη για τη μείωση της αβεβαιότητας και την ενίσχυση της εμπιστοσύνης. Για παράδειγμα, σε μια κρίση που αφορά ένα τεχνικό πρόβλημα, το κοινό μπορεί να χρειάζεται απλές και κατανοητές εξηγήσεις, ενώ οι τεχνικοί υπάλληλοι θα χρειαστούν πιο λεπτομερείς και εξειδικευμένες πληροφορίες. </a:t>
            </a:r>
          </a:p>
          <a:p>
            <a:pPr algn="just">
              <a:spcBef>
                <a:spcPct val="0"/>
              </a:spcBef>
              <a:buClrTx/>
              <a:buSzTx/>
              <a:buFontTx/>
              <a:buNone/>
            </a:pPr>
            <a:endParaRPr lang="el-GR" altLang="el-GR" sz="1600" dirty="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Οι οργανισμοί πρέπει να διαμορφώνουν τα μηνύματά τους με βάση το επίπεδο γνώσης και τις ανάγκες κάθε ομάδας κοινού</a:t>
            </a:r>
            <a:r>
              <a:rPr lang="el-GR" altLang="el-GR" sz="1800" dirty="0">
                <a:latin typeface="Arial" panose="020B0604020202020204" pitchFamily="34" charset="0"/>
                <a:cs typeface="Times New Roman" panose="02020603050405020304" pitchFamily="18" charset="0"/>
              </a:rPr>
              <a:t>.</a:t>
            </a:r>
            <a:endParaRPr lang="el-GR" altLang="el-GR" sz="2800" dirty="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 Ορθογώνιο">
            <a:extLst>
              <a:ext uri="{FF2B5EF4-FFF2-40B4-BE49-F238E27FC236}">
                <a16:creationId xmlns:a16="http://schemas.microsoft.com/office/drawing/2014/main" id="{2E38C484-0139-7133-17C6-36B5144AA76F}"/>
              </a:ext>
            </a:extLst>
          </p:cNvPr>
          <p:cNvSpPr>
            <a:spLocks noChangeArrowheads="1"/>
          </p:cNvSpPr>
          <p:nvPr/>
        </p:nvSpPr>
        <p:spPr bwMode="auto">
          <a:xfrm>
            <a:off x="899592" y="548680"/>
            <a:ext cx="59578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l-GR" altLang="el-GR" sz="1800" dirty="0">
                <a:latin typeface="Arial" panose="020B0604020202020204" pitchFamily="34" charset="0"/>
              </a:rPr>
              <a:t>Λέξεις-κλειδιά</a:t>
            </a:r>
          </a:p>
          <a:p>
            <a:pPr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r>
              <a:rPr lang="el-GR" altLang="el-GR" sz="1800" dirty="0">
                <a:latin typeface="Arial" panose="020B0604020202020204" pitchFamily="34" charset="0"/>
              </a:rPr>
              <a:t>• έκτακτη ανάγκη</a:t>
            </a:r>
          </a:p>
          <a:p>
            <a:pPr eaLnBrk="1" hangingPunct="1">
              <a:spcBef>
                <a:spcPct val="0"/>
              </a:spcBef>
              <a:buClrTx/>
              <a:buSzTx/>
              <a:buFontTx/>
              <a:buNone/>
            </a:pPr>
            <a:r>
              <a:rPr lang="el-GR" altLang="el-GR" sz="1800" dirty="0">
                <a:latin typeface="Arial" panose="020B0604020202020204" pitchFamily="34" charset="0"/>
              </a:rPr>
              <a:t>• κρίση</a:t>
            </a:r>
          </a:p>
          <a:p>
            <a:pPr eaLnBrk="1" hangingPunct="1">
              <a:spcBef>
                <a:spcPct val="0"/>
              </a:spcBef>
              <a:buClrTx/>
              <a:buSzTx/>
              <a:buFontTx/>
              <a:buNone/>
            </a:pPr>
            <a:r>
              <a:rPr lang="el-GR" altLang="el-GR" sz="1800" dirty="0">
                <a:latin typeface="Arial" panose="020B0604020202020204" pitchFamily="34" charset="0"/>
              </a:rPr>
              <a:t>• διαχείριση κρίσεων</a:t>
            </a:r>
            <a:endParaRPr lang="en-US" altLang="el-GR" sz="1800" dirty="0">
              <a:latin typeface="Arial" panose="020B0604020202020204" pitchFamily="34" charset="0"/>
            </a:endParaRPr>
          </a:p>
          <a:p>
            <a:pPr eaLnBrk="1" hangingPunct="1">
              <a:spcBef>
                <a:spcPct val="0"/>
              </a:spcBef>
              <a:buClrTx/>
              <a:buSzTx/>
              <a:buFontTx/>
              <a:buNone/>
            </a:pPr>
            <a:r>
              <a:rPr lang="el-GR" altLang="el-GR" sz="1800" dirty="0">
                <a:latin typeface="Arial" panose="020B0604020202020204" pitchFamily="34" charset="0"/>
              </a:rPr>
              <a:t>• επικοινωνία</a:t>
            </a:r>
          </a:p>
          <a:p>
            <a:pPr eaLnBrk="1" hangingPunct="1">
              <a:spcBef>
                <a:spcPct val="0"/>
              </a:spcBef>
              <a:buClrTx/>
              <a:buSzTx/>
              <a:buFontTx/>
              <a:buNone/>
            </a:pPr>
            <a:r>
              <a:rPr lang="el-GR" altLang="el-GR" sz="1800" dirty="0">
                <a:latin typeface="Arial" panose="020B0604020202020204" pitchFamily="34" charset="0"/>
              </a:rPr>
              <a:t>• καταστροφή</a:t>
            </a:r>
          </a:p>
          <a:p>
            <a:pPr eaLnBrk="1" hangingPunct="1">
              <a:spcBef>
                <a:spcPct val="0"/>
              </a:spcBef>
              <a:buClrTx/>
              <a:buSzTx/>
              <a:buFontTx/>
              <a:buNone/>
            </a:pPr>
            <a:r>
              <a:rPr lang="el-GR" altLang="el-GR" sz="1800" dirty="0">
                <a:latin typeface="Arial" panose="020B0604020202020204" pitchFamily="34" charset="0"/>
              </a:rPr>
              <a:t>• επικοινωνιακή διαχείριση κρίσεων </a:t>
            </a:r>
          </a:p>
          <a:p>
            <a:pPr eaLnBrk="1" hangingPunct="1">
              <a:spcBef>
                <a:spcPct val="0"/>
              </a:spcBef>
              <a:buClrTx/>
              <a:buSzTx/>
              <a:buFontTx/>
              <a:buNone/>
            </a:pPr>
            <a:r>
              <a:rPr lang="el-GR" altLang="el-GR" sz="1800" dirty="0">
                <a:latin typeface="Arial" panose="020B0604020202020204" pitchFamily="34" charset="0"/>
              </a:rPr>
              <a:t>• κίνδυνος</a:t>
            </a:r>
          </a:p>
          <a:p>
            <a:pPr eaLnBrk="1" hangingPunct="1">
              <a:spcBef>
                <a:spcPct val="0"/>
              </a:spcBef>
              <a:buClrTx/>
              <a:buSzTx/>
              <a:buFontTx/>
              <a:buNone/>
            </a:pPr>
            <a:r>
              <a:rPr lang="el-GR" altLang="el-GR" sz="1800" dirty="0">
                <a:latin typeface="Arial" panose="020B0604020202020204" pitchFamily="34" charset="0"/>
              </a:rPr>
              <a:t>• επικινδυνότητα</a:t>
            </a:r>
          </a:p>
          <a:p>
            <a:pPr eaLnBrk="1" hangingPunct="1">
              <a:spcBef>
                <a:spcPct val="0"/>
              </a:spcBef>
              <a:buClrTx/>
              <a:buSzTx/>
              <a:buFontTx/>
              <a:buNone/>
            </a:pPr>
            <a:r>
              <a:rPr lang="el-GR" altLang="el-GR" sz="1800" dirty="0">
                <a:latin typeface="Arial" panose="020B0604020202020204" pitchFamily="34" charset="0"/>
              </a:rPr>
              <a:t>• αντιμετώπιση προβλημάτων</a:t>
            </a:r>
          </a:p>
          <a:p>
            <a:pPr eaLnBrk="1" hangingPunct="1">
              <a:spcBef>
                <a:spcPct val="0"/>
              </a:spcBef>
              <a:buClrTx/>
              <a:buSzTx/>
              <a:buFontTx/>
              <a:buNone/>
            </a:pPr>
            <a:r>
              <a:rPr lang="el-GR" altLang="el-GR" sz="1800" dirty="0">
                <a:latin typeface="Arial" panose="020B0604020202020204" pitchFamily="34" charset="0"/>
              </a:rPr>
              <a:t>• διαχείριση κινδύνου</a:t>
            </a:r>
          </a:p>
          <a:p>
            <a:pPr eaLnBrk="1" hangingPunct="1">
              <a:spcBef>
                <a:spcPct val="0"/>
              </a:spcBef>
              <a:buClrTx/>
              <a:buSzTx/>
              <a:buFontTx/>
              <a:buNone/>
            </a:pPr>
            <a:r>
              <a:rPr lang="el-GR" altLang="el-GR" sz="1800" dirty="0">
                <a:latin typeface="Arial" panose="020B0604020202020204" pitchFamily="34" charset="0"/>
              </a:rPr>
              <a:t>• στρατηγικές αντιμετώπισης</a:t>
            </a:r>
          </a:p>
        </p:txBody>
      </p:sp>
      <p:sp>
        <p:nvSpPr>
          <p:cNvPr id="13315" name="AutoShape 2" descr="Crisis Management in PR: A Step-by-Step Guide - Jori White PR Agency London">
            <a:extLst>
              <a:ext uri="{FF2B5EF4-FFF2-40B4-BE49-F238E27FC236}">
                <a16:creationId xmlns:a16="http://schemas.microsoft.com/office/drawing/2014/main" id="{E1BD3F15-DE63-81AF-906A-0B94C7C05E2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13316" name="Picture 4" descr="Crisis Management Vector Art, Icons, and Graphics for Free Download">
            <a:extLst>
              <a:ext uri="{FF2B5EF4-FFF2-40B4-BE49-F238E27FC236}">
                <a16:creationId xmlns:a16="http://schemas.microsoft.com/office/drawing/2014/main" id="{05CD2CFF-9F7D-1EA2-5FD1-0F6AF1CB4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241999"/>
            <a:ext cx="648176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a:extLst>
              <a:ext uri="{FF2B5EF4-FFF2-40B4-BE49-F238E27FC236}">
                <a16:creationId xmlns:a16="http://schemas.microsoft.com/office/drawing/2014/main" id="{8E87A4AF-B0FA-9435-C435-63084943E480}"/>
              </a:ext>
            </a:extLst>
          </p:cNvPr>
          <p:cNvSpPr>
            <a:spLocks noChangeArrowheads="1"/>
          </p:cNvSpPr>
          <p:nvPr/>
        </p:nvSpPr>
        <p:spPr bwMode="auto">
          <a:xfrm>
            <a:off x="395288" y="1052513"/>
            <a:ext cx="8497887"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a:spcBef>
                <a:spcPct val="0"/>
              </a:spcBef>
              <a:buClrTx/>
              <a:buSzTx/>
              <a:buFontTx/>
              <a:buNone/>
            </a:pPr>
            <a:r>
              <a:rPr lang="el-GR" altLang="el-GR" sz="1600" b="1">
                <a:latin typeface="Arial" panose="020B0604020202020204" pitchFamily="34" charset="0"/>
                <a:cs typeface="Times New Roman" panose="02020603050405020304" pitchFamily="18" charset="0"/>
              </a:rPr>
              <a:t>Χρήση Εργαλείων και Καναλιών Επικοινωνίας</a:t>
            </a:r>
          </a:p>
          <a:p>
            <a:pPr algn="just">
              <a:spcBef>
                <a:spcPct val="0"/>
              </a:spcBef>
              <a:buClrTx/>
              <a:buSzTx/>
              <a:buFontTx/>
              <a:buNone/>
            </a:pPr>
            <a:endParaRPr lang="el-GR" altLang="el-GR" sz="1600" b="1">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a:latin typeface="Arial" panose="020B0604020202020204" pitchFamily="34" charset="0"/>
                <a:cs typeface="Times New Roman" panose="02020603050405020304" pitchFamily="18" charset="0"/>
              </a:rPr>
              <a:t>Η χρήση των κατάλληλων εργαλείων και καναλιών επικοινωνίας είναι καθοριστική για την επιτυχία της διαχείρισης μιας κρίσης. Τα μέσα μαζικής ενημέρωσης, τα κοινωνικά δίκτυα, οι ιστοσελίδες, οι ηλεκτρονικές ανακοινώσεις και οι απευθείας επικοινωνίες (όπως τα email) είναι μερικά από τα εργαλεία που μπορούν να χρησιμοποιηθούν. Κάθε κανάλι επικοινωνίας έχει τα πλεονεκτήματα και τα μειονεκτήματά του, και η επιλογή τους πρέπει να γίνεται με βάση το κοινό-στόχο και τη φύση της κρίσης.</a:t>
            </a:r>
          </a:p>
          <a:p>
            <a:pPr algn="just">
              <a:spcBef>
                <a:spcPct val="0"/>
              </a:spcBef>
              <a:buClrTx/>
              <a:buSzTx/>
              <a:buFontTx/>
              <a:buNone/>
            </a:pPr>
            <a:endParaRPr lang="el-GR" altLang="el-GR" sz="160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a:latin typeface="Arial" panose="020B0604020202020204" pitchFamily="34" charset="0"/>
                <a:cs typeface="Times New Roman" panose="02020603050405020304" pitchFamily="18" charset="0"/>
              </a:rPr>
              <a:t>Για παράδειγμα, τα κοινωνικά δίκτυα είναι ιδιαίτερα χρήσιμα για την άμεση και ευρεία διάδοση πληροφοριών, αλλά απαιτούν συνεχή παρακολούθηση και άμεση ανταπόκριση. Τα παραδοσιακά μέσα μαζικής ενημέρωσης, όπως η τηλεόραση και ο τύπος, μπορούν να χρησιμοποιηθούν για πιο επίσημες δηλώσεις και ανακοινώσεις. </a:t>
            </a:r>
          </a:p>
          <a:p>
            <a:pPr algn="just">
              <a:spcBef>
                <a:spcPct val="0"/>
              </a:spcBef>
              <a:buClrTx/>
              <a:buSzTx/>
              <a:buFontTx/>
              <a:buNone/>
            </a:pPr>
            <a:endParaRPr lang="el-GR" altLang="el-GR" sz="160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a:latin typeface="Arial" panose="020B0604020202020204" pitchFamily="34" charset="0"/>
                <a:cs typeface="Times New Roman" panose="02020603050405020304" pitchFamily="18" charset="0"/>
              </a:rPr>
              <a:t>Οι οργανισμοί πρέπει να διαθέτουν μια πολυκαναλική στρατηγική, ώστε να διασφαλίζουν ότι οι πληροφορίες φτάνουν στο κοινό με τον πιο αποτελεσματικό τρόπο.</a:t>
            </a:r>
            <a:endParaRPr lang="el-GR" altLang="el-GR" sz="2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D02E6040-5364-3806-0673-2FE5555E4DA2}"/>
              </a:ext>
            </a:extLst>
          </p:cNvPr>
          <p:cNvSpPr>
            <a:spLocks noChangeArrowheads="1"/>
          </p:cNvSpPr>
          <p:nvPr/>
        </p:nvSpPr>
        <p:spPr bwMode="auto">
          <a:xfrm>
            <a:off x="468313" y="906463"/>
            <a:ext cx="8351837"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a:spcBef>
                <a:spcPct val="0"/>
              </a:spcBef>
              <a:buClrTx/>
              <a:buSzTx/>
              <a:buFontTx/>
              <a:buNone/>
            </a:pPr>
            <a:r>
              <a:rPr lang="el-GR" altLang="el-GR" sz="1600" b="1">
                <a:latin typeface="Arial" panose="020B0604020202020204" pitchFamily="34" charset="0"/>
                <a:cs typeface="Times New Roman" panose="02020603050405020304" pitchFamily="18" charset="0"/>
              </a:rPr>
              <a:t>Αντιμετώπιση Παραπληροφόρησης και Φημών</a:t>
            </a:r>
          </a:p>
          <a:p>
            <a:pPr algn="just">
              <a:spcBef>
                <a:spcPct val="0"/>
              </a:spcBef>
              <a:buClrTx/>
              <a:buSzTx/>
              <a:buFontTx/>
              <a:buNone/>
            </a:pPr>
            <a:endParaRPr lang="el-GR" altLang="el-GR" sz="1600" b="1">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a:latin typeface="Arial" panose="020B0604020202020204" pitchFamily="34" charset="0"/>
                <a:cs typeface="Times New Roman" panose="02020603050405020304" pitchFamily="18" charset="0"/>
              </a:rPr>
              <a:t>Η παραπληροφόρηση και οι φήμες αποτελούν σοβαρούς κινδύνους κατά τη διάρκεια μιας κρίσης, καθώς μπορούν να δημιουργήσουν σύγχυση και να εντείνουν τον πανικό. Η αντιμετώπιση της παραπληροφόρησης απαιτεί γρήγορη και ακριβή αντίδραση. Οι οργανισμοί πρέπει να παρακολουθούν τα κοινωνικά δίκτυα και τα μέσα ενημέρωσης για να εντοπίζουν ψευδείς πληροφορίες και να τις διαψεύδουν άμεσα.</a:t>
            </a:r>
          </a:p>
          <a:p>
            <a:pPr algn="just">
              <a:spcBef>
                <a:spcPct val="0"/>
              </a:spcBef>
              <a:buClrTx/>
              <a:buSzTx/>
              <a:buFontTx/>
              <a:buNone/>
            </a:pPr>
            <a:endParaRPr lang="el-GR" altLang="el-GR" sz="160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a:latin typeface="Arial" panose="020B0604020202020204" pitchFamily="34" charset="0"/>
                <a:cs typeface="Times New Roman" panose="02020603050405020304" pitchFamily="18" charset="0"/>
              </a:rPr>
              <a:t>Η διαφάνεια στην παροχή πληροφοριών και η τακτική ενημέρωση του κοινού μπορούν να αποτρέψουν την εξάπλωση των φημών. Είναι σημαντικό οι οργανισμοί να επικοινωνούν με σαφήνεια και να απαντούν σε ερωτήσεις του κοινού, ώστε να διασφαλίζουν ότι οι σωστές πληροφορίες είναι αυτές που διαδίδονται. Η αδράνεια ή η καθυστέρηση στην αντιμετώπιση της παραπληροφόρησης μπορεί να οδηγήσει σε απώλεια ελέγχου της κρίσης και να επιδεινώσει την κατάσταση.</a:t>
            </a:r>
            <a:endParaRPr lang="el-GR" altLang="el-GR" sz="24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D9549B93-9C64-5CD0-7597-222122B38BCC}"/>
              </a:ext>
            </a:extLst>
          </p:cNvPr>
          <p:cNvSpPr>
            <a:spLocks noChangeArrowheads="1"/>
          </p:cNvSpPr>
          <p:nvPr/>
        </p:nvSpPr>
        <p:spPr bwMode="auto">
          <a:xfrm>
            <a:off x="611188" y="801688"/>
            <a:ext cx="7777162"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a:spcBef>
                <a:spcPct val="0"/>
              </a:spcBef>
              <a:buClrTx/>
              <a:buSzTx/>
              <a:buFontTx/>
              <a:buNone/>
            </a:pPr>
            <a:r>
              <a:rPr lang="el-GR" altLang="el-GR" sz="1600" b="1" dirty="0">
                <a:latin typeface="Arial" panose="020B0604020202020204" pitchFamily="34" charset="0"/>
                <a:cs typeface="Times New Roman" panose="02020603050405020304" pitchFamily="18" charset="0"/>
              </a:rPr>
              <a:t>Δημιουργία Στρατηγικού Πλάνου Επικοινωνίας</a:t>
            </a:r>
          </a:p>
          <a:p>
            <a:pPr algn="just">
              <a:spcBef>
                <a:spcPct val="0"/>
              </a:spcBef>
              <a:buClrTx/>
              <a:buSzTx/>
              <a:buFontTx/>
              <a:buNone/>
            </a:pPr>
            <a:endParaRPr lang="el-GR" altLang="el-GR" sz="1600" b="1" dirty="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Η δημιουργία ενός στρατηγικού πλάνου επικοινωνίας είναι απαραίτητη για την αποτελεσματική διαχείριση μιας κρίσης. Το πλάνο αυτό πρέπει να περιλαμβάνει σαφείς στόχους, προσδιορισμό των ομάδων κοινού, επιλογή καναλιών επικοινωνίας, ανάπτυξη βασικών μηνυμάτων και καθορισμό των ρόλων και ευθυνών της ομάδας διαχείρισης κρίσεων. Ένα καλά σχεδιασμένο πλάνο βοηθά στην αποφυγή αυτοσχεδιασμών και διασφαλίζει ότι η επικοινωνία είναι συντονισμένη και συνεπής.</a:t>
            </a:r>
          </a:p>
          <a:p>
            <a:pPr algn="just">
              <a:spcBef>
                <a:spcPct val="0"/>
              </a:spcBef>
              <a:buClrTx/>
              <a:buSzTx/>
              <a:buFontTx/>
              <a:buNone/>
            </a:pPr>
            <a:endParaRPr lang="el-GR" altLang="el-GR" sz="1600" dirty="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Το στρατηγικό πλάνο πρέπει επίσης να προβλέπει τις πιθανές εξελίξεις της κρίσης και να περιλαμβάνει σενάρια για την αντιμετώπισή τους. Για παράδειγμα, μπορεί να περιλαμβάνει οδηγίες για την επικοινωνία με τους εργαζόμενους, τους πελάτες, τις αρχές και τα μέσα μαζικής ενημέρωσης. Η προετοιμασία και η εκπαίδευση της ομάδας επικοινωνίας είναι κρίσιμης σημασίας για την επιτυχή εφαρμογή του πλάνου, καθώς η έγκαιρη και αποτελεσματική επικοινωνία μπορεί να μειώσει τον αντίκτυπο της κρίσης και να προστατεύσει τη φήμη του οργανισμού.</a:t>
            </a:r>
            <a:endParaRPr lang="el-GR" altLang="el-GR" sz="2400" dirty="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a:extLst>
              <a:ext uri="{FF2B5EF4-FFF2-40B4-BE49-F238E27FC236}">
                <a16:creationId xmlns:a16="http://schemas.microsoft.com/office/drawing/2014/main" id="{1B71D558-0710-A4BF-3F8F-C270D210E463}"/>
              </a:ext>
            </a:extLst>
          </p:cNvPr>
          <p:cNvSpPr>
            <a:spLocks noChangeArrowheads="1"/>
          </p:cNvSpPr>
          <p:nvPr/>
        </p:nvSpPr>
        <p:spPr bwMode="auto">
          <a:xfrm>
            <a:off x="323850" y="115888"/>
            <a:ext cx="8135938" cy="597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a:spcBef>
                <a:spcPct val="0"/>
              </a:spcBef>
              <a:buClrTx/>
              <a:buSzTx/>
              <a:buFontTx/>
              <a:buNone/>
            </a:pPr>
            <a:r>
              <a:rPr lang="el-GR" altLang="el-GR" sz="1800" b="1">
                <a:latin typeface="Arial" panose="020B0604020202020204" pitchFamily="34" charset="0"/>
                <a:cs typeface="Times New Roman" panose="02020603050405020304" pitchFamily="18" charset="0"/>
              </a:rPr>
              <a:t>Η Επικοινωνία με τα Μέσα Μαζικής Ενημέρωσης</a:t>
            </a:r>
          </a:p>
          <a:p>
            <a:pPr algn="just">
              <a:spcBef>
                <a:spcPct val="0"/>
              </a:spcBef>
              <a:buClrTx/>
              <a:buSzTx/>
              <a:buFontTx/>
              <a:buNone/>
            </a:pPr>
            <a:endParaRPr lang="el-GR" altLang="el-GR" sz="1800">
              <a:latin typeface="Arial" panose="020B0604020202020204" pitchFamily="34" charset="0"/>
              <a:cs typeface="Times New Roman" panose="02020603050405020304" pitchFamily="18" charset="0"/>
            </a:endParaRPr>
          </a:p>
          <a:p>
            <a:pPr algn="just">
              <a:spcBef>
                <a:spcPct val="0"/>
              </a:spcBef>
              <a:buClrTx/>
              <a:buSzTx/>
              <a:buFontTx/>
              <a:buNone/>
            </a:pPr>
            <a:r>
              <a:rPr lang="el-GR" altLang="el-GR" sz="1800" b="1">
                <a:latin typeface="Arial" panose="020B0604020202020204" pitchFamily="34" charset="0"/>
                <a:cs typeface="Times New Roman" panose="02020603050405020304" pitchFamily="18" charset="0"/>
              </a:rPr>
              <a:t>Σχέσεις με τα ΜΜΕ Κατά τη Διάρκεια Κρίσης</a:t>
            </a:r>
          </a:p>
          <a:p>
            <a:pPr algn="just">
              <a:spcBef>
                <a:spcPct val="0"/>
              </a:spcBef>
              <a:buClrTx/>
              <a:buSzTx/>
              <a:buFontTx/>
              <a:buNone/>
            </a:pPr>
            <a:endParaRPr lang="el-GR" altLang="el-GR" sz="1600">
              <a:latin typeface="Arial" panose="020B0604020202020204" pitchFamily="34" charset="0"/>
              <a:cs typeface="Times New Roman" panose="02020603050405020304" pitchFamily="18" charset="0"/>
            </a:endParaRPr>
          </a:p>
          <a:p>
            <a:pPr eaLnBrk="1" hangingPunct="1">
              <a:spcBef>
                <a:spcPct val="0"/>
              </a:spcBef>
              <a:buClrTx/>
              <a:buSzTx/>
              <a:buFontTx/>
              <a:buNone/>
            </a:pPr>
            <a:r>
              <a:rPr lang="el-GR" altLang="el-GR" sz="1600">
                <a:latin typeface="Arial" panose="020B0604020202020204" pitchFamily="34" charset="0"/>
                <a:cs typeface="Times New Roman" panose="02020603050405020304" pitchFamily="18" charset="0"/>
              </a:rPr>
              <a:t>Η διατήρηση καλών σχέσεων με τα μέσα μαζικής ενημέρωσης είναι κρίσιμη κατά τη διάρκεια μιας κρίσης. Τα ΜΜΕ μπορούν να διαδραματίσουν καθοριστικό ρόλο στη διαμόρφωση της κοινής γνώμης και στην εξάπλωση των πληροφοριών. Η συνεργασία με τους δημοσιογράφους πρέπει να είναι βασισμένη στην αμοιβαία εμπιστοσύνη και στη διαφάνεια. Η τακτική ενημέρωση των ΜΜΕ, η παροχή ακριβών πληροφοριών και η αποφυγή απόκρυψης κρίσιμων στοιχείων είναι απαραίτητα για τη διατήρηση της αξιοπιστίας του οργανισμού.</a:t>
            </a:r>
            <a:r>
              <a:rPr lang="el-GR" altLang="el-GR" sz="1600" b="1">
                <a:latin typeface="Arial" panose="020B0604020202020204" pitchFamily="34" charset="0"/>
              </a:rPr>
              <a:t> </a:t>
            </a:r>
          </a:p>
          <a:p>
            <a:pPr eaLnBrk="1" hangingPunct="1">
              <a:spcBef>
                <a:spcPct val="0"/>
              </a:spcBef>
              <a:buClrTx/>
              <a:buSzTx/>
              <a:buFontTx/>
              <a:buNone/>
            </a:pPr>
            <a:endParaRPr lang="el-GR" altLang="el-GR" sz="1600" b="1">
              <a:latin typeface="Arial" panose="020B0604020202020204" pitchFamily="34" charset="0"/>
            </a:endParaRPr>
          </a:p>
          <a:p>
            <a:pPr eaLnBrk="1" hangingPunct="1">
              <a:spcBef>
                <a:spcPct val="0"/>
              </a:spcBef>
              <a:buClrTx/>
              <a:buSzTx/>
              <a:buFontTx/>
              <a:buNone/>
            </a:pPr>
            <a:r>
              <a:rPr lang="el-GR" altLang="el-GR" sz="1600" b="1">
                <a:latin typeface="Arial" panose="020B0604020202020204" pitchFamily="34" charset="0"/>
              </a:rPr>
              <a:t>Οργάνωση Συνεντεύξεων και Δελτίων Τύπου</a:t>
            </a:r>
            <a:endParaRPr lang="el-GR" altLang="el-GR" sz="1600">
              <a:latin typeface="Arial" panose="020B0604020202020204" pitchFamily="34" charset="0"/>
            </a:endParaRPr>
          </a:p>
          <a:p>
            <a:pPr eaLnBrk="1" hangingPunct="1">
              <a:spcBef>
                <a:spcPct val="0"/>
              </a:spcBef>
              <a:buClrTx/>
              <a:buSzTx/>
              <a:buFontTx/>
              <a:buNone/>
            </a:pPr>
            <a:r>
              <a:rPr lang="el-GR" altLang="el-GR" sz="1600">
                <a:latin typeface="Arial" panose="020B0604020202020204" pitchFamily="34" charset="0"/>
              </a:rPr>
              <a:t>Οι συνεντεύξεις και τα δελτία τύπου είναι βασικά εργαλεία για την επικοινωνία με το κοινό μέσω των ΜΜΕ. Κατά τη διάρκεια μιας κρίσης, οι συνεντεύξεις πρέπει να είναι καλά προετοιμασμένες, με σαφή μηνύματα και απαντήσεις σε πιθανές ερωτήσεις. Τα δελτία τύπου πρέπει να είναι συνοπτικά, περιεκτικά και να παρέχουν όλες τις απαραίτητες πληροφορίες για την κατάσταση. Η ειλικρίνεια και η διαφάνεια είναι καθοριστικές για την αποφυγή παραπληροφόρησης και την ενίσχυση της εμπιστοσύνης του κοινού.</a:t>
            </a:r>
          </a:p>
          <a:p>
            <a:pPr algn="just">
              <a:spcBef>
                <a:spcPct val="0"/>
              </a:spcBef>
              <a:buClrTx/>
              <a:buSzTx/>
              <a:buFontTx/>
              <a:buNone/>
            </a:pPr>
            <a:endParaRPr lang="el-GR" altLang="el-GR" sz="1600">
              <a:latin typeface="Arial" panose="020B0604020202020204" pitchFamily="34" charset="0"/>
              <a:cs typeface="Times New Roman" panose="02020603050405020304" pitchFamily="18" charset="0"/>
            </a:endParaRPr>
          </a:p>
          <a:p>
            <a:pPr algn="just">
              <a:spcBef>
                <a:spcPct val="0"/>
              </a:spcBef>
              <a:buClrTx/>
              <a:buSzTx/>
              <a:buFontTx/>
              <a:buNone/>
            </a:pPr>
            <a:endParaRPr lang="el-GR" altLang="el-GR" sz="1600">
              <a:latin typeface="Arial" panose="020B0604020202020204" pitchFamily="34" charset="0"/>
            </a:endParaRPr>
          </a:p>
          <a:p>
            <a:pPr algn="just">
              <a:spcBef>
                <a:spcPct val="0"/>
              </a:spcBef>
              <a:buClrTx/>
              <a:buSzTx/>
              <a:buFontTx/>
              <a:buNone/>
            </a:pPr>
            <a:endParaRPr lang="el-GR" altLang="el-GR" sz="24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a:extLst>
              <a:ext uri="{FF2B5EF4-FFF2-40B4-BE49-F238E27FC236}">
                <a16:creationId xmlns:a16="http://schemas.microsoft.com/office/drawing/2014/main" id="{8CE5ED6F-940F-D6E6-2A7F-35BADFF6F19D}"/>
              </a:ext>
            </a:extLst>
          </p:cNvPr>
          <p:cNvSpPr>
            <a:spLocks noChangeArrowheads="1"/>
          </p:cNvSpPr>
          <p:nvPr/>
        </p:nvSpPr>
        <p:spPr bwMode="auto">
          <a:xfrm>
            <a:off x="395288" y="946150"/>
            <a:ext cx="8424862"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a:spcBef>
                <a:spcPct val="0"/>
              </a:spcBef>
              <a:buClrTx/>
              <a:buSzTx/>
              <a:buFontTx/>
              <a:buNone/>
            </a:pPr>
            <a:r>
              <a:rPr lang="el-GR" altLang="el-GR" sz="1800" b="1" dirty="0">
                <a:latin typeface="Arial" panose="020B0604020202020204" pitchFamily="34" charset="0"/>
                <a:cs typeface="Times New Roman" panose="02020603050405020304" pitchFamily="18" charset="0"/>
              </a:rPr>
              <a:t>Διαχείριση Δύσκολων Ερωτήσεων και Αντιδράσεων</a:t>
            </a:r>
            <a:endParaRPr lang="el-GR" altLang="el-GR" sz="1100" dirty="0">
              <a:latin typeface="Arial" panose="020B0604020202020204" pitchFamily="34" charset="0"/>
            </a:endParaRP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Κατά τη διάρκεια μιας κρίσης, οι δημοσιογράφοι μπορεί να θέσουν δύσκολες ή ακόμα και προκλητικές ερωτήσεις. Η διαχείριση αυτών των ερωτήσεων απαιτεί ψυχραιμία, σαφήνεια και προετοιμασία. Οι εκπρόσωποι του οργανισμού πρέπει να είναι σε θέση να απαντούν με ακρίβεια, να αποφεύγουν τις εικασίες και να παρέχουν όσο το δυνατόν περισσότερες πληροφορίες χωρίς να προκαλούν ανησυχία. Η εκπαίδευση των εκπροσώπων στη διαχείριση δύσκολων συνεντεύξεων είναι κρίσιμη για την αποτελεσματική επικοινωνία.</a:t>
            </a:r>
          </a:p>
          <a:p>
            <a:pPr algn="just">
              <a:spcBef>
                <a:spcPct val="0"/>
              </a:spcBef>
              <a:buClrTx/>
              <a:buSzTx/>
              <a:buFontTx/>
              <a:buNone/>
            </a:pPr>
            <a:endParaRPr lang="el-GR" altLang="el-GR" sz="1100" dirty="0">
              <a:latin typeface="Arial" panose="020B0604020202020204" pitchFamily="34" charset="0"/>
            </a:endParaRPr>
          </a:p>
          <a:p>
            <a:pPr algn="just">
              <a:spcBef>
                <a:spcPct val="0"/>
              </a:spcBef>
              <a:buClrTx/>
              <a:buSzTx/>
              <a:buFontTx/>
              <a:buNone/>
            </a:pPr>
            <a:r>
              <a:rPr lang="el-GR" altLang="el-GR" sz="1800" b="1" dirty="0">
                <a:latin typeface="Arial" panose="020B0604020202020204" pitchFamily="34" charset="0"/>
                <a:cs typeface="Times New Roman" panose="02020603050405020304" pitchFamily="18" charset="0"/>
              </a:rPr>
              <a:t>Ο Ρόλος των ΜΜΕ στη Διαμόρφωση της Κοινής Γνώμης</a:t>
            </a:r>
            <a:endParaRPr lang="el-GR" altLang="el-GR" sz="1100" dirty="0">
              <a:latin typeface="Arial" panose="020B0604020202020204" pitchFamily="34" charset="0"/>
            </a:endParaRPr>
          </a:p>
          <a:p>
            <a:pPr algn="just">
              <a:spcBef>
                <a:spcPct val="0"/>
              </a:spcBef>
              <a:buClrTx/>
              <a:buSzTx/>
              <a:buFontTx/>
              <a:buNone/>
            </a:pPr>
            <a:r>
              <a:rPr lang="el-GR" altLang="el-GR" sz="1600" dirty="0">
                <a:latin typeface="Arial" panose="020B0604020202020204" pitchFamily="34" charset="0"/>
                <a:cs typeface="Times New Roman" panose="02020603050405020304" pitchFamily="18" charset="0"/>
              </a:rPr>
              <a:t>Τα ΜΜΕ διαδραματίζουν έναν καθοριστικό ρόλο στη διαμόρφωση της κοινής γνώμης κατά τη διάρκεια μιας κρίσης. Η παρουσίαση των γεγονότων, η ερμηνεία των δεδομένων και η προβολή συγκεκριμένων απόψεων μπορούν να επηρεάσουν σημαντικά την αντίληψη του κοινού για την κρίση. Οι οργανισμοί πρέπει να συνεργάζονται στενά με τα ΜΜΕ για να διασφαλίζουν ότι οι πληροφορίες που διαδίδονται είναι ακριβείς και αντικειμενικές. Η καλή σχέση με τα μέσα ενημέρωσης μπορεί να βοηθήσει στην αποφυγή αρνητικής κάλυψης και στην προώθηση μιας θετικής εικόνας του οργανισμού.</a:t>
            </a:r>
            <a:endParaRPr lang="el-GR" altLang="el-GR" sz="2400" dirty="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2C02FC-48D2-6203-D10C-BB1D979B19C1}"/>
              </a:ext>
            </a:extLst>
          </p:cNvPr>
          <p:cNvSpPr txBox="1"/>
          <p:nvPr/>
        </p:nvSpPr>
        <p:spPr>
          <a:xfrm>
            <a:off x="971600" y="1988840"/>
            <a:ext cx="7704856" cy="1569660"/>
          </a:xfrm>
          <a:prstGeom prst="rect">
            <a:avLst/>
          </a:prstGeom>
          <a:noFill/>
        </p:spPr>
        <p:txBody>
          <a:bodyPr wrap="square">
            <a:spAutoFit/>
          </a:bodyPr>
          <a:lstStyle/>
          <a:p>
            <a:r>
              <a:rPr lang="el-GR" dirty="0"/>
              <a:t>Σας  ευχαριστώ για την προσοχή </a:t>
            </a:r>
            <a:endParaRPr lang="en-US" dirty="0"/>
          </a:p>
          <a:p>
            <a:endParaRPr lang="en-US" dirty="0"/>
          </a:p>
          <a:p>
            <a:endParaRPr lang="en-US" dirty="0"/>
          </a:p>
          <a:p>
            <a:pPr algn="just"/>
            <a:r>
              <a:rPr lang="el-GR" sz="1400" dirty="0"/>
              <a:t>Οι Διαφάνειες αποτελούν προϊόν του συγγραφέα του συγγράμματος </a:t>
            </a:r>
            <a:r>
              <a:rPr lang="en-US" sz="1400" i="1" dirty="0"/>
              <a:t>“International Business Communication - IT's and Telecommunication Tools”</a:t>
            </a:r>
            <a:r>
              <a:rPr lang="el-GR" sz="1400" i="1" dirty="0"/>
              <a:t> </a:t>
            </a:r>
            <a:r>
              <a:rPr lang="el-GR" sz="1400" dirty="0"/>
              <a:t>επίκουρου καθηγητή Σταύρου Καλογιαννίδη. </a:t>
            </a:r>
            <a:r>
              <a:rPr lang="en-US" sz="1400" dirty="0"/>
              <a:t>ISBN: ‎979-8710833551</a:t>
            </a:r>
            <a:endParaRPr lang="el-GR" sz="1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021304A-62D1-BF07-816E-853E73B15AA5}"/>
              </a:ext>
            </a:extLst>
          </p:cNvPr>
          <p:cNvSpPr txBox="1"/>
          <p:nvPr/>
        </p:nvSpPr>
        <p:spPr>
          <a:xfrm>
            <a:off x="251520" y="980728"/>
            <a:ext cx="8316415" cy="4862870"/>
          </a:xfrm>
          <a:prstGeom prst="rect">
            <a:avLst/>
          </a:prstGeom>
          <a:noFill/>
        </p:spPr>
        <p:txBody>
          <a:bodyPr wrap="square">
            <a:spAutoFit/>
          </a:bodyPr>
          <a:lstStyle/>
          <a:p>
            <a:pPr algn="ctr"/>
            <a:r>
              <a:rPr lang="en-US" sz="1100" b="1" dirty="0"/>
              <a:t>Relevant Publications in Scientific Journals by Assistant Professor Stavros </a:t>
            </a:r>
            <a:r>
              <a:rPr lang="en-US" sz="1100" b="1" dirty="0" err="1"/>
              <a:t>Kalogiannidis</a:t>
            </a:r>
            <a:endParaRPr lang="el-GR" sz="1100" b="1" dirty="0"/>
          </a:p>
          <a:p>
            <a:pPr algn="ctr"/>
            <a:endParaRPr lang="el-GR" sz="1100" b="1" dirty="0"/>
          </a:p>
          <a:p>
            <a:pPr algn="just"/>
            <a:r>
              <a:rPr lang="el-GR" sz="900" dirty="0"/>
              <a:t>1) </a:t>
            </a:r>
            <a:r>
              <a:rPr lang="en-US" sz="900" dirty="0" err="1"/>
              <a:t>Kalogiannidis</a:t>
            </a:r>
            <a:r>
              <a:rPr lang="en-US" sz="900" dirty="0"/>
              <a:t>, S., </a:t>
            </a:r>
            <a:r>
              <a:rPr lang="en-US" sz="900" dirty="0" err="1"/>
              <a:t>Kalfas</a:t>
            </a:r>
            <a:r>
              <a:rPr lang="en-US" sz="900" dirty="0"/>
              <a:t>, D., </a:t>
            </a:r>
            <a:r>
              <a:rPr lang="en-US" sz="900" dirty="0" err="1"/>
              <a:t>Papaevangelou</a:t>
            </a:r>
            <a:r>
              <a:rPr lang="en-US" sz="900" dirty="0"/>
              <a:t>, O., &amp; </a:t>
            </a:r>
            <a:r>
              <a:rPr lang="en-US" sz="900" dirty="0" err="1"/>
              <a:t>Chatzitheodoridis</a:t>
            </a:r>
            <a:r>
              <a:rPr lang="en-US" sz="900" dirty="0"/>
              <a:t>, F. (2024). Effectiveness to the Emergency Management in Public Organizations: A Paradigm from a European Civil Protection Mechanism. Journal of Risk Analysis and Crisis Response, 14(3). https://doi.org/10.54560/jracr.v14i3.501 </a:t>
            </a:r>
            <a:endParaRPr lang="el-GR" sz="900" dirty="0"/>
          </a:p>
          <a:p>
            <a:pPr algn="just"/>
            <a:r>
              <a:rPr lang="el-GR" sz="900" dirty="0"/>
              <a:t>2) </a:t>
            </a:r>
            <a:r>
              <a:rPr lang="en-US" sz="900" dirty="0" err="1"/>
              <a:t>Kalogiannidis</a:t>
            </a:r>
            <a:r>
              <a:rPr lang="en-US" sz="900" dirty="0"/>
              <a:t>, Stavros, Dimitrios </a:t>
            </a:r>
            <a:r>
              <a:rPr lang="en-US" sz="900" dirty="0" err="1"/>
              <a:t>Kalfas</a:t>
            </a:r>
            <a:r>
              <a:rPr lang="en-US" sz="900" dirty="0"/>
              <a:t>, </a:t>
            </a:r>
            <a:r>
              <a:rPr lang="en-US" sz="900" dirty="0" err="1"/>
              <a:t>Fotios</a:t>
            </a:r>
            <a:r>
              <a:rPr lang="en-US" sz="900" dirty="0"/>
              <a:t> </a:t>
            </a:r>
            <a:r>
              <a:rPr lang="en-US" sz="900" dirty="0" err="1"/>
              <a:t>Chatzitheodoridis</a:t>
            </a:r>
            <a:r>
              <a:rPr lang="en-US" sz="900" dirty="0"/>
              <a:t>, and </a:t>
            </a:r>
            <a:r>
              <a:rPr lang="en-US" sz="900" dirty="0" err="1"/>
              <a:t>Efthymios</a:t>
            </a:r>
            <a:r>
              <a:rPr lang="en-US" sz="900" dirty="0"/>
              <a:t> </a:t>
            </a:r>
            <a:r>
              <a:rPr lang="en-US" sz="900" dirty="0" err="1"/>
              <a:t>Lekkas</a:t>
            </a:r>
            <a:r>
              <a:rPr lang="en-US" sz="900" dirty="0"/>
              <a:t>. 2023. "Role of Governance in Developing Disaster Resiliency and Its Impact on Economic Sustainability" Journal of Risk and Financial Management 16, no. 3: 151. https://doi.org/10.3390/jrfm16030151</a:t>
            </a:r>
            <a:endParaRPr lang="el-GR" sz="900" dirty="0"/>
          </a:p>
          <a:p>
            <a:pPr algn="just"/>
            <a:r>
              <a:rPr lang="en-US" sz="900" dirty="0"/>
              <a:t>3)</a:t>
            </a:r>
            <a:r>
              <a:rPr lang="el-GR" sz="900" dirty="0"/>
              <a:t> </a:t>
            </a:r>
            <a:r>
              <a:rPr lang="en-US" sz="900" dirty="0" err="1"/>
              <a:t>Kalogiannidis</a:t>
            </a:r>
            <a:r>
              <a:rPr lang="en-US" sz="900" dirty="0"/>
              <a:t> S, </a:t>
            </a:r>
            <a:r>
              <a:rPr lang="en-US" sz="900" dirty="0" err="1"/>
              <a:t>Kalfas</a:t>
            </a:r>
            <a:r>
              <a:rPr lang="en-US" sz="900" dirty="0"/>
              <a:t> D, </a:t>
            </a:r>
            <a:r>
              <a:rPr lang="en-US" sz="900" dirty="0" err="1"/>
              <a:t>Zagkas</a:t>
            </a:r>
            <a:r>
              <a:rPr lang="en-US" sz="900" dirty="0"/>
              <a:t> T, </a:t>
            </a:r>
            <a:r>
              <a:rPr lang="en-US" sz="900" dirty="0" err="1"/>
              <a:t>Chatzitheodoridis</a:t>
            </a:r>
            <a:r>
              <a:rPr lang="en-US" sz="900" dirty="0"/>
              <a:t> F.(2024). Assessing the Effect of Community Preparedness on Property Damage Costs during Wildfires: A Case Study of Greece. Fire. 2024; 7(8):279. https://doi.org/10.3390/fire7080279 </a:t>
            </a:r>
          </a:p>
          <a:p>
            <a:pPr algn="just"/>
            <a:r>
              <a:rPr lang="en-US" sz="900" dirty="0"/>
              <a:t>4)</a:t>
            </a:r>
            <a:r>
              <a:rPr lang="el-GR" sz="900" dirty="0"/>
              <a:t> </a:t>
            </a:r>
            <a:r>
              <a:rPr lang="en-US" sz="900" dirty="0" err="1"/>
              <a:t>Kalogiannidis</a:t>
            </a:r>
            <a:r>
              <a:rPr lang="en-US" sz="900" dirty="0"/>
              <a:t>, S. (2024). Analyzing the Challenges of Cross-Border Disaster Response and Management: A European Perspective. Journal of Risk Analysis and Crisis Response, 14(2). https://doi.org/10.54560/jracr.v14i2.470 </a:t>
            </a:r>
          </a:p>
          <a:p>
            <a:pPr algn="just"/>
            <a:r>
              <a:rPr lang="en-US" sz="900" dirty="0"/>
              <a:t>5)</a:t>
            </a:r>
            <a:r>
              <a:rPr lang="el-GR" sz="900" dirty="0"/>
              <a:t> </a:t>
            </a:r>
            <a:r>
              <a:rPr lang="en-US" sz="900" dirty="0" err="1"/>
              <a:t>Kalfas</a:t>
            </a:r>
            <a:r>
              <a:rPr lang="en-US" sz="900" dirty="0"/>
              <a:t>, D., </a:t>
            </a:r>
            <a:r>
              <a:rPr lang="en-US" sz="900" dirty="0" err="1"/>
              <a:t>Kalogiannidis</a:t>
            </a:r>
            <a:r>
              <a:rPr lang="en-US" sz="900" dirty="0"/>
              <a:t>, S., </a:t>
            </a:r>
            <a:r>
              <a:rPr lang="en-US" sz="900" dirty="0" err="1"/>
              <a:t>Chatzitheodoridis</a:t>
            </a:r>
            <a:r>
              <a:rPr lang="en-US" sz="900" dirty="0"/>
              <a:t>, F., Margaritis, N.(2024). The Other Side of Fire in a Changing Environment: Evidence from a Mediterranean Country. Fire. 2024; 7(2):36. https://doi.org/10.3390/fire7020036 </a:t>
            </a:r>
          </a:p>
          <a:p>
            <a:pPr algn="just"/>
            <a:r>
              <a:rPr lang="en-US" sz="900" dirty="0"/>
              <a:t>6)</a:t>
            </a:r>
            <a:r>
              <a:rPr lang="el-GR" sz="900" dirty="0"/>
              <a:t> </a:t>
            </a:r>
            <a:r>
              <a:rPr lang="en-US" sz="900" dirty="0" err="1"/>
              <a:t>Kalogiannidis</a:t>
            </a:r>
            <a:r>
              <a:rPr lang="en-US" sz="900" dirty="0"/>
              <a:t>, S., </a:t>
            </a:r>
            <a:r>
              <a:rPr lang="en-US" sz="900" dirty="0" err="1"/>
              <a:t>Kalfas</a:t>
            </a:r>
            <a:r>
              <a:rPr lang="en-US" sz="900" dirty="0"/>
              <a:t> D., </a:t>
            </a:r>
            <a:r>
              <a:rPr lang="en-US" sz="900" dirty="0" err="1"/>
              <a:t>Papaevangelou</a:t>
            </a:r>
            <a:r>
              <a:rPr lang="en-US" sz="900" dirty="0"/>
              <a:t>, O., </a:t>
            </a:r>
            <a:r>
              <a:rPr lang="en-US" sz="900" dirty="0" err="1"/>
              <a:t>Giannarakis</a:t>
            </a:r>
            <a:r>
              <a:rPr lang="en-US" sz="900" dirty="0"/>
              <a:t>, G., </a:t>
            </a:r>
            <a:r>
              <a:rPr lang="en-US" sz="900" dirty="0" err="1"/>
              <a:t>Chatzitheodoridis</a:t>
            </a:r>
            <a:r>
              <a:rPr lang="en-US" sz="900" dirty="0"/>
              <a:t>, F.(2024) The Role of Artificial Intelligence Technology in Predictive Risk Assessment for Business Continuity: A Case Study of Greece. Risks. 2024; 12(2):19. https://doi.org/10.3390/risks12020019 </a:t>
            </a:r>
          </a:p>
          <a:p>
            <a:pPr algn="just"/>
            <a:r>
              <a:rPr lang="en-US" sz="900" dirty="0"/>
              <a:t>7)</a:t>
            </a:r>
            <a:r>
              <a:rPr lang="el-GR" sz="900" dirty="0"/>
              <a:t> </a:t>
            </a:r>
            <a:r>
              <a:rPr lang="en-US" sz="900" dirty="0" err="1"/>
              <a:t>Kalogiannidis</a:t>
            </a:r>
            <a:r>
              <a:rPr lang="en-US" sz="900" dirty="0"/>
              <a:t>, S., </a:t>
            </a:r>
            <a:r>
              <a:rPr lang="en-US" sz="900" dirty="0" err="1"/>
              <a:t>Papaevangelou</a:t>
            </a:r>
            <a:r>
              <a:rPr lang="en-US" sz="900" dirty="0"/>
              <a:t>, O., </a:t>
            </a:r>
            <a:r>
              <a:rPr lang="en-US" sz="900" dirty="0" err="1"/>
              <a:t>Syndoukas</a:t>
            </a:r>
            <a:r>
              <a:rPr lang="en-US" sz="900" dirty="0"/>
              <a:t>, D. ., &amp; </a:t>
            </a:r>
            <a:r>
              <a:rPr lang="en-US" sz="900" dirty="0" err="1"/>
              <a:t>Chatzitheodoridis</a:t>
            </a:r>
            <a:r>
              <a:rPr lang="en-US" sz="900" dirty="0"/>
              <a:t>, F. (2023). Effective communication as a moderating factor in international business crisis management . International Journal of Applied Economics, Finance and Accounting, 17(2), 246–259. https://doi.org/10.33094/ijaefa.v17i2.1129  </a:t>
            </a:r>
          </a:p>
          <a:p>
            <a:pPr algn="just"/>
            <a:r>
              <a:rPr lang="en-US" sz="900" dirty="0"/>
              <a:t>8)</a:t>
            </a:r>
            <a:r>
              <a:rPr lang="el-GR" sz="900" dirty="0"/>
              <a:t> </a:t>
            </a:r>
            <a:r>
              <a:rPr lang="en-US" sz="900" dirty="0" err="1"/>
              <a:t>Kalogiannidis</a:t>
            </a:r>
            <a:r>
              <a:rPr lang="en-US" sz="900" dirty="0"/>
              <a:t>, S., </a:t>
            </a:r>
            <a:r>
              <a:rPr lang="en-US" sz="900" dirty="0" err="1"/>
              <a:t>Chatzitheodoridis</a:t>
            </a:r>
            <a:r>
              <a:rPr lang="en-US" sz="900" dirty="0"/>
              <a:t>, F., </a:t>
            </a:r>
            <a:r>
              <a:rPr lang="en-US" sz="900" dirty="0" err="1"/>
              <a:t>Papaevangelou</a:t>
            </a:r>
            <a:r>
              <a:rPr lang="en-US" sz="900" dirty="0"/>
              <a:t>, O. and Nikolaou, E.E. (2023) ‘Business communication and crisis management in international business: a European perspective’, Int. J. Business Continuity and Risk Management, Vol. 13, No. 4, pp.323–346, DOI: 10.1504/IJBCRM.2023.10059827 </a:t>
            </a:r>
          </a:p>
          <a:p>
            <a:pPr algn="just"/>
            <a:r>
              <a:rPr lang="en-US" sz="900" dirty="0"/>
              <a:t>9)</a:t>
            </a:r>
            <a:r>
              <a:rPr lang="el-GR" sz="900" dirty="0"/>
              <a:t> </a:t>
            </a:r>
            <a:r>
              <a:rPr lang="en-US" sz="900" dirty="0" err="1"/>
              <a:t>Kalogiannidis</a:t>
            </a:r>
            <a:r>
              <a:rPr lang="en-US" sz="900" dirty="0"/>
              <a:t>, S.; </a:t>
            </a:r>
            <a:r>
              <a:rPr lang="en-US" sz="900" dirty="0" err="1"/>
              <a:t>Chatzitheodoridis</a:t>
            </a:r>
            <a:r>
              <a:rPr lang="en-US" sz="900" dirty="0"/>
              <a:t>, F.; </a:t>
            </a:r>
            <a:r>
              <a:rPr lang="en-US" sz="900" dirty="0" err="1"/>
              <a:t>Kalfas</a:t>
            </a:r>
            <a:r>
              <a:rPr lang="en-US" sz="900" dirty="0"/>
              <a:t>, D.; </a:t>
            </a:r>
            <a:r>
              <a:rPr lang="en-US" sz="900" dirty="0" err="1"/>
              <a:t>Patitsa</a:t>
            </a:r>
            <a:r>
              <a:rPr lang="en-US" sz="900" dirty="0"/>
              <a:t>, C.; </a:t>
            </a:r>
            <a:r>
              <a:rPr lang="en-US" sz="900" dirty="0" err="1"/>
              <a:t>Papagrigoriou</a:t>
            </a:r>
            <a:r>
              <a:rPr lang="en-US" sz="900" dirty="0"/>
              <a:t>, A. Socio-Psychological, Economic and Environmental Effects of Forest Fires. Fire 2023, 6, 280. https://doi.org/10.3390/ﬁre6070280 </a:t>
            </a:r>
          </a:p>
          <a:p>
            <a:pPr algn="just"/>
            <a:r>
              <a:rPr lang="en-US" sz="900" dirty="0"/>
              <a:t>10)</a:t>
            </a:r>
            <a:r>
              <a:rPr lang="el-GR" sz="900" dirty="0"/>
              <a:t> </a:t>
            </a:r>
            <a:r>
              <a:rPr lang="en-US" sz="900" dirty="0" err="1"/>
              <a:t>Kalogiannidis</a:t>
            </a:r>
            <a:r>
              <a:rPr lang="en-US" sz="900" dirty="0"/>
              <a:t>, S., </a:t>
            </a:r>
            <a:r>
              <a:rPr lang="en-US" sz="900" dirty="0" err="1"/>
              <a:t>Syndoukas</a:t>
            </a:r>
            <a:r>
              <a:rPr lang="en-US" sz="900" dirty="0"/>
              <a:t>, D., </a:t>
            </a:r>
            <a:r>
              <a:rPr lang="en-US" sz="900" dirty="0" err="1"/>
              <a:t>Papaevangelou</a:t>
            </a:r>
            <a:r>
              <a:rPr lang="en-US" sz="900" dirty="0"/>
              <a:t>, O., &amp; </a:t>
            </a:r>
            <a:r>
              <a:rPr lang="en-US" sz="900" dirty="0" err="1"/>
              <a:t>Chatzitheodoridis</a:t>
            </a:r>
            <a:r>
              <a:rPr lang="en-US" sz="900" dirty="0"/>
              <a:t>, F. (2023). Relationship Between Business Communication and Business Sustainability in Times of Uncertainty. A Case Study of Greece. International Journal of Professional Business Review, 8(5), e01477. https://doi.org/10.26668/businessreview/2023.v8i5.1477 </a:t>
            </a:r>
          </a:p>
          <a:p>
            <a:pPr algn="just"/>
            <a:r>
              <a:rPr lang="en-US" sz="900" dirty="0"/>
              <a:t>11)</a:t>
            </a:r>
            <a:r>
              <a:rPr lang="el-GR" sz="900" dirty="0"/>
              <a:t> </a:t>
            </a:r>
            <a:r>
              <a:rPr lang="en-US" sz="900" dirty="0" err="1"/>
              <a:t>Kalogiannidis</a:t>
            </a:r>
            <a:r>
              <a:rPr lang="en-US" sz="900" dirty="0"/>
              <a:t>, Stavros , </a:t>
            </a:r>
            <a:r>
              <a:rPr lang="en-US" sz="900" dirty="0" err="1"/>
              <a:t>Chatzitheodoridis</a:t>
            </a:r>
            <a:r>
              <a:rPr lang="en-US" sz="900" dirty="0"/>
              <a:t> </a:t>
            </a:r>
            <a:r>
              <a:rPr lang="en-US" sz="900" dirty="0" err="1"/>
              <a:t>Fotios</a:t>
            </a:r>
            <a:r>
              <a:rPr lang="en-US" sz="900" dirty="0"/>
              <a:t> , </a:t>
            </a:r>
            <a:r>
              <a:rPr lang="en-US" sz="900" dirty="0" err="1"/>
              <a:t>Papaevangelou</a:t>
            </a:r>
            <a:r>
              <a:rPr lang="en-US" sz="900" dirty="0"/>
              <a:t>  Olympia, Nikolaou Eirini Eleni. (2023) An Empirical Study on the Role of Media in Crisis Communication Management in Uncertain Times. Journal of Logistics, Informatics and Service Science Vol. 10 (2023) No.1, pp.321-348. DOI:10.33168/LISS.2023.0118 </a:t>
            </a:r>
            <a:endParaRPr lang="el-GR" sz="900" dirty="0"/>
          </a:p>
          <a:p>
            <a:pPr algn="just"/>
            <a:r>
              <a:rPr lang="el-GR" sz="900" dirty="0"/>
              <a:t>1</a:t>
            </a:r>
            <a:r>
              <a:rPr lang="en-US" sz="900" dirty="0"/>
              <a:t>2) </a:t>
            </a:r>
            <a:r>
              <a:rPr lang="en-US" sz="900" dirty="0" err="1"/>
              <a:t>Kalogiannidis</a:t>
            </a:r>
            <a:r>
              <a:rPr lang="en-US" sz="900" dirty="0"/>
              <a:t> S, </a:t>
            </a:r>
            <a:r>
              <a:rPr lang="en-US" sz="900" dirty="0" err="1"/>
              <a:t>Kalfas</a:t>
            </a:r>
            <a:r>
              <a:rPr lang="en-US" sz="900" dirty="0"/>
              <a:t> D, </a:t>
            </a:r>
            <a:r>
              <a:rPr lang="en-US" sz="900" dirty="0" err="1"/>
              <a:t>Paschalidou</a:t>
            </a:r>
            <a:r>
              <a:rPr lang="en-US" sz="900" dirty="0"/>
              <a:t> M, </a:t>
            </a:r>
            <a:r>
              <a:rPr lang="en-US" sz="900" dirty="0" err="1"/>
              <a:t>Chatzitheodoridis</a:t>
            </a:r>
            <a:r>
              <a:rPr lang="en-US" sz="900" dirty="0"/>
              <a:t> F. (2024). Synergistic Impacts of Climate Change and Wildfires on Agricultural Sustainability—A Greek Case Study. Climate. 2024; 12(9):144. https://doi.org/10.3390/cli12090144 </a:t>
            </a:r>
          </a:p>
          <a:p>
            <a:pPr algn="just"/>
            <a:r>
              <a:rPr lang="en-US" sz="900" dirty="0"/>
              <a:t>13)</a:t>
            </a:r>
            <a:r>
              <a:rPr lang="el-GR" sz="900" dirty="0"/>
              <a:t> </a:t>
            </a:r>
            <a:r>
              <a:rPr lang="en-US" sz="900" dirty="0" err="1"/>
              <a:t>Kalogiannidis</a:t>
            </a:r>
            <a:r>
              <a:rPr lang="en-US" sz="900" dirty="0"/>
              <a:t> S, </a:t>
            </a:r>
            <a:r>
              <a:rPr lang="en-US" sz="900" dirty="0" err="1"/>
              <a:t>Paschalidou</a:t>
            </a:r>
            <a:r>
              <a:rPr lang="en-US" sz="900" dirty="0"/>
              <a:t> M, </a:t>
            </a:r>
            <a:r>
              <a:rPr lang="en-US" sz="900" dirty="0" err="1"/>
              <a:t>Kalfas</a:t>
            </a:r>
            <a:r>
              <a:rPr lang="en-US" sz="900" dirty="0"/>
              <a:t> D, </a:t>
            </a:r>
            <a:r>
              <a:rPr lang="en-US" sz="900" dirty="0" err="1"/>
              <a:t>Chatzitheodoridis</a:t>
            </a:r>
            <a:r>
              <a:rPr lang="en-US" sz="900" dirty="0"/>
              <a:t> F. Relationship between Cyber Security and Civil Protection in the Greek Reality. Applied Sciences. 2023; 13(4):2607. https://doi.org/10.3390/app13042607  </a:t>
            </a:r>
          </a:p>
          <a:p>
            <a:pPr algn="just"/>
            <a:r>
              <a:rPr lang="en-US" sz="900" dirty="0"/>
              <a:t>14)</a:t>
            </a:r>
            <a:r>
              <a:rPr lang="el-GR" sz="900" dirty="0"/>
              <a:t> </a:t>
            </a:r>
            <a:r>
              <a:rPr lang="en-US" sz="900" dirty="0" err="1"/>
              <a:t>Kalogiannidis</a:t>
            </a:r>
            <a:r>
              <a:rPr lang="en-US" sz="900" dirty="0"/>
              <a:t>, S., </a:t>
            </a:r>
            <a:r>
              <a:rPr lang="en-US" sz="900" dirty="0" err="1"/>
              <a:t>Chatzitheodoridis</a:t>
            </a:r>
            <a:r>
              <a:rPr lang="en-US" sz="900" dirty="0"/>
              <a:t>, F., </a:t>
            </a:r>
            <a:r>
              <a:rPr lang="en-US" sz="900" dirty="0" err="1"/>
              <a:t>Kalfas</a:t>
            </a:r>
            <a:r>
              <a:rPr lang="en-US" sz="900" dirty="0"/>
              <a:t>, D., </a:t>
            </a:r>
            <a:r>
              <a:rPr lang="en-US" sz="900" dirty="0" err="1"/>
              <a:t>Kontsas</a:t>
            </a:r>
            <a:r>
              <a:rPr lang="en-US" sz="900" dirty="0"/>
              <a:t>, S., &amp; </a:t>
            </a:r>
            <a:r>
              <a:rPr lang="en-US" sz="900" dirty="0" err="1"/>
              <a:t>Toska</a:t>
            </a:r>
            <a:r>
              <a:rPr lang="en-US" sz="900" dirty="0"/>
              <a:t> , E.  (2022). The Economic Impact of Russia’s Ukraine Conflict on the EU Fuel Markets. International Journal of Energy Economics and Policy, 12(6), 37–49. https://doi.org/10.32479/ijeep.13493</a:t>
            </a:r>
          </a:p>
          <a:p>
            <a:pPr algn="just"/>
            <a:r>
              <a:rPr lang="en-US" sz="900" dirty="0"/>
              <a:t>15)</a:t>
            </a:r>
            <a:r>
              <a:rPr lang="el-GR" sz="900" dirty="0"/>
              <a:t> </a:t>
            </a:r>
            <a:r>
              <a:rPr lang="en-US" sz="900" dirty="0" err="1"/>
              <a:t>Kalogiannidis</a:t>
            </a:r>
            <a:r>
              <a:rPr lang="en-US" sz="900" dirty="0"/>
              <a:t> S, </a:t>
            </a:r>
            <a:r>
              <a:rPr lang="en-US" sz="900" dirty="0" err="1"/>
              <a:t>Toska</a:t>
            </a:r>
            <a:r>
              <a:rPr lang="en-US" sz="900" dirty="0"/>
              <a:t> E, </a:t>
            </a:r>
            <a:r>
              <a:rPr lang="en-US" sz="900" dirty="0" err="1"/>
              <a:t>Chatzitheodoridis</a:t>
            </a:r>
            <a:r>
              <a:rPr lang="en-US" sz="900" dirty="0"/>
              <a:t> F, </a:t>
            </a:r>
            <a:r>
              <a:rPr lang="en-US" sz="900" dirty="0" err="1"/>
              <a:t>Kalfas</a:t>
            </a:r>
            <a:r>
              <a:rPr lang="en-US" sz="900" dirty="0"/>
              <a:t> D. Using School Systems as a Hub for Risk and Disaster Management: A Case Study of Greece. Risks. 2022; 10(5):89. https://doi.org/10.3390/risks10050089 </a:t>
            </a:r>
          </a:p>
        </p:txBody>
      </p:sp>
    </p:spTree>
    <p:extLst>
      <p:ext uri="{BB962C8B-B14F-4D97-AF65-F5344CB8AC3E}">
        <p14:creationId xmlns:p14="http://schemas.microsoft.com/office/powerpoint/2010/main" val="4119281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Ορθογώνιο">
            <a:extLst>
              <a:ext uri="{FF2B5EF4-FFF2-40B4-BE49-F238E27FC236}">
                <a16:creationId xmlns:a16="http://schemas.microsoft.com/office/drawing/2014/main" id="{7FB5FAE4-BDE0-ADDE-6CFA-6DF017F0D73E}"/>
              </a:ext>
            </a:extLst>
          </p:cNvPr>
          <p:cNvSpPr>
            <a:spLocks noChangeArrowheads="1"/>
          </p:cNvSpPr>
          <p:nvPr/>
        </p:nvSpPr>
        <p:spPr bwMode="auto">
          <a:xfrm>
            <a:off x="468313" y="765175"/>
            <a:ext cx="80645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dirty="0">
                <a:latin typeface="Arial" panose="020B0604020202020204" pitchFamily="34" charset="0"/>
              </a:rPr>
              <a:t>Τι είναι κρίση; </a:t>
            </a:r>
          </a:p>
          <a:p>
            <a:pPr algn="ctr" eaLnBrk="1" hangingPunct="1">
              <a:spcBef>
                <a:spcPct val="0"/>
              </a:spcBef>
              <a:buClrTx/>
              <a:buSzTx/>
              <a:buFontTx/>
              <a:buNone/>
            </a:pPr>
            <a:endParaRPr lang="el-GR" altLang="el-GR" sz="1800" b="1" dirty="0">
              <a:latin typeface="Arial" panose="020B0604020202020204" pitchFamily="34" charset="0"/>
            </a:endParaRPr>
          </a:p>
          <a:p>
            <a:pPr algn="just" eaLnBrk="1" hangingPunct="1">
              <a:spcBef>
                <a:spcPct val="0"/>
              </a:spcBef>
              <a:buClrTx/>
              <a:buSzTx/>
              <a:buFontTx/>
              <a:buNone/>
            </a:pPr>
            <a:r>
              <a:rPr lang="el-GR" altLang="el-GR" sz="1800" dirty="0">
                <a:latin typeface="Arial" panose="020B0604020202020204" pitchFamily="34" charset="0"/>
              </a:rPr>
              <a:t>Ο </a:t>
            </a:r>
            <a:r>
              <a:rPr lang="el-GR" altLang="el-GR" sz="1800" b="1" dirty="0" err="1">
                <a:latin typeface="Arial" panose="020B0604020202020204" pitchFamily="34" charset="0"/>
              </a:rPr>
              <a:t>Coombs</a:t>
            </a:r>
            <a:r>
              <a:rPr lang="el-GR" altLang="el-GR" sz="1800" b="1" dirty="0">
                <a:latin typeface="Arial" panose="020B0604020202020204" pitchFamily="34" charset="0"/>
              </a:rPr>
              <a:t> </a:t>
            </a:r>
            <a:r>
              <a:rPr lang="el-GR" altLang="el-GR" sz="1800" dirty="0">
                <a:latin typeface="Arial" panose="020B0604020202020204" pitchFamily="34" charset="0"/>
              </a:rPr>
              <a:t>(1999), περιγράφει τις κρίσεις ως απρόβλεπτα γεγονότα που έχουν τη  δυναμική να δημιουργήσουν ανεπιθύμητα αποτελέσματα, όχι μόνο στο σύστημα-οργανισμό αλλά και στους συμμετέχοντες σε αυτό.</a:t>
            </a:r>
          </a:p>
          <a:p>
            <a:pPr algn="just" eaLnBrk="1" hangingPunct="1">
              <a:spcBef>
                <a:spcPct val="0"/>
              </a:spcBef>
              <a:buClrTx/>
              <a:buSzTx/>
              <a:buFontTx/>
              <a:buNone/>
            </a:pPr>
            <a:r>
              <a:rPr lang="el-GR" altLang="el-GR" sz="1800" b="1" dirty="0">
                <a:latin typeface="Arial" panose="020B0604020202020204" pitchFamily="34" charset="0"/>
              </a:rPr>
              <a:t>Hermann </a:t>
            </a:r>
            <a:r>
              <a:rPr lang="el-GR" altLang="el-GR" sz="1800" dirty="0">
                <a:latin typeface="Arial" panose="020B0604020202020204" pitchFamily="34" charset="0"/>
              </a:rPr>
              <a:t>(1963):"Κρίση είναι μια κατάσταση που χαρακτηρίζεται από τρεις βασικούς παράγοντες: την απειλή σημαντικών στόχων, την πίεση χρόνου και την αβεβαιότητα."</a:t>
            </a:r>
          </a:p>
          <a:p>
            <a:pPr algn="just" eaLnBrk="1" hangingPunct="1">
              <a:spcBef>
                <a:spcPct val="0"/>
              </a:spcBef>
              <a:buClrTx/>
              <a:buSzTx/>
              <a:buFontTx/>
              <a:buNone/>
            </a:pPr>
            <a:r>
              <a:rPr lang="el-GR" altLang="el-GR" sz="1800" b="1" dirty="0">
                <a:latin typeface="Arial" panose="020B0604020202020204" pitchFamily="34" charset="0"/>
              </a:rPr>
              <a:t>Fink </a:t>
            </a:r>
            <a:r>
              <a:rPr lang="el-GR" altLang="el-GR" sz="1800" dirty="0">
                <a:latin typeface="Arial" panose="020B0604020202020204" pitchFamily="34" charset="0"/>
              </a:rPr>
              <a:t>(1986):"Κρίση είναι κάθε απρόβλεπτο γεγονός που απειλεί την ακεραιότητα ενός ατόμου ή οργανισμού και απαιτεί άμεση αντιμετώπιση."</a:t>
            </a:r>
          </a:p>
          <a:p>
            <a:pPr algn="just" eaLnBrk="1" hangingPunct="1">
              <a:spcBef>
                <a:spcPct val="0"/>
              </a:spcBef>
              <a:buClrTx/>
              <a:buSzTx/>
              <a:buFontTx/>
              <a:buNone/>
            </a:pPr>
            <a:endParaRPr lang="el-GR" altLang="el-GR" sz="1800" dirty="0">
              <a:latin typeface="Arial" panose="020B0604020202020204" pitchFamily="34" charset="0"/>
            </a:endParaRPr>
          </a:p>
          <a:p>
            <a:pPr algn="just" eaLnBrk="1" hangingPunct="1">
              <a:spcBef>
                <a:spcPct val="0"/>
              </a:spcBef>
              <a:buClrTx/>
              <a:buSzTx/>
              <a:buFontTx/>
              <a:buNone/>
            </a:pPr>
            <a:endParaRPr lang="el-GR" altLang="el-GR" sz="1800" dirty="0">
              <a:latin typeface="Arial" panose="020B0604020202020204" pitchFamily="34" charset="0"/>
            </a:endParaRPr>
          </a:p>
          <a:p>
            <a:pPr algn="just" eaLnBrk="1" hangingPunct="1">
              <a:spcBef>
                <a:spcPct val="0"/>
              </a:spcBef>
              <a:buClrTx/>
              <a:buSzTx/>
              <a:buFontTx/>
              <a:buNone/>
            </a:pPr>
            <a:r>
              <a:rPr lang="el-GR" altLang="el-GR" sz="1800" dirty="0">
                <a:latin typeface="Arial" panose="020B0604020202020204" pitchFamily="34" charset="0"/>
              </a:rPr>
              <a:t>Η διαχείριση κρίσεων είναι η συστηματική διαδικασία που ακολουθούν οι οργανισμοί για την πρόληψη, αντιμετώπιση και ανάκαμψη από γεγονότα που μπορεί να επηρεάσουν αρνητικά τη φήμη, τις λειτουργίες ή τους στόχους τους.</a:t>
            </a:r>
          </a:p>
          <a:p>
            <a:pPr algn="just"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endParaRPr lang="el-GR" altLang="el-GR" sz="1800" dirty="0">
              <a:latin typeface="Arial" panose="020B0604020202020204" pitchFamily="34" charset="0"/>
            </a:endParaRPr>
          </a:p>
          <a:p>
            <a:pPr eaLnBrk="1" hangingPunct="1">
              <a:spcBef>
                <a:spcPct val="0"/>
              </a:spcBef>
              <a:buClrTx/>
              <a:buSzTx/>
              <a:buFontTx/>
              <a:buNone/>
            </a:pPr>
            <a:endParaRPr lang="el-GR" altLang="el-GR" sz="1800" dirty="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Ορθογώνιο">
            <a:extLst>
              <a:ext uri="{FF2B5EF4-FFF2-40B4-BE49-F238E27FC236}">
                <a16:creationId xmlns:a16="http://schemas.microsoft.com/office/drawing/2014/main" id="{AF6C4615-B76F-32F4-B968-6E3534D18585}"/>
              </a:ext>
            </a:extLst>
          </p:cNvPr>
          <p:cNvSpPr>
            <a:spLocks noChangeArrowheads="1"/>
          </p:cNvSpPr>
          <p:nvPr/>
        </p:nvSpPr>
        <p:spPr bwMode="auto">
          <a:xfrm>
            <a:off x="395288" y="620713"/>
            <a:ext cx="7993062"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Χαρακτηριστικά Κρίσης</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Έκπληξη</a:t>
            </a:r>
          </a:p>
          <a:p>
            <a:pPr eaLnBrk="1" hangingPunct="1">
              <a:spcBef>
                <a:spcPct val="0"/>
              </a:spcBef>
              <a:buClrTx/>
              <a:buSzTx/>
              <a:buFontTx/>
              <a:buNone/>
            </a:pPr>
            <a:r>
              <a:rPr lang="el-GR" altLang="el-GR" sz="1800">
                <a:latin typeface="Arial" panose="020B0604020202020204" pitchFamily="34" charset="0"/>
              </a:rPr>
              <a:t>• Ανεπαρκής Πληροφόρηση</a:t>
            </a:r>
          </a:p>
          <a:p>
            <a:pPr eaLnBrk="1" hangingPunct="1">
              <a:spcBef>
                <a:spcPct val="0"/>
              </a:spcBef>
              <a:buClrTx/>
              <a:buSzTx/>
              <a:buFontTx/>
              <a:buNone/>
            </a:pPr>
            <a:r>
              <a:rPr lang="el-GR" altLang="el-GR" sz="1800">
                <a:latin typeface="Arial" panose="020B0604020202020204" pitchFamily="34" charset="0"/>
              </a:rPr>
              <a:t>• Ραγδαία εξέλιξη γεγονότων</a:t>
            </a:r>
          </a:p>
          <a:p>
            <a:pPr eaLnBrk="1" hangingPunct="1">
              <a:spcBef>
                <a:spcPct val="0"/>
              </a:spcBef>
              <a:buClrTx/>
              <a:buSzTx/>
              <a:buFontTx/>
              <a:buNone/>
            </a:pPr>
            <a:r>
              <a:rPr lang="el-GR" altLang="el-GR" sz="1800">
                <a:latin typeface="Arial" panose="020B0604020202020204" pitchFamily="34" charset="0"/>
              </a:rPr>
              <a:t>• Χρονοκαθυστέρηση</a:t>
            </a:r>
          </a:p>
          <a:p>
            <a:pPr eaLnBrk="1" hangingPunct="1">
              <a:spcBef>
                <a:spcPct val="0"/>
              </a:spcBef>
              <a:buClrTx/>
              <a:buSzTx/>
              <a:buFontTx/>
              <a:buNone/>
            </a:pPr>
            <a:r>
              <a:rPr lang="el-GR" altLang="el-GR" sz="1800">
                <a:latin typeface="Arial" panose="020B0604020202020204" pitchFamily="34" charset="0"/>
              </a:rPr>
              <a:t>• Ανάγκη Πληροφόρησης ανάλογα με το κοινό</a:t>
            </a:r>
          </a:p>
          <a:p>
            <a:pPr eaLnBrk="1" hangingPunct="1">
              <a:spcBef>
                <a:spcPct val="0"/>
              </a:spcBef>
              <a:buClrTx/>
              <a:buSzTx/>
              <a:buFontTx/>
              <a:buNone/>
            </a:pPr>
            <a:r>
              <a:rPr lang="el-GR" altLang="el-GR" sz="1800">
                <a:latin typeface="Arial" panose="020B0604020202020204" pitchFamily="34" charset="0"/>
              </a:rPr>
              <a:t>• Εντύπωση Πολιορκίας</a:t>
            </a:r>
          </a:p>
          <a:p>
            <a:pPr eaLnBrk="1" hangingPunct="1">
              <a:spcBef>
                <a:spcPct val="0"/>
              </a:spcBef>
              <a:buClrTx/>
              <a:buSzTx/>
              <a:buFontTx/>
              <a:buNone/>
            </a:pPr>
            <a:r>
              <a:rPr lang="el-GR" altLang="el-GR" sz="1800">
                <a:latin typeface="Arial" panose="020B0604020202020204" pitchFamily="34" charset="0"/>
              </a:rPr>
              <a:t>• Πανικός</a:t>
            </a:r>
          </a:p>
        </p:txBody>
      </p:sp>
      <p:sp>
        <p:nvSpPr>
          <p:cNvPr id="16387" name="AutoShape 2" descr="Natural disasters in 2018 claim over 10,000 lives">
            <a:extLst>
              <a:ext uri="{FF2B5EF4-FFF2-40B4-BE49-F238E27FC236}">
                <a16:creationId xmlns:a16="http://schemas.microsoft.com/office/drawing/2014/main" id="{A8B10320-2908-6E82-5DE9-C58A50CAB5B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16388" name="AutoShape 4" descr="What to read to understand the biggest natural disasters">
            <a:extLst>
              <a:ext uri="{FF2B5EF4-FFF2-40B4-BE49-F238E27FC236}">
                <a16:creationId xmlns:a16="http://schemas.microsoft.com/office/drawing/2014/main" id="{9C86FE2D-7DCB-59FC-D55B-0458B939FA6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16389" name="AutoShape 6" descr="Tacloban, Philippines: Super Typhoon Haiyan damage">
            <a:extLst>
              <a:ext uri="{FF2B5EF4-FFF2-40B4-BE49-F238E27FC236}">
                <a16:creationId xmlns:a16="http://schemas.microsoft.com/office/drawing/2014/main" id="{E8AB8364-1E39-ED8F-D7BE-ACF08F50D324}"/>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pic>
        <p:nvPicPr>
          <p:cNvPr id="16390" name="Picture 7">
            <a:extLst>
              <a:ext uri="{FF2B5EF4-FFF2-40B4-BE49-F238E27FC236}">
                <a16:creationId xmlns:a16="http://schemas.microsoft.com/office/drawing/2014/main" id="{2691A7B2-515A-E3B0-3636-D31CDF827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3789363"/>
            <a:ext cx="295275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8">
            <a:extLst>
              <a:ext uri="{FF2B5EF4-FFF2-40B4-BE49-F238E27FC236}">
                <a16:creationId xmlns:a16="http://schemas.microsoft.com/office/drawing/2014/main" id="{F9966D3C-E20A-3FF3-BE68-61BAF05E8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3789363"/>
            <a:ext cx="295751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 Ορθογώνιο">
            <a:extLst>
              <a:ext uri="{FF2B5EF4-FFF2-40B4-BE49-F238E27FC236}">
                <a16:creationId xmlns:a16="http://schemas.microsoft.com/office/drawing/2014/main" id="{047CA119-08BD-2EB8-EFB9-08789809468D}"/>
              </a:ext>
            </a:extLst>
          </p:cNvPr>
          <p:cNvSpPr>
            <a:spLocks noChangeArrowheads="1"/>
          </p:cNvSpPr>
          <p:nvPr/>
        </p:nvSpPr>
        <p:spPr bwMode="auto">
          <a:xfrm>
            <a:off x="971550" y="765175"/>
            <a:ext cx="7272338"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Πηγές κρίσεων</a:t>
            </a:r>
          </a:p>
          <a:p>
            <a:pPr algn="ctr" eaLnBrk="1" hangingPunct="1">
              <a:spcBef>
                <a:spcPct val="0"/>
              </a:spcBef>
              <a:buClrTx/>
              <a:buSzTx/>
              <a:buFontTx/>
              <a:buNone/>
            </a:pPr>
            <a:endParaRPr lang="el-GR" altLang="el-GR" sz="1800" b="1">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Τρομοκρατικές και εγκληματικές ενέργειες</a:t>
            </a:r>
          </a:p>
          <a:p>
            <a:pPr eaLnBrk="1" hangingPunct="1">
              <a:spcBef>
                <a:spcPct val="0"/>
              </a:spcBef>
              <a:buClrTx/>
              <a:buSzTx/>
              <a:buFontTx/>
              <a:buNone/>
            </a:pPr>
            <a:r>
              <a:rPr lang="el-GR" altLang="el-GR" sz="1800">
                <a:latin typeface="Arial" panose="020B0604020202020204" pitchFamily="34" charset="0"/>
              </a:rPr>
              <a:t>• Πολιτική αστάθεια και πόλεμοι</a:t>
            </a:r>
          </a:p>
          <a:p>
            <a:pPr eaLnBrk="1" hangingPunct="1">
              <a:spcBef>
                <a:spcPct val="0"/>
              </a:spcBef>
              <a:buClrTx/>
              <a:buSzTx/>
              <a:buFontTx/>
              <a:buNone/>
            </a:pPr>
            <a:r>
              <a:rPr lang="el-GR" altLang="el-GR" sz="1800">
                <a:latin typeface="Arial" panose="020B0604020202020204" pitchFamily="34" charset="0"/>
              </a:rPr>
              <a:t>• Φυσικές καταστροφές - περιβαλλοντικά ζητήματα</a:t>
            </a:r>
          </a:p>
          <a:p>
            <a:pPr eaLnBrk="1" hangingPunct="1">
              <a:spcBef>
                <a:spcPct val="0"/>
              </a:spcBef>
              <a:buClrTx/>
              <a:buSzTx/>
              <a:buFontTx/>
              <a:buNone/>
            </a:pPr>
            <a:r>
              <a:rPr lang="el-GR" altLang="el-GR" sz="1800">
                <a:latin typeface="Arial" panose="020B0604020202020204" pitchFamily="34" charset="0"/>
              </a:rPr>
              <a:t>• Ζητήματα δημόσιας υγείας</a:t>
            </a:r>
          </a:p>
          <a:p>
            <a:pPr eaLnBrk="1" hangingPunct="1">
              <a:spcBef>
                <a:spcPct val="0"/>
              </a:spcBef>
              <a:buClrTx/>
              <a:buSzTx/>
              <a:buFontTx/>
              <a:buNone/>
            </a:pPr>
            <a:r>
              <a:rPr lang="el-GR" altLang="el-GR" sz="1800">
                <a:latin typeface="Arial" panose="020B0604020202020204" pitchFamily="34" charset="0"/>
              </a:rPr>
              <a:t>• Οικονομικές κρίσεις</a:t>
            </a:r>
          </a:p>
          <a:p>
            <a:pPr eaLnBrk="1" hangingPunct="1">
              <a:spcBef>
                <a:spcPct val="0"/>
              </a:spcBef>
              <a:buClrTx/>
              <a:buSzTx/>
              <a:buFontTx/>
              <a:buNone/>
            </a:pPr>
            <a:r>
              <a:rPr lang="el-GR" altLang="el-GR" sz="1800">
                <a:latin typeface="Arial" panose="020B0604020202020204" pitchFamily="34" charset="0"/>
              </a:rPr>
              <a:t>• Ατυχήματα - δυστυχήματα - μέτρα ασφάλειας στους χώρους </a:t>
            </a:r>
          </a:p>
          <a:p>
            <a:pPr eaLnBrk="1" hangingPunct="1">
              <a:spcBef>
                <a:spcPct val="0"/>
              </a:spcBef>
              <a:buClrTx/>
              <a:buSzTx/>
              <a:buFontTx/>
              <a:buNone/>
            </a:pPr>
            <a:r>
              <a:rPr lang="el-GR" altLang="el-GR" sz="1800">
                <a:latin typeface="Arial" panose="020B0604020202020204" pitchFamily="34" charset="0"/>
              </a:rPr>
              <a:t>εργασίας/αναψυχής κ.λπ.</a:t>
            </a:r>
            <a:r>
              <a:rPr lang="el-GR" altLang="el-GR" sz="1800" b="1">
                <a:latin typeface="Arial" panose="020B0604020202020204" pitchFamily="34" charset="0"/>
              </a:rPr>
              <a:t> </a:t>
            </a:r>
          </a:p>
          <a:p>
            <a:pPr eaLnBrk="1" hangingPunct="1">
              <a:spcBef>
                <a:spcPct val="0"/>
              </a:spcBef>
              <a:buClrTx/>
              <a:buSzTx/>
              <a:buFontTx/>
              <a:buNone/>
            </a:pPr>
            <a:endParaRPr lang="el-GR" altLang="el-GR" sz="1800" b="1">
              <a:latin typeface="Arial" panose="020B0604020202020204" pitchFamily="34" charset="0"/>
            </a:endParaRPr>
          </a:p>
          <a:p>
            <a:pPr algn="ctr" eaLnBrk="1" hangingPunct="1">
              <a:spcBef>
                <a:spcPct val="0"/>
              </a:spcBef>
              <a:buClrTx/>
              <a:buSzTx/>
              <a:buFontTx/>
              <a:buNone/>
            </a:pPr>
            <a:r>
              <a:rPr lang="el-GR" altLang="el-GR" sz="1800" b="1">
                <a:latin typeface="Arial" panose="020B0604020202020204" pitchFamily="34" charset="0"/>
              </a:rPr>
              <a:t>Τύποι Κρίσεων</a:t>
            </a:r>
          </a:p>
          <a:p>
            <a:pPr algn="ct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b="1">
                <a:latin typeface="Arial" panose="020B0604020202020204" pitchFamily="34" charset="0"/>
              </a:rPr>
              <a:t>Φυσικές Κρίσεις</a:t>
            </a:r>
            <a:r>
              <a:rPr lang="el-GR" altLang="el-GR" sz="1800">
                <a:latin typeface="Arial" panose="020B0604020202020204" pitchFamily="34" charset="0"/>
              </a:rPr>
              <a:t>: Σεισμοί, πλημμύρες, φυσικές καταστροφές.</a:t>
            </a:r>
          </a:p>
          <a:p>
            <a:pPr eaLnBrk="1" hangingPunct="1">
              <a:spcBef>
                <a:spcPct val="0"/>
              </a:spcBef>
              <a:buClrTx/>
              <a:buSzTx/>
              <a:buFontTx/>
              <a:buNone/>
            </a:pPr>
            <a:r>
              <a:rPr lang="el-GR" altLang="el-GR" sz="1800" b="1">
                <a:latin typeface="Arial" panose="020B0604020202020204" pitchFamily="34" charset="0"/>
              </a:rPr>
              <a:t>Τεχνολογικές Κρίσεις</a:t>
            </a:r>
            <a:r>
              <a:rPr lang="el-GR" altLang="el-GR" sz="1800">
                <a:latin typeface="Arial" panose="020B0604020202020204" pitchFamily="34" charset="0"/>
              </a:rPr>
              <a:t>: Βλάβες συστημάτων, κυβερνοεπιθέσεις.</a:t>
            </a:r>
          </a:p>
          <a:p>
            <a:pPr eaLnBrk="1" hangingPunct="1">
              <a:spcBef>
                <a:spcPct val="0"/>
              </a:spcBef>
              <a:buClrTx/>
              <a:buSzTx/>
              <a:buFontTx/>
              <a:buNone/>
            </a:pPr>
            <a:r>
              <a:rPr lang="el-GR" altLang="el-GR" sz="1800" b="1">
                <a:latin typeface="Arial" panose="020B0604020202020204" pitchFamily="34" charset="0"/>
              </a:rPr>
              <a:t>Οργανωτικές Κρίσεις</a:t>
            </a:r>
            <a:r>
              <a:rPr lang="el-GR" altLang="el-GR" sz="1800">
                <a:latin typeface="Arial" panose="020B0604020202020204" pitchFamily="34" charset="0"/>
              </a:rPr>
              <a:t>: Απολύσεις, οικονομικά σκάνδαλα.</a:t>
            </a:r>
          </a:p>
          <a:p>
            <a:pPr eaLnBrk="1" hangingPunct="1">
              <a:spcBef>
                <a:spcPct val="0"/>
              </a:spcBef>
              <a:buClrTx/>
              <a:buSzTx/>
              <a:buFontTx/>
              <a:buNone/>
            </a:pPr>
            <a:r>
              <a:rPr lang="el-GR" altLang="el-GR" sz="1800" b="1">
                <a:latin typeface="Arial" panose="020B0604020202020204" pitchFamily="34" charset="0"/>
              </a:rPr>
              <a:t>Επικοινωνιακές Κρίσεις</a:t>
            </a:r>
            <a:r>
              <a:rPr lang="el-GR" altLang="el-GR" sz="1800">
                <a:latin typeface="Arial" panose="020B0604020202020204" pitchFamily="34" charset="0"/>
              </a:rPr>
              <a:t>: Αρνητική δημοσιότητα, διαρροή δεδομένων.</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endParaRPr lang="el-GR" altLang="el-GR" sz="1800">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 Ορθογώνιο">
            <a:extLst>
              <a:ext uri="{FF2B5EF4-FFF2-40B4-BE49-F238E27FC236}">
                <a16:creationId xmlns:a16="http://schemas.microsoft.com/office/drawing/2014/main" id="{B965A939-5D6B-2585-29AE-703CCC93F122}"/>
              </a:ext>
            </a:extLst>
          </p:cNvPr>
          <p:cNvSpPr>
            <a:spLocks noChangeArrowheads="1"/>
          </p:cNvSpPr>
          <p:nvPr/>
        </p:nvSpPr>
        <p:spPr bwMode="auto">
          <a:xfrm>
            <a:off x="468313" y="404813"/>
            <a:ext cx="8315325"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ctr" eaLnBrk="1" hangingPunct="1">
              <a:spcBef>
                <a:spcPct val="0"/>
              </a:spcBef>
              <a:buClrTx/>
              <a:buSzTx/>
              <a:buFontTx/>
              <a:buNone/>
            </a:pPr>
            <a:r>
              <a:rPr lang="el-GR" altLang="el-GR" sz="1800" b="1">
                <a:latin typeface="Arial" panose="020B0604020202020204" pitchFamily="34" charset="0"/>
              </a:rPr>
              <a:t>Βασικές έννοιες </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a:latin typeface="Arial" panose="020B0604020202020204" pitchFamily="34" charset="0"/>
              </a:rPr>
              <a:t>• </a:t>
            </a:r>
            <a:r>
              <a:rPr lang="el-GR" altLang="el-GR" sz="1800" b="1">
                <a:latin typeface="Arial" panose="020B0604020202020204" pitchFamily="34" charset="0"/>
              </a:rPr>
              <a:t>Κίνδυνος (risk): </a:t>
            </a:r>
            <a:r>
              <a:rPr lang="el-GR" altLang="el-GR" sz="1800">
                <a:latin typeface="Arial" panose="020B0604020202020204" pitchFamily="34" charset="0"/>
              </a:rPr>
              <a:t>πιθανότητα εκδήλωσης φυσικού φαινομένου ή τεχνολογικού συμβάντος ή και λοιπών καταστροφών σε συνδυασμό με την ένταση των καταστροφών που μπορούν να προκληθούν σε πολίτες, αγαθά, πηγές πλούτου ή υποδομές </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b="1">
                <a:latin typeface="Arial" panose="020B0604020202020204" pitchFamily="34" charset="0"/>
              </a:rPr>
              <a:t>• Διακρίσεις κινδύνων</a:t>
            </a:r>
          </a:p>
          <a:p>
            <a:pPr eaLnBrk="1" hangingPunct="1">
              <a:spcBef>
                <a:spcPct val="0"/>
              </a:spcBef>
              <a:buClrTx/>
              <a:buSzTx/>
              <a:buFontTx/>
              <a:buNone/>
            </a:pPr>
            <a:r>
              <a:rPr lang="el-GR" altLang="el-GR" sz="1800">
                <a:latin typeface="Arial" panose="020B0604020202020204" pitchFamily="34" charset="0"/>
              </a:rPr>
              <a:t>Εν δυνάμει</a:t>
            </a:r>
          </a:p>
          <a:p>
            <a:pPr eaLnBrk="1" hangingPunct="1">
              <a:spcBef>
                <a:spcPct val="0"/>
              </a:spcBef>
              <a:buClrTx/>
              <a:buSzTx/>
              <a:buFontTx/>
              <a:buNone/>
            </a:pPr>
            <a:r>
              <a:rPr lang="el-GR" altLang="el-GR" sz="1800">
                <a:latin typeface="Arial" panose="020B0604020202020204" pitchFamily="34" charset="0"/>
              </a:rPr>
              <a:t>Πιθανοί</a:t>
            </a:r>
          </a:p>
          <a:p>
            <a:pPr eaLnBrk="1" hangingPunct="1">
              <a:spcBef>
                <a:spcPct val="0"/>
              </a:spcBef>
              <a:buClrTx/>
              <a:buSzTx/>
              <a:buFontTx/>
              <a:buNone/>
            </a:pPr>
            <a:r>
              <a:rPr lang="el-GR" altLang="el-GR" sz="1800">
                <a:latin typeface="Arial" panose="020B0604020202020204" pitchFamily="34" charset="0"/>
              </a:rPr>
              <a:t>Ενεργοί</a:t>
            </a:r>
          </a:p>
          <a:p>
            <a:pPr eaLnBrk="1" hangingPunct="1">
              <a:spcBef>
                <a:spcPct val="0"/>
              </a:spcBef>
              <a:buClrTx/>
              <a:buSzTx/>
              <a:buFontTx/>
              <a:buNone/>
            </a:pPr>
            <a:r>
              <a:rPr lang="el-GR" altLang="el-GR" sz="1800">
                <a:latin typeface="Arial" panose="020B0604020202020204" pitchFamily="34" charset="0"/>
              </a:rPr>
              <a:t>Μετριασμένοι </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r>
              <a:rPr lang="el-GR" altLang="el-GR" sz="1800" b="1">
                <a:latin typeface="Arial" panose="020B0604020202020204" pitchFamily="34" charset="0"/>
              </a:rPr>
              <a:t>• Επικινδυνότητα (hazard): </a:t>
            </a:r>
            <a:r>
              <a:rPr lang="el-GR" altLang="el-GR" sz="1800">
                <a:latin typeface="Arial" panose="020B0604020202020204" pitchFamily="34" charset="0"/>
              </a:rPr>
              <a:t>πιθανότητα εκδήλωσης καταστροφικού  φαινομένου άμεσα ή έμμεσα </a:t>
            </a:r>
          </a:p>
          <a:p>
            <a:pPr eaLnBrk="1" hangingPunct="1">
              <a:spcBef>
                <a:spcPct val="0"/>
              </a:spcBef>
              <a:buClrTx/>
              <a:buSzTx/>
              <a:buFontTx/>
              <a:buNone/>
            </a:pPr>
            <a:r>
              <a:rPr lang="el-GR" altLang="el-GR" sz="1800" b="1">
                <a:latin typeface="Arial" panose="020B0604020202020204" pitchFamily="34" charset="0"/>
              </a:rPr>
              <a:t>• Τρωτότητα (vulnerability): </a:t>
            </a:r>
            <a:r>
              <a:rPr lang="el-GR" altLang="el-GR" sz="1800">
                <a:latin typeface="Arial" panose="020B0604020202020204" pitchFamily="34" charset="0"/>
              </a:rPr>
              <a:t>το μέγεθος των επιπτώσεων που συνεπάγονται σε μια περιοχή από ένα εν δυνάμει καταστροφικό φαινόμενο (η τρωτότητα μπορεί να αφορά κατασκευές ή πληθυσμούς)</a:t>
            </a: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endParaRPr lang="el-GR" altLang="el-GR" sz="1800">
              <a:latin typeface="Arial" panose="020B0604020202020204" pitchFamily="34" charset="0"/>
            </a:endParaRPr>
          </a:p>
          <a:p>
            <a:pPr eaLnBrk="1" hangingPunct="1">
              <a:spcBef>
                <a:spcPct val="0"/>
              </a:spcBef>
              <a:buClrTx/>
              <a:buSzTx/>
              <a:buFontTx/>
              <a:buNone/>
            </a:pPr>
            <a:endParaRPr lang="el-GR" altLang="el-GR" sz="1800">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 Ορθογώνιο">
            <a:extLst>
              <a:ext uri="{FF2B5EF4-FFF2-40B4-BE49-F238E27FC236}">
                <a16:creationId xmlns:a16="http://schemas.microsoft.com/office/drawing/2014/main" id="{CB460500-7BFF-EF66-9576-399F53F81FBC}"/>
              </a:ext>
            </a:extLst>
          </p:cNvPr>
          <p:cNvSpPr>
            <a:spLocks noChangeArrowheads="1"/>
          </p:cNvSpPr>
          <p:nvPr/>
        </p:nvSpPr>
        <p:spPr bwMode="auto">
          <a:xfrm>
            <a:off x="250825" y="188913"/>
            <a:ext cx="8424863" cy="535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l-GR" altLang="el-GR" sz="1800" b="1">
                <a:latin typeface="Arial" panose="020B0604020202020204" pitchFamily="34" charset="0"/>
              </a:rPr>
              <a:t>Κύκλος Διαχείρισης Κρίσεων</a:t>
            </a:r>
          </a:p>
          <a:p>
            <a:pPr eaLnBrk="1" hangingPunct="1">
              <a:spcBef>
                <a:spcPct val="0"/>
              </a:spcBef>
              <a:buClrTx/>
              <a:buSzTx/>
              <a:buFontTx/>
              <a:buNone/>
            </a:pPr>
            <a:r>
              <a:rPr lang="el-GR" altLang="el-GR" sz="1800">
                <a:latin typeface="Arial" panose="020B0604020202020204" pitchFamily="34" charset="0"/>
              </a:rPr>
              <a:t>Η διαδικασία διαχείρισης κρίσεων περιλαμβάνει τέσσερα βασικά στάδια:</a:t>
            </a:r>
          </a:p>
          <a:p>
            <a:pPr eaLnBrk="1" hangingPunct="1">
              <a:spcBef>
                <a:spcPct val="0"/>
              </a:spcBef>
              <a:buClrTx/>
              <a:buSzTx/>
              <a:buFontTx/>
              <a:buNone/>
            </a:pPr>
            <a:r>
              <a:rPr lang="el-GR" altLang="el-GR" sz="1800" b="1">
                <a:latin typeface="Arial" panose="020B0604020202020204" pitchFamily="34" charset="0"/>
              </a:rPr>
              <a:t>Πρόληψη</a:t>
            </a:r>
            <a:r>
              <a:rPr lang="el-GR" altLang="el-GR" sz="1800">
                <a:latin typeface="Arial" panose="020B0604020202020204" pitchFamily="34" charset="0"/>
              </a:rPr>
              <a:t>:</a:t>
            </a:r>
          </a:p>
          <a:p>
            <a:pPr lvl="1" eaLnBrk="1" hangingPunct="1">
              <a:spcBef>
                <a:spcPct val="0"/>
              </a:spcBef>
              <a:buClrTx/>
              <a:buFontTx/>
              <a:buNone/>
            </a:pPr>
            <a:r>
              <a:rPr lang="el-GR" altLang="el-GR" sz="1800">
                <a:latin typeface="Arial" panose="020B0604020202020204" pitchFamily="34" charset="0"/>
              </a:rPr>
              <a:t>Προσδιορισμός πιθανών απειλών.</a:t>
            </a:r>
          </a:p>
          <a:p>
            <a:pPr lvl="1" eaLnBrk="1" hangingPunct="1">
              <a:spcBef>
                <a:spcPct val="0"/>
              </a:spcBef>
              <a:buClrTx/>
              <a:buFontTx/>
              <a:buNone/>
            </a:pPr>
            <a:r>
              <a:rPr lang="el-GR" altLang="el-GR" sz="1800">
                <a:latin typeface="Arial" panose="020B0604020202020204" pitchFamily="34" charset="0"/>
              </a:rPr>
              <a:t>Ανάπτυξη σχεδίων ετοιμότητας.</a:t>
            </a:r>
          </a:p>
          <a:p>
            <a:pPr lvl="1" eaLnBrk="1" hangingPunct="1">
              <a:spcBef>
                <a:spcPct val="0"/>
              </a:spcBef>
              <a:buClrTx/>
              <a:buFontTx/>
              <a:buNone/>
            </a:pPr>
            <a:r>
              <a:rPr lang="el-GR" altLang="el-GR" sz="1800">
                <a:latin typeface="Arial" panose="020B0604020202020204" pitchFamily="34" charset="0"/>
              </a:rPr>
              <a:t>Εκπαίδευση προσωπικού για αναγνώριση και αποφυγή κρίσεων.</a:t>
            </a:r>
          </a:p>
          <a:p>
            <a:pPr eaLnBrk="1" hangingPunct="1">
              <a:spcBef>
                <a:spcPct val="0"/>
              </a:spcBef>
              <a:buClrTx/>
              <a:buSzTx/>
              <a:buFontTx/>
              <a:buNone/>
            </a:pPr>
            <a:r>
              <a:rPr lang="el-GR" altLang="el-GR" sz="1800" b="1">
                <a:latin typeface="Arial" panose="020B0604020202020204" pitchFamily="34" charset="0"/>
              </a:rPr>
              <a:t>Προετοιμασία</a:t>
            </a:r>
            <a:r>
              <a:rPr lang="el-GR" altLang="el-GR" sz="1800">
                <a:latin typeface="Arial" panose="020B0604020202020204" pitchFamily="34" charset="0"/>
              </a:rPr>
              <a:t>:</a:t>
            </a:r>
          </a:p>
          <a:p>
            <a:pPr lvl="1" eaLnBrk="1" hangingPunct="1">
              <a:spcBef>
                <a:spcPct val="0"/>
              </a:spcBef>
              <a:buClrTx/>
              <a:buFontTx/>
              <a:buNone/>
            </a:pPr>
            <a:r>
              <a:rPr lang="el-GR" altLang="el-GR" sz="1800">
                <a:latin typeface="Arial" panose="020B0604020202020204" pitchFamily="34" charset="0"/>
              </a:rPr>
              <a:t>Δημιουργία ομάδας διαχείρισης κρίσεων.</a:t>
            </a:r>
          </a:p>
          <a:p>
            <a:pPr lvl="1" eaLnBrk="1" hangingPunct="1">
              <a:spcBef>
                <a:spcPct val="0"/>
              </a:spcBef>
              <a:buClrTx/>
              <a:buFontTx/>
              <a:buNone/>
            </a:pPr>
            <a:r>
              <a:rPr lang="el-GR" altLang="el-GR" sz="1800">
                <a:latin typeface="Arial" panose="020B0604020202020204" pitchFamily="34" charset="0"/>
              </a:rPr>
              <a:t>Σχεδιασμός πρωτοκόλλων και διαδικασιών.</a:t>
            </a:r>
          </a:p>
          <a:p>
            <a:pPr lvl="1" eaLnBrk="1" hangingPunct="1">
              <a:spcBef>
                <a:spcPct val="0"/>
              </a:spcBef>
              <a:buClrTx/>
              <a:buFontTx/>
              <a:buNone/>
            </a:pPr>
            <a:r>
              <a:rPr lang="el-GR" altLang="el-GR" sz="1800">
                <a:latin typeface="Arial" panose="020B0604020202020204" pitchFamily="34" charset="0"/>
              </a:rPr>
              <a:t>Καθορισμός εργαλείων επικοινωνίας, όπως δελτία τύπου ή ειδικές πλατφόρμες.</a:t>
            </a:r>
          </a:p>
          <a:p>
            <a:pPr eaLnBrk="1" hangingPunct="1">
              <a:spcBef>
                <a:spcPct val="0"/>
              </a:spcBef>
              <a:buClrTx/>
              <a:buSzTx/>
              <a:buFontTx/>
              <a:buNone/>
            </a:pPr>
            <a:r>
              <a:rPr lang="el-GR" altLang="el-GR" sz="1800" b="1">
                <a:latin typeface="Arial" panose="020B0604020202020204" pitchFamily="34" charset="0"/>
              </a:rPr>
              <a:t>Αντιμετώπιση</a:t>
            </a:r>
            <a:r>
              <a:rPr lang="el-GR" altLang="el-GR" sz="1800">
                <a:latin typeface="Arial" panose="020B0604020202020204" pitchFamily="34" charset="0"/>
              </a:rPr>
              <a:t>:</a:t>
            </a:r>
          </a:p>
          <a:p>
            <a:pPr lvl="1" eaLnBrk="1" hangingPunct="1">
              <a:spcBef>
                <a:spcPct val="0"/>
              </a:spcBef>
              <a:buClrTx/>
              <a:buFontTx/>
              <a:buNone/>
            </a:pPr>
            <a:r>
              <a:rPr lang="el-GR" altLang="el-GR" sz="1800">
                <a:latin typeface="Arial" panose="020B0604020202020204" pitchFamily="34" charset="0"/>
              </a:rPr>
              <a:t>Άμεση ενεργοποίηση του σχεδίου διαχείρισης.</a:t>
            </a:r>
          </a:p>
          <a:p>
            <a:pPr lvl="1" eaLnBrk="1" hangingPunct="1">
              <a:spcBef>
                <a:spcPct val="0"/>
              </a:spcBef>
              <a:buClrTx/>
              <a:buFontTx/>
              <a:buNone/>
            </a:pPr>
            <a:r>
              <a:rPr lang="el-GR" altLang="el-GR" sz="1800">
                <a:latin typeface="Arial" panose="020B0604020202020204" pitchFamily="34" charset="0"/>
              </a:rPr>
              <a:t>Συνεχής επικοινωνία με τα ενδιαφερόμενα μέρη.</a:t>
            </a:r>
          </a:p>
          <a:p>
            <a:pPr lvl="1" eaLnBrk="1" hangingPunct="1">
              <a:spcBef>
                <a:spcPct val="0"/>
              </a:spcBef>
              <a:buClrTx/>
              <a:buFontTx/>
              <a:buNone/>
            </a:pPr>
            <a:r>
              <a:rPr lang="el-GR" altLang="el-GR" sz="1800">
                <a:latin typeface="Arial" panose="020B0604020202020204" pitchFamily="34" charset="0"/>
              </a:rPr>
              <a:t>Εκτίμηση της κατάστασης και προσαρμογή στρατηγικών.</a:t>
            </a:r>
          </a:p>
          <a:p>
            <a:pPr eaLnBrk="1" hangingPunct="1">
              <a:spcBef>
                <a:spcPct val="0"/>
              </a:spcBef>
              <a:buClrTx/>
              <a:buSzTx/>
              <a:buFontTx/>
              <a:buNone/>
            </a:pPr>
            <a:r>
              <a:rPr lang="el-GR" altLang="el-GR" sz="1800" b="1">
                <a:latin typeface="Arial" panose="020B0604020202020204" pitchFamily="34" charset="0"/>
              </a:rPr>
              <a:t>Ανάκαμψη</a:t>
            </a:r>
            <a:r>
              <a:rPr lang="el-GR" altLang="el-GR" sz="1800">
                <a:latin typeface="Arial" panose="020B0604020202020204" pitchFamily="34" charset="0"/>
              </a:rPr>
              <a:t>:</a:t>
            </a:r>
          </a:p>
          <a:p>
            <a:pPr lvl="1" eaLnBrk="1" hangingPunct="1">
              <a:spcBef>
                <a:spcPct val="0"/>
              </a:spcBef>
              <a:buClrTx/>
              <a:buFontTx/>
              <a:buNone/>
            </a:pPr>
            <a:r>
              <a:rPr lang="el-GR" altLang="el-GR" sz="1800">
                <a:latin typeface="Arial" panose="020B0604020202020204" pitchFamily="34" charset="0"/>
              </a:rPr>
              <a:t>Ανάλυση της κρίσης για εξαγωγή συμπερασμάτων.</a:t>
            </a:r>
          </a:p>
          <a:p>
            <a:pPr lvl="1" eaLnBrk="1" hangingPunct="1">
              <a:spcBef>
                <a:spcPct val="0"/>
              </a:spcBef>
              <a:buClrTx/>
              <a:buFontTx/>
              <a:buNone/>
            </a:pPr>
            <a:r>
              <a:rPr lang="el-GR" altLang="el-GR" sz="1800">
                <a:latin typeface="Arial" panose="020B0604020202020204" pitchFamily="34" charset="0"/>
              </a:rPr>
              <a:t>Επαναφορά της εμπιστοσύνης των ενδιαφερόμενων μερών.</a:t>
            </a:r>
          </a:p>
          <a:p>
            <a:pPr lvl="1" eaLnBrk="1" hangingPunct="1">
              <a:spcBef>
                <a:spcPct val="0"/>
              </a:spcBef>
              <a:buClrTx/>
              <a:buFontTx/>
              <a:buNone/>
            </a:pPr>
            <a:r>
              <a:rPr lang="el-GR" altLang="el-GR" sz="1800">
                <a:latin typeface="Arial" panose="020B0604020202020204" pitchFamily="34" charset="0"/>
              </a:rPr>
              <a:t>Ενημέρωση των πρωτοκόλλων με βάση τα διδάγματα.</a:t>
            </a:r>
          </a:p>
        </p:txBody>
      </p:sp>
      <p:pic>
        <p:nvPicPr>
          <p:cNvPr id="19459" name="Picture 2" descr="A Guide to Crisis Management | Noggin">
            <a:extLst>
              <a:ext uri="{FF2B5EF4-FFF2-40B4-BE49-F238E27FC236}">
                <a16:creationId xmlns:a16="http://schemas.microsoft.com/office/drawing/2014/main" id="{A15B3BAF-275B-0D46-20A6-F6965DBA5B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200" y="5445125"/>
            <a:ext cx="4624388"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Ορθογώνιο">
            <a:extLst>
              <a:ext uri="{FF2B5EF4-FFF2-40B4-BE49-F238E27FC236}">
                <a16:creationId xmlns:a16="http://schemas.microsoft.com/office/drawing/2014/main" id="{A8AA83B9-4398-0AA6-2E6D-DF7153B58261}"/>
              </a:ext>
            </a:extLst>
          </p:cNvPr>
          <p:cNvSpPr>
            <a:spLocks noChangeArrowheads="1"/>
          </p:cNvSpPr>
          <p:nvPr/>
        </p:nvSpPr>
        <p:spPr bwMode="auto">
          <a:xfrm>
            <a:off x="684213" y="836613"/>
            <a:ext cx="770413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algn="just" eaLnBrk="1" hangingPunct="1">
              <a:spcBef>
                <a:spcPct val="0"/>
              </a:spcBef>
              <a:buClrTx/>
              <a:buSzTx/>
              <a:buFontTx/>
              <a:buNone/>
            </a:pPr>
            <a:r>
              <a:rPr lang="el-GR" altLang="el-GR" sz="1800" b="1" dirty="0">
                <a:latin typeface="Arial" panose="020B0604020202020204" pitchFamily="34" charset="0"/>
              </a:rPr>
              <a:t>Στρατηγικές Διαχείρισης Κρίσεων</a:t>
            </a:r>
          </a:p>
          <a:p>
            <a:pPr algn="just" eaLnBrk="1" hangingPunct="1">
              <a:spcBef>
                <a:spcPct val="0"/>
              </a:spcBef>
              <a:buClrTx/>
              <a:buSzTx/>
              <a:buFontTx/>
              <a:buNone/>
            </a:pPr>
            <a:endParaRPr lang="el-GR" altLang="el-GR" sz="1800" b="1" dirty="0">
              <a:latin typeface="Arial" panose="020B0604020202020204" pitchFamily="34" charset="0"/>
            </a:endParaRPr>
          </a:p>
          <a:p>
            <a:pPr algn="just" eaLnBrk="1" hangingPunct="1">
              <a:spcBef>
                <a:spcPct val="0"/>
              </a:spcBef>
              <a:buClrTx/>
              <a:buSzTx/>
              <a:buFontTx/>
              <a:buNone/>
            </a:pPr>
            <a:endParaRPr lang="el-GR" altLang="el-GR" sz="1800" b="1" dirty="0">
              <a:latin typeface="Arial" panose="020B0604020202020204" pitchFamily="34" charset="0"/>
            </a:endParaRPr>
          </a:p>
          <a:p>
            <a:pPr algn="just" eaLnBrk="1" hangingPunct="1">
              <a:spcBef>
                <a:spcPct val="0"/>
              </a:spcBef>
              <a:buClrTx/>
              <a:buSzTx/>
              <a:buFontTx/>
              <a:buNone/>
            </a:pPr>
            <a:r>
              <a:rPr lang="el-GR" altLang="el-GR" sz="1800" b="1" dirty="0">
                <a:latin typeface="Arial" panose="020B0604020202020204" pitchFamily="34" charset="0"/>
              </a:rPr>
              <a:t>Εντοπισμός Πιθανών Κινδύνων</a:t>
            </a:r>
            <a:r>
              <a:rPr lang="el-GR" altLang="el-GR" sz="1800" dirty="0">
                <a:latin typeface="Arial" panose="020B0604020202020204" pitchFamily="34" charset="0"/>
              </a:rPr>
              <a:t>:</a:t>
            </a:r>
          </a:p>
          <a:p>
            <a:pPr lvl="1" algn="just" eaLnBrk="1" hangingPunct="1">
              <a:spcBef>
                <a:spcPct val="0"/>
              </a:spcBef>
              <a:buClrTx/>
              <a:buFontTx/>
              <a:buNone/>
            </a:pPr>
            <a:r>
              <a:rPr lang="el-GR" altLang="el-GR" sz="1800" dirty="0">
                <a:latin typeface="Arial" panose="020B0604020202020204" pitchFamily="34" charset="0"/>
              </a:rPr>
              <a:t>Χρήση εργαλείων ανάλυσης κινδύνου, όπως SWOT</a:t>
            </a:r>
            <a:r>
              <a:rPr lang="en-US" altLang="el-GR" sz="1800" dirty="0">
                <a:latin typeface="Arial" panose="020B0604020202020204" pitchFamily="34" charset="0"/>
              </a:rPr>
              <a:t>.</a:t>
            </a:r>
            <a:endParaRPr lang="el-GR" altLang="el-GR" sz="1800" dirty="0">
              <a:latin typeface="Arial" panose="020B0604020202020204" pitchFamily="34" charset="0"/>
            </a:endParaRPr>
          </a:p>
          <a:p>
            <a:pPr lvl="1" algn="just" eaLnBrk="1" hangingPunct="1">
              <a:spcBef>
                <a:spcPct val="0"/>
              </a:spcBef>
              <a:buClrTx/>
              <a:buFontTx/>
              <a:buNone/>
            </a:pPr>
            <a:r>
              <a:rPr lang="el-GR" altLang="el-GR" sz="1800" dirty="0">
                <a:latin typeface="Arial" panose="020B0604020202020204" pitchFamily="34" charset="0"/>
              </a:rPr>
              <a:t>Τακτικές συναντήσεις για τον εντοπισμό ευπαθειών.</a:t>
            </a:r>
          </a:p>
          <a:p>
            <a:pPr algn="just" eaLnBrk="1" hangingPunct="1">
              <a:spcBef>
                <a:spcPct val="0"/>
              </a:spcBef>
              <a:buClrTx/>
              <a:buSzTx/>
              <a:buFontTx/>
              <a:buNone/>
            </a:pPr>
            <a:r>
              <a:rPr lang="el-GR" altLang="el-GR" sz="1800" b="1" dirty="0">
                <a:latin typeface="Arial" panose="020B0604020202020204" pitchFamily="34" charset="0"/>
              </a:rPr>
              <a:t>Διαχείριση Επικοινωνίας κατά την Κρίση</a:t>
            </a:r>
            <a:r>
              <a:rPr lang="el-GR" altLang="el-GR" sz="1800" dirty="0">
                <a:latin typeface="Arial" panose="020B0604020202020204" pitchFamily="34" charset="0"/>
              </a:rPr>
              <a:t>:</a:t>
            </a:r>
          </a:p>
          <a:p>
            <a:pPr lvl="1" algn="just" eaLnBrk="1" hangingPunct="1">
              <a:spcBef>
                <a:spcPct val="0"/>
              </a:spcBef>
              <a:buClrTx/>
              <a:buFontTx/>
              <a:buNone/>
            </a:pPr>
            <a:r>
              <a:rPr lang="el-GR" altLang="el-GR" sz="1800" dirty="0">
                <a:latin typeface="Arial" panose="020B0604020202020204" pitchFamily="34" charset="0"/>
              </a:rPr>
              <a:t>Συνεργασία με ειδικούς επικοινωνίας.</a:t>
            </a:r>
          </a:p>
          <a:p>
            <a:pPr lvl="1" algn="just" eaLnBrk="1" hangingPunct="1">
              <a:spcBef>
                <a:spcPct val="0"/>
              </a:spcBef>
              <a:buClrTx/>
              <a:buFontTx/>
              <a:buNone/>
            </a:pPr>
            <a:r>
              <a:rPr lang="el-GR" altLang="el-GR" sz="1800" dirty="0">
                <a:latin typeface="Arial" panose="020B0604020202020204" pitchFamily="34" charset="0"/>
              </a:rPr>
              <a:t>Δημιουργία σαφών και διαφανών μηνυμάτων προς τα ΜΜΕ και το κοινό.</a:t>
            </a:r>
          </a:p>
          <a:p>
            <a:pPr lvl="1" algn="just" eaLnBrk="1" hangingPunct="1">
              <a:spcBef>
                <a:spcPct val="0"/>
              </a:spcBef>
              <a:buClrTx/>
              <a:buFontTx/>
              <a:buNone/>
            </a:pPr>
            <a:r>
              <a:rPr lang="el-GR" altLang="el-GR" sz="1800" dirty="0">
                <a:latin typeface="Arial" panose="020B0604020202020204" pitchFamily="34" charset="0"/>
              </a:rPr>
              <a:t>Χρήση κοινωνικών δικτύων για την άμεση πληροφόρηση.</a:t>
            </a:r>
          </a:p>
          <a:p>
            <a:pPr algn="just" eaLnBrk="1" hangingPunct="1">
              <a:spcBef>
                <a:spcPct val="0"/>
              </a:spcBef>
              <a:buClrTx/>
              <a:buSzTx/>
              <a:buFontTx/>
              <a:buNone/>
            </a:pPr>
            <a:r>
              <a:rPr lang="el-GR" altLang="el-GR" sz="1800" b="1" dirty="0">
                <a:latin typeface="Arial" panose="020B0604020202020204" pitchFamily="34" charset="0"/>
              </a:rPr>
              <a:t>Αξιολόγηση Επιδράσεων</a:t>
            </a:r>
            <a:r>
              <a:rPr lang="el-GR" altLang="el-GR" sz="1800" dirty="0">
                <a:latin typeface="Arial" panose="020B0604020202020204" pitchFamily="34" charset="0"/>
              </a:rPr>
              <a:t>:</a:t>
            </a:r>
          </a:p>
          <a:p>
            <a:pPr lvl="1" algn="just" eaLnBrk="1" hangingPunct="1">
              <a:spcBef>
                <a:spcPct val="0"/>
              </a:spcBef>
              <a:buClrTx/>
              <a:buFontTx/>
              <a:buNone/>
            </a:pPr>
            <a:r>
              <a:rPr lang="el-GR" altLang="el-GR" sz="1800" dirty="0">
                <a:latin typeface="Arial" panose="020B0604020202020204" pitchFamily="34" charset="0"/>
              </a:rPr>
              <a:t>Εκτίμηση οικονομικών, λειτουργικών και φήμης επιπτώσεων.</a:t>
            </a:r>
          </a:p>
          <a:p>
            <a:pPr lvl="1" algn="just" eaLnBrk="1" hangingPunct="1">
              <a:spcBef>
                <a:spcPct val="0"/>
              </a:spcBef>
              <a:buClrTx/>
              <a:buFontTx/>
              <a:buNone/>
            </a:pPr>
            <a:r>
              <a:rPr lang="el-GR" altLang="el-GR" sz="1800" dirty="0">
                <a:latin typeface="Arial" panose="020B0604020202020204" pitchFamily="34" charset="0"/>
              </a:rPr>
              <a:t>Προσαρμογή στρατηγικών με βάση την ανάλυση δεδομένων.</a:t>
            </a:r>
          </a:p>
        </p:txBody>
      </p:sp>
      <p:sp>
        <p:nvSpPr>
          <p:cNvPr id="20483" name="AutoShape 2" descr="Crisis management plan - FasterCapital">
            <a:extLst>
              <a:ext uri="{FF2B5EF4-FFF2-40B4-BE49-F238E27FC236}">
                <a16:creationId xmlns:a16="http://schemas.microsoft.com/office/drawing/2014/main" id="{B15515C6-73B1-3DBD-0518-5E0B5AD10497}"/>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20484" name="AutoShape 4" descr="Crisis management plan - FasterCapital">
            <a:extLst>
              <a:ext uri="{FF2B5EF4-FFF2-40B4-BE49-F238E27FC236}">
                <a16:creationId xmlns:a16="http://schemas.microsoft.com/office/drawing/2014/main" id="{D109A367-DCCB-7554-E02C-D4A870810CE6}"/>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20485" name="AutoShape 6" descr="C:\Users\Steve\Desktop\Public-relations--The-PR-Nightmare--Managing-Product-Recalls-in-the-Media--Creating-a-Crisis-Management-Plan.webp">
            <a:extLst>
              <a:ext uri="{FF2B5EF4-FFF2-40B4-BE49-F238E27FC236}">
                <a16:creationId xmlns:a16="http://schemas.microsoft.com/office/drawing/2014/main" id="{E3668E27-2D30-3781-BE3A-140953DE82BC}"/>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
        <p:nvSpPr>
          <p:cNvPr id="20486" name="AutoShape 8" descr="C:\Users\Steve\Desktop\Public-relations--The-PR-Nightmare--Managing-Product-Recalls-in-the-Media--Creating-a-Crisis-Management-Plan.webp">
            <a:extLst>
              <a:ext uri="{FF2B5EF4-FFF2-40B4-BE49-F238E27FC236}">
                <a16:creationId xmlns:a16="http://schemas.microsoft.com/office/drawing/2014/main" id="{974D1827-F716-904C-07B9-226B75C509E5}"/>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endParaRPr lang="el-GR" altLang="el-GR" sz="1800">
              <a:latin typeface="Arial" panose="020B0604020202020204"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Συγκέντρωση">
  <a:themeElements>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Συγκέντρωση">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Συγκέντρωση">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Συγκέντρωση">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618</TotalTime>
  <Words>3880</Words>
  <Application>Microsoft Office PowerPoint</Application>
  <PresentationFormat>Προβολή στην οθόνη (4:3)</PresentationFormat>
  <Paragraphs>365</Paragraphs>
  <Slides>36</Slides>
  <Notes>2</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36</vt:i4>
      </vt:variant>
    </vt:vector>
  </HeadingPairs>
  <TitlesOfParts>
    <vt:vector size="44" baseType="lpstr">
      <vt:lpstr>Aptos</vt:lpstr>
      <vt:lpstr>Arial</vt:lpstr>
      <vt:lpstr>Lucida Sans Unicode</vt:lpstr>
      <vt:lpstr>Times New Roman</vt:lpstr>
      <vt:lpstr>Verdana</vt:lpstr>
      <vt:lpstr>Wingdings 2</vt:lpstr>
      <vt:lpstr>Wingdings 3</vt:lpstr>
      <vt:lpstr>Συγκέντρωση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Steve</dc:creator>
  <cp:lastModifiedBy>ΚΑΛΟΓΙΑΝΝΙΔΗΣ ΣΤΑΥΡΟΣ</cp:lastModifiedBy>
  <cp:revision>56</cp:revision>
  <dcterms:created xsi:type="dcterms:W3CDTF">2020-11-01T16:53:19Z</dcterms:created>
  <dcterms:modified xsi:type="dcterms:W3CDTF">2024-12-16T18:41:00Z</dcterms:modified>
</cp:coreProperties>
</file>