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303" r:id="rId9"/>
    <p:sldId id="292" r:id="rId10"/>
    <p:sldId id="306" r:id="rId11"/>
    <p:sldId id="307" r:id="rId12"/>
    <p:sldId id="308" r:id="rId13"/>
    <p:sldId id="293" r:id="rId14"/>
    <p:sldId id="295" r:id="rId15"/>
    <p:sldId id="296" r:id="rId16"/>
    <p:sldId id="297" r:id="rId17"/>
    <p:sldId id="298" r:id="rId18"/>
    <p:sldId id="309" r:id="rId19"/>
    <p:sldId id="310" r:id="rId20"/>
    <p:sldId id="318" r:id="rId21"/>
    <p:sldId id="319" r:id="rId22"/>
    <p:sldId id="320" r:id="rId23"/>
    <p:sldId id="311" r:id="rId24"/>
    <p:sldId id="325" r:id="rId25"/>
    <p:sldId id="326" r:id="rId26"/>
    <p:sldId id="312" r:id="rId27"/>
    <p:sldId id="313" r:id="rId28"/>
    <p:sldId id="314" r:id="rId29"/>
    <p:sldId id="315" r:id="rId30"/>
    <p:sldId id="316" r:id="rId31"/>
    <p:sldId id="321" r:id="rId32"/>
    <p:sldId id="322" r:id="rId33"/>
    <p:sldId id="323" r:id="rId34"/>
    <p:sldId id="324" r:id="rId35"/>
    <p:sldId id="327" r:id="rId36"/>
    <p:sldId id="328" r:id="rId37"/>
    <p:sldId id="329" r:id="rId38"/>
    <p:sldId id="330" r:id="rId3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FF"/>
    <a:srgbClr val="0000FF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8" d="100"/>
          <a:sy n="48" d="100"/>
        </p:scale>
        <p:origin x="-56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2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EABA-70D3-42F2-B704-CBBCF0411B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14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8DC2-532B-430E-AE68-8B883E60FD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F44A-ECD4-48C6-8F1F-14DC79B89B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89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D77F3-1ED2-42F0-A8FB-D538A4509B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93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15C8-E359-4D34-8D5E-1579873F0C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00381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48E2-65C2-4D7A-8213-864525C60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58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D7CD-B2B3-4A2C-AAE3-6D4094CD0C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FADD-D8D5-4C81-9656-360808F846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3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A43F-4480-4965-86F4-3C7A238DEB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45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7908-2A5D-4A50-BB1A-048A586922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4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E0412-90E3-4B31-A14B-ECEDB9C8F6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BAC4-9C7E-4F43-89BF-E63520EBB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D506-3CE5-44EE-9BC1-A8788219CC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9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7F48B1-0C65-4CAA-AE16-60FD28DFF7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emf"/><Relationship Id="rId4" Type="http://schemas.openxmlformats.org/officeDocument/2006/relationships/image" Target="../media/image15.png"/><Relationship Id="rId9" Type="http://schemas.openxmlformats.org/officeDocument/2006/relationships/package" Target="../embeddings/Microsoft_Word_Document2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audio" Target="../media/audio1.wav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emf"/><Relationship Id="rId4" Type="http://schemas.openxmlformats.org/officeDocument/2006/relationships/image" Target="../media/image15.png"/><Relationship Id="rId9" Type="http://schemas.openxmlformats.org/officeDocument/2006/relationships/package" Target="../embeddings/Microsoft_Word_Document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/>
              <a:t>ΚΑΝΟΝΙΚΗ ΚΑΤΑΝΟΜΗ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πιο σημαντική κατανομή στη στατιστική είναι η κανονική κατανομή.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Κανονική Κατανομή έχει τεράστια σημασία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στη Στατιστική, </a:t>
            </a:r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στην Οικονομετρία, </a:t>
            </a:r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στη Δειγματοληψία, κλπ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Μία τυπική απόκλιση από το μέσο</a:t>
            </a:r>
            <a:endParaRPr lang="el-GR" altLang="el-GR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0" y="857250"/>
          <a:ext cx="91440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4746640" imgH="2491487" progId="Visio.Drawing.11">
                  <p:embed/>
                </p:oleObj>
              </mc:Choice>
              <mc:Fallback>
                <p:oleObj r:id="rId3" imgW="4746640" imgH="249148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600075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Δύο τυπικές αποκλίσεις από το μέσο</a:t>
            </a:r>
            <a:endParaRPr lang="el-GR" altLang="el-GR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0" y="1214438"/>
          <a:ext cx="9144000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4746640" imgH="2491487" progId="Visio.Drawing.11">
                  <p:embed/>
                </p:oleObj>
              </mc:Choice>
              <mc:Fallback>
                <p:oleObj r:id="rId3" imgW="4746640" imgH="24914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9144000" cy="564356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Τρεις τυπικές αποκλίσεις από το μέσο</a:t>
            </a:r>
            <a:endParaRPr lang="el-GR" altLang="el-GR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/>
        </p:nvGraphicFramePr>
        <p:xfrm>
          <a:off x="0" y="1357313"/>
          <a:ext cx="91440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3" imgW="5254939" imgH="2491487" progId="Visio.Drawing.11">
                  <p:embed/>
                </p:oleObj>
              </mc:Choice>
              <mc:Fallback>
                <p:oleObj r:id="rId3" imgW="5254939" imgH="24914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313"/>
                        <a:ext cx="9144000" cy="5500687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Λόγοι για την χρησιμοποίηση της κανονικής κατανομής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1. Η ευκολία στην εφαρμογή της, δεδομένου και της εκτεταμένης βιβλιογραφίας.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2. Οι κατανομές πολλών μεταβλητών στην φύση ακολουθούν την κανονική (τουλάχιστον προσεγγιστικά), βάρος, ύψος,  κλπ.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3. Η επαγωγική με βάση το κεντρικό οριακό θεώρημα έχει καταστήσει την κανονική κατανομή ως την πιο σημαντική, καθώς ανεξαρτήτως της κατανομής του γεννήτορα πληθυσμού όταν το δείγμα είναι μεγάλο δύναται η χρήση της κανονικής για την εξαγωγή των σχετικών συμπερασμάτων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Πίνακες της κανονικής κατανομής</a:t>
            </a:r>
            <a:endParaRPr lang="el-GR" altLang="el-GR" smtClean="0">
              <a:latin typeface="Bookman Old Styl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Επειδή η κανονική καμπύλη εξαρτάται από τις δύο παραμέτρους μ και σ, υπάρχει ένας μεγάλος αριθμός διαφορετικών κανονικών καμπύλων. 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Όλοι οι τυποποιημένοι πίνακες της κανονικής κατανομής αφορούν την κατανομή με μ=0 και σ=1. 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Ε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άν μία μεταβλητή Χ κατανέμεται κανονικά δηλ. Χ~Ν (μ, σ</a:t>
            </a:r>
            <a:r>
              <a:rPr lang="el-GR" altLang="el-GR" sz="28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), τότε για να χρησιμοποιήσουμε τους πίνακες της τυπικής κανονικής κατανομής, Ζ~Ν (0, 1)</a:t>
            </a:r>
            <a:endParaRPr lang="el-GR" altLang="el-GR" sz="2800" smtClean="0">
              <a:latin typeface="Tahoma" pitchFamily="34" charset="0"/>
            </a:endParaRPr>
          </a:p>
          <a:p>
            <a:pPr lvl="1" algn="just" eaLnBrk="1" hangingPunct="1"/>
            <a:r>
              <a:rPr lang="el-GR" altLang="el-GR" sz="2400" b="1" smtClean="0">
                <a:latin typeface="Tahoma" pitchFamily="34" charset="0"/>
                <a:cs typeface="Tahoma" pitchFamily="34" charset="0"/>
              </a:rPr>
              <a:t>πρέπει να αλλάξουμε την κλίμακα της Χ ώστε ο μέσος να ισούται με </a:t>
            </a:r>
            <a:r>
              <a:rPr lang="el-GR" altLang="el-GR" sz="2400" b="1" smtClean="0">
                <a:latin typeface="Tahoma" pitchFamily="34" charset="0"/>
              </a:rPr>
              <a:t>0</a:t>
            </a:r>
            <a:r>
              <a:rPr lang="el-GR" altLang="el-GR" sz="2400" b="1" smtClean="0">
                <a:latin typeface="Tahoma" pitchFamily="34" charset="0"/>
                <a:cs typeface="Tahoma" pitchFamily="34" charset="0"/>
              </a:rPr>
              <a:t> και η διακύμανση 1. </a:t>
            </a:r>
            <a:endParaRPr lang="el-GR" altLang="el-GR" sz="2400" b="1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νέα μεταβλητή δίνεται από την σχέση:</a:t>
            </a:r>
            <a:endParaRPr lang="el-GR" altLang="el-GR" sz="2800" smtClean="0">
              <a:latin typeface="Bookman Old Style" pitchFamily="18" charset="0"/>
            </a:endParaRPr>
          </a:p>
          <a:p>
            <a:pPr algn="ctr" eaLnBrk="1" hangingPunct="1"/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= (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-μ)/σ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Πίνακας αθροιστικής κατανομής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38"/>
            <a:ext cx="9144000" cy="2928937"/>
          </a:xfrm>
        </p:spPr>
        <p:txBody>
          <a:bodyPr/>
          <a:lstStyle/>
          <a:p>
            <a:pPr algn="just" eaLnBrk="1" hangingPunct="1"/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O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πίνακας δίνει, για οποιαδήποτε τιμή της Ζ, το εμβαδόν κάτω από την καμπύλη μέχρι την τιμή Ζ. </a:t>
            </a:r>
            <a:endParaRPr lang="en-US" altLang="el-GR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T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ο εμβαδόν κάτω από την καμπύλη αντιπροσωπεύει την συνολική ή αθροιστική συχνότητα όλων των τάξεων μέχρι την τιμή Ζ. </a:t>
            </a:r>
            <a:endParaRPr lang="en-US" altLang="el-GR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Η αθροιστική συχνότητα διαιρούμενη με το συνολικό δειγματικό μέγεθος παρέχει μια «αθροιστική σχετική συχνότητα». </a:t>
            </a:r>
            <a:endParaRPr lang="en-US" altLang="el-GR" sz="2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0" y="3665538"/>
          <a:ext cx="9144000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65538"/>
                        <a:ext cx="9144000" cy="319246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786188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Όσο αυξάνει το μέγεθος του δείγματος, οριακά, </a:t>
            </a:r>
            <a:endParaRPr lang="el-GR" altLang="el-GR" sz="2800" smtClean="0">
              <a:latin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«αθροιστική σχετική συχνότητα» καθίσταται η πιθανότητα με την οποία μία τυχαία επιλογή θα παίρνει τιμή μέχρι την τιμή Ζ.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Για την τιμή Ζ = 0, το εμβαδόν είναι 0,5</a:t>
            </a:r>
            <a:r>
              <a:rPr lang="el-GR" altLang="el-GR" sz="2800" smtClean="0">
                <a:latin typeface="Tahoma" pitchFamily="34" charset="0"/>
              </a:rPr>
              <a:t>.</a:t>
            </a:r>
            <a:r>
              <a:rPr lang="el-GR" altLang="el-GR" sz="2800" smtClean="0">
                <a:latin typeface="Bookman Old Style" pitchFamily="18" charset="0"/>
              </a:rPr>
              <a:t> </a:t>
            </a:r>
            <a:endParaRPr lang="en-US" altLang="el-GR" sz="2800" smtClean="0">
              <a:latin typeface="Bookman Old Style" pitchFamily="18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Για την τιμή Ζ=3,9, ή οποιαδήποτε μεγαλύτερη τιμή, το εμβαδόν είναι 1. </a:t>
            </a:r>
            <a:endParaRPr lang="el-GR" altLang="el-GR" sz="2800" smtClean="0">
              <a:latin typeface="Tahoma" pitchFamily="34" charset="0"/>
            </a:endParaRPr>
          </a:p>
        </p:txBody>
      </p:sp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0" y="3357563"/>
          <a:ext cx="91440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3"/>
                        <a:ext cx="9144000" cy="3500437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86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Ζ~Ν (0, 1), δηλαδή μ=0 και σ</a:t>
            </a:r>
            <a:r>
              <a:rPr lang="en-US" altLang="el-GR" sz="28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1</a:t>
            </a:r>
            <a:endParaRPr lang="el-GR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Σύμφωνα με τον κανόνα: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l-GR" altLang="el-GR" sz="24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0" y="3143250"/>
          <a:ext cx="91440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50"/>
                        <a:ext cx="9144000" cy="371475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-214313" y="928688"/>
          <a:ext cx="9144001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Έγγραφο" r:id="rId6" imgW="5290909" imgH="332859" progId="Word.Document.12">
                  <p:embed/>
                </p:oleObj>
              </mc:Choice>
              <mc:Fallback>
                <p:oleObj name="Έγγραφο" r:id="rId6" imgW="5290909" imgH="33285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928688"/>
                        <a:ext cx="9144001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-1143000" y="1571625"/>
          <a:ext cx="12471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Έγγραφο" r:id="rId8" imgW="5290909" imgH="332859" progId="Word.Document.12">
                  <p:embed/>
                </p:oleObj>
              </mc:Choice>
              <mc:Fallback>
                <p:oleObj name="Έγγραφο" r:id="rId8" imgW="5290909" imgH="33285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00" y="1571625"/>
                        <a:ext cx="124714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-428625" y="2214563"/>
          <a:ext cx="10287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Έγγραφο" r:id="rId10" imgW="5290909" imgH="332859" progId="Word.Document.12">
                  <p:embed/>
                </p:oleObj>
              </mc:Choice>
              <mc:Fallback>
                <p:oleObj name="Έγγραφο" r:id="rId10" imgW="5290909" imgH="33285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2214563"/>
                        <a:ext cx="10287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H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πιθανότητα με την οποία μία τιμή της Ζ βρίσκεται μεταξύ    —3,9 και +3,9 είναι 1,00, διότι η καμπύλη ξεκινά κατ ουσία από το -3,9 και τελειώνει στο 3,9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περιλαμβάνει όλο το δειγματικό χώρο.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altLang="el-GR" sz="2800" b="1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P(Z≤1,22) = 0,8888 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b="1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&gt;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1,22) =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altLang="el-GR" sz="2800" b="1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P(Z ≤ -1,22)=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8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&gt; - 1,2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), τότε είτε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dirty="0">
                <a:latin typeface="Tahoma" pitchFamily="34" charset="0"/>
                <a:cs typeface="Tahoma" pitchFamily="34" charset="0"/>
              </a:rPr>
              <a:t>&gt; - </a:t>
            </a:r>
            <a:r>
              <a:rPr lang="en-US" dirty="0">
                <a:latin typeface="Tahoma" pitchFamily="34" charset="0"/>
                <a:cs typeface="Tahoma" pitchFamily="34" charset="0"/>
              </a:rPr>
              <a:t>1,22)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=P(Z</a:t>
            </a:r>
            <a:r>
              <a:rPr lang="en-US" dirty="0">
                <a:latin typeface="Tahoma" pitchFamily="34" charset="0"/>
                <a:cs typeface="Tahoma" pitchFamily="34" charset="0"/>
              </a:rPr>
              <a:t>≤1,22) = 0,8888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b="1" dirty="0" smtClean="0">
                <a:latin typeface="Tahoma" pitchFamily="34" charset="0"/>
                <a:ea typeface="+mn-ea"/>
                <a:cs typeface="Tahoma" pitchFamily="34" charset="0"/>
              </a:rPr>
              <a:t>είτε</a:t>
            </a:r>
            <a:endParaRPr lang="en-US" b="1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P(Z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&gt; - 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1,22) =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1-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 P(Z≤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-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1,22) = 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1-(1-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 P(Z≤1,22)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)=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P(Z≤1,22) = 0,8888</a:t>
            </a: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3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συνάρτηση πιθανότητας της Κανονικής Κατανομής είναι η ακόλουθη:</a:t>
            </a:r>
          </a:p>
        </p:txBody>
      </p:sp>
      <p:graphicFrame>
        <p:nvGraphicFramePr>
          <p:cNvPr id="101380" name="Object 2"/>
          <p:cNvGraphicFramePr>
            <a:graphicFrameLocks noChangeAspect="1"/>
          </p:cNvGraphicFramePr>
          <p:nvPr/>
        </p:nvGraphicFramePr>
        <p:xfrm>
          <a:off x="609600" y="2438400"/>
          <a:ext cx="7239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Εξίσωση" r:id="rId3" imgW="1206500" imgH="482600" progId="Equation.3">
                  <p:embed/>
                </p:oleObj>
              </mc:Choice>
              <mc:Fallback>
                <p:oleObj name="Εξίσωση" r:id="rId3" imgW="12065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239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3902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μ = μέσος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σ = τυπική απόκλιση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π = 3,14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/>
              <a:t>e</a:t>
            </a:r>
            <a:r>
              <a:rPr lang="el-GR" altLang="el-GR" sz="2800"/>
              <a:t> = 2,71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8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 ≤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Ζ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), τότε μπορούμε   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P(Z≤1,22)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1,22)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– (1-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P(Z≤1,22)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-1+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0,8888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6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=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 smtClean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)=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</a:t>
            </a: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1,33),</a:t>
            </a: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8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=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0,9032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=1-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=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0,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8643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 smtClean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)=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1-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=1-0,9082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=1-8869</a:t>
            </a: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1,33)=</a:t>
            </a:r>
          </a:p>
          <a:p>
            <a:pPr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0,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9082 </a:t>
            </a:r>
            <a:r>
              <a:rPr lang="el-GR" dirty="0">
                <a:latin typeface="Tahoma" pitchFamily="34" charset="0"/>
                <a:cs typeface="Tahoma" pitchFamily="34" charset="0"/>
              </a:rPr>
              <a:t>– (1-</a:t>
            </a:r>
            <a:r>
              <a:rPr lang="en-US" dirty="0">
                <a:latin typeface="Tahoma" pitchFamily="34" charset="0"/>
                <a:cs typeface="Tahoma" pitchFamily="34" charset="0"/>
              </a:rPr>
              <a:t> P(Z≤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1,2)</a:t>
            </a:r>
            <a:r>
              <a:rPr lang="el-GR" dirty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0,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9082-1</a:t>
            </a:r>
            <a:r>
              <a:rPr lang="el-GR" dirty="0">
                <a:latin typeface="Tahoma" pitchFamily="34" charset="0"/>
                <a:cs typeface="Tahoma" pitchFamily="34" charset="0"/>
              </a:rPr>
              <a:t>+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0,88</a:t>
            </a:r>
            <a:r>
              <a:rPr lang="el-GR" smtClean="0">
                <a:latin typeface="Tahoma" pitchFamily="34" charset="0"/>
                <a:cs typeface="Tahoma" pitchFamily="34" charset="0"/>
              </a:rPr>
              <a:t>49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60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36). Να βρεθεί η πιθανότητα ένας άνθρωπος να είναι πάνω από 180</a:t>
            </a:r>
            <a:r>
              <a:rPr lang="el-GR" altLang="el-GR" sz="2800" smtClean="0"/>
              <a:t>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P(X&gt;180).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-428625" y="3071813"/>
          <a:ext cx="95091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Έγγραφο" r:id="rId5" imgW="5306427" imgH="498929" progId="Word.Document.12">
                  <p:embed/>
                </p:oleObj>
              </mc:Choice>
              <mc:Fallback>
                <p:oleObj name="Έγγραφο" r:id="rId5" imgW="5306427" imgH="49892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3071813"/>
                        <a:ext cx="95091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3"/>
          <p:cNvGraphicFramePr>
            <a:graphicFrameLocks noChangeAspect="1"/>
          </p:cNvGraphicFramePr>
          <p:nvPr/>
        </p:nvGraphicFramePr>
        <p:xfrm>
          <a:off x="-409575" y="4071938"/>
          <a:ext cx="95535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Έγγραφο" r:id="rId7" imgW="5321584" imgH="498929" progId="Word.Document.12">
                  <p:embed/>
                </p:oleObj>
              </mc:Choice>
              <mc:Fallback>
                <p:oleObj name="Έγγραφο" r:id="rId7" imgW="5321584" imgH="49892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4071938"/>
                        <a:ext cx="95535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0" y="5000625"/>
          <a:ext cx="9144000" cy="185737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spc="-75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Ζ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0,00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0,01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0,07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0,9332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0,9345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0,9357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0,9370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0,9394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0,9418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0,9452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0,9463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0,9474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0,9484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0,9495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0,9515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0,9525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0,9554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0,9564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0,9573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0,9591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0,9599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0,9608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0,9616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-4" y="-6"/>
          <a:ext cx="10007743" cy="67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031" t="-15714" b="-152428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0,5160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0,5239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0,5279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0,5398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0,5596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0,5636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0,5675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0,5714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0,5871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0,5948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0,6026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0,6064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0,6103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0,6141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0,6293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0,6406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0,6628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0,6772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0,6844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0,6950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0,7123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0,7224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0,8315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0,8554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0,8729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0,8770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0,8869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0,8907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0,8925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0,8962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0,8997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0,9147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1,9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2117725"/>
          <a:ext cx="10007601" cy="5059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28262" y="1268760"/>
          <a:ext cx="10007743" cy="852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103" t="-14286" r="-66" b="-135714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929188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km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Χ~Ν(125, 100), να βρεθεί η πιθανότητα το επόμενο αυτοκίνητο να παραβιάσει το όριο ταχύτητας.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P(X&gt;1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2"/>
          <p:cNvGraphicFramePr>
            <a:graphicFrameLocks noChangeAspect="1"/>
          </p:cNvGraphicFramePr>
          <p:nvPr/>
        </p:nvGraphicFramePr>
        <p:xfrm>
          <a:off x="-500063" y="1143000"/>
          <a:ext cx="9442451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Έγγραφο" r:id="rId5" imgW="5335658" imgH="585026" progId="Word.Document.12">
                  <p:embed/>
                </p:oleObj>
              </mc:Choice>
              <mc:Fallback>
                <p:oleObj name="Έγγραφο" r:id="rId5" imgW="5335658" imgH="58502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0063" y="1143000"/>
                        <a:ext cx="9442451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4"/>
          <p:cNvGraphicFramePr>
            <a:graphicFrameLocks noChangeAspect="1"/>
          </p:cNvGraphicFramePr>
          <p:nvPr/>
        </p:nvGraphicFramePr>
        <p:xfrm>
          <a:off x="-571500" y="2286000"/>
          <a:ext cx="106441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Έγγραφο" r:id="rId7" imgW="5290909" imgH="663197" progId="Word.Document.12">
                  <p:embed/>
                </p:oleObj>
              </mc:Choice>
              <mc:Fallback>
                <p:oleObj name="Έγγραφο" r:id="rId7" imgW="5290909" imgH="66319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00" y="2286000"/>
                        <a:ext cx="10644188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5"/>
          <p:cNvGraphicFramePr>
            <a:graphicFrameLocks noChangeAspect="1"/>
          </p:cNvGraphicFramePr>
          <p:nvPr/>
        </p:nvGraphicFramePr>
        <p:xfrm>
          <a:off x="361950" y="4256088"/>
          <a:ext cx="8167688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Έγγραφο" r:id="rId9" imgW="8195763" imgH="2359815" progId="Word.Document.12">
                  <p:embed/>
                </p:oleObj>
              </mc:Choice>
              <mc:Fallback>
                <p:oleObj name="Έγγραφο" r:id="rId9" imgW="8195763" imgH="235981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4256088"/>
                        <a:ext cx="8167688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Έστω Χ~Ν(10, 4), να βρεθεί η πιθανότητα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(4&lt;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&lt;12).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latin typeface="Tahoma" pitchFamily="34" charset="0"/>
              </a:rPr>
              <a:t>Λύση</a:t>
            </a:r>
          </a:p>
          <a:p>
            <a:pPr algn="just" eaLnBrk="1" hangingPunct="1"/>
            <a:r>
              <a:rPr lang="en-US" altLang="el-GR" smtClean="0">
                <a:latin typeface="Tahoma" pitchFamily="34" charset="0"/>
              </a:rPr>
              <a:t>P(</a:t>
            </a:r>
            <a:r>
              <a:rPr lang="el-GR" altLang="el-GR" smtClean="0">
                <a:latin typeface="Tahoma" pitchFamily="34" charset="0"/>
              </a:rPr>
              <a:t>4&lt;</a:t>
            </a:r>
            <a:r>
              <a:rPr lang="en-US" altLang="el-GR" smtClean="0">
                <a:latin typeface="Tahoma" pitchFamily="34" charset="0"/>
              </a:rPr>
              <a:t>X&lt;</a:t>
            </a:r>
            <a:r>
              <a:rPr lang="el-GR" altLang="el-GR" smtClean="0">
                <a:latin typeface="Tahoma" pitchFamily="34" charset="0"/>
              </a:rPr>
              <a:t>12</a:t>
            </a:r>
            <a:r>
              <a:rPr lang="en-US" altLang="el-GR" smtClean="0">
                <a:latin typeface="Tahoma" pitchFamily="34" charset="0"/>
              </a:rPr>
              <a:t>) =</a:t>
            </a:r>
            <a:endParaRPr lang="el-GR" altLang="el-GR" smtClean="0">
              <a:latin typeface="Tahoma" pitchFamily="34" charset="0"/>
            </a:endParaRPr>
          </a:p>
          <a:p>
            <a:pPr algn="just" eaLnBrk="1" hangingPunct="1"/>
            <a:endParaRPr lang="el-GR" altLang="el-GR" smtClean="0"/>
          </a:p>
          <a:p>
            <a:pPr algn="just" eaLnBrk="1" hangingPunct="1"/>
            <a:endParaRPr lang="el-GR" altLang="el-GR" smtClean="0"/>
          </a:p>
          <a:p>
            <a:pPr algn="just" eaLnBrk="1" hangingPunct="1"/>
            <a:endParaRPr lang="el-GR" altLang="el-GR" smtClean="0"/>
          </a:p>
          <a:p>
            <a:pPr algn="just" eaLnBrk="1" hangingPunct="1"/>
            <a:endParaRPr lang="el-GR" altLang="el-GR" smtClean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2863850" y="1758950"/>
          <a:ext cx="595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Εξίσωση" r:id="rId3" imgW="5956300" imgH="889000" progId="Equation.3">
                  <p:embed/>
                </p:oleObj>
              </mc:Choice>
              <mc:Fallback>
                <p:oleObj name="Εξίσωση" r:id="rId3" imgW="59563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1758950"/>
                        <a:ext cx="595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214313" y="2978150"/>
          <a:ext cx="84296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Εξίσωση" r:id="rId5" imgW="7670800" imgH="889000" progId="Equation.3">
                  <p:embed/>
                </p:oleObj>
              </mc:Choice>
              <mc:Fallback>
                <p:oleObj name="Εξίσωση" r:id="rId5" imgW="76708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978150"/>
                        <a:ext cx="84296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500063" y="4857750"/>
          <a:ext cx="8643937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Εξίσωση" r:id="rId7" imgW="6908800" imgH="1181100" progId="Equation.3">
                  <p:embed/>
                </p:oleObj>
              </mc:Choice>
              <mc:Fallback>
                <p:oleObj name="Εξίσωση" r:id="rId7" imgW="69088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857750"/>
                        <a:ext cx="8643937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Χ~Ν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(125, 100), να βρεθεί η πιθανότητα το επόμενο αυτοκίνητο να κινείται με ταχύτητα ανάμεσα σε 110 και 130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Θα υπολογίσουμε την πιθανότητα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P(</a:t>
            </a:r>
            <a:r>
              <a:rPr lang="el-GR" sz="3200" dirty="0" smtClean="0">
                <a:latin typeface="Tahoma" pitchFamily="34" charset="0"/>
                <a:ea typeface="+mn-ea"/>
                <a:cs typeface="Tahoma" pitchFamily="34" charset="0"/>
              </a:rPr>
              <a:t>110&lt; </a:t>
            </a: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X</a:t>
            </a:r>
            <a:r>
              <a:rPr lang="el-GR" sz="3200" dirty="0" smtClean="0">
                <a:latin typeface="Tahoma" pitchFamily="34" charset="0"/>
                <a:ea typeface="+mn-ea"/>
                <a:cs typeface="Tahoma" pitchFamily="34" charset="0"/>
              </a:rPr>
              <a:t>&lt;</a:t>
            </a: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lang="el-GR" sz="32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0)</a:t>
            </a:r>
          </a:p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 sz="3000" smtClean="0">
                <a:latin typeface="Tahoma" pitchFamily="34" charset="0"/>
                <a:cs typeface="Tahoma" pitchFamily="34" charset="0"/>
              </a:rPr>
              <a:t>Μια μεταβλητή Χ που ακολουθεί την Κανονική Κατανομή με παραμέτρους μ και σ</a:t>
            </a:r>
            <a:r>
              <a:rPr lang="en-US" altLang="el-GR" sz="30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 smtClean="0">
                <a:latin typeface="Tahoma" pitchFamily="34" charset="0"/>
                <a:cs typeface="Tahoma" pitchFamily="34" charset="0"/>
              </a:rPr>
              <a:t> συμβολίζεται διεθνώς: Χ~Ν(μ, σ</a:t>
            </a:r>
            <a:r>
              <a:rPr lang="en-US" altLang="el-GR" sz="30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.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Όλες οι κανονικές κατανομές, ανεξάρτητα από την τιμή που έχουν ο μέσος και η διακύμανση, έχουν τις ίδιες ιδιότητες και σχηματίζουν την ίδια βασική μορφή καμπάνας.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μορφή της Κανονικής Καμπύλης έχει τη μορφή της καμπάνας, είναι μονοκόρυφη και συμμετρική.</a:t>
            </a:r>
          </a:p>
          <a:p>
            <a:pPr algn="just" eaLnBrk="1" hangingPunct="1">
              <a:buFontTx/>
              <a:buNone/>
            </a:pPr>
            <a:endParaRPr lang="en-US" altLang="el-GR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5" name="Object 4"/>
          <p:cNvGraphicFramePr>
            <a:graphicFrameLocks noChangeAspect="1"/>
          </p:cNvGraphicFramePr>
          <p:nvPr/>
        </p:nvGraphicFramePr>
        <p:xfrm>
          <a:off x="0" y="4786313"/>
          <a:ext cx="628650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Έγγραφο" r:id="rId5" imgW="8195763" imgH="2359815" progId="Word.Document.12">
                  <p:embed/>
                </p:oleObj>
              </mc:Choice>
              <mc:Fallback>
                <p:oleObj name="Έγγραφο" r:id="rId5" imgW="8195763" imgH="235981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6313"/>
                        <a:ext cx="6286500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0" y="-285750"/>
          <a:ext cx="9144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Έγγραφο" r:id="rId7" imgW="5290909" imgH="835751" progId="Word.Document.12">
                  <p:embed/>
                </p:oleObj>
              </mc:Choice>
              <mc:Fallback>
                <p:oleObj name="Έγγραφο" r:id="rId7" imgW="5290909" imgH="835751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50"/>
                        <a:ext cx="91440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-1214438" y="1143000"/>
          <a:ext cx="11572876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Έγγραφο" r:id="rId9" imgW="5290909" imgH="663197" progId="Word.Document.12">
                  <p:embed/>
                </p:oleObj>
              </mc:Choice>
              <mc:Fallback>
                <p:oleObj name="Έγγραφο" r:id="rId9" imgW="5290909" imgH="663197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4438" y="1143000"/>
                        <a:ext cx="11572876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7"/>
          <p:cNvGraphicFramePr>
            <a:graphicFrameLocks noChangeAspect="1"/>
          </p:cNvGraphicFramePr>
          <p:nvPr/>
        </p:nvGraphicFramePr>
        <p:xfrm>
          <a:off x="4500563" y="4824413"/>
          <a:ext cx="8040687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Έγγραφο" r:id="rId11" imgW="8128399" imgH="2063891" progId="Word.Document.12">
                  <p:embed/>
                </p:oleObj>
              </mc:Choice>
              <mc:Fallback>
                <p:oleObj name="Έγγραφο" r:id="rId11" imgW="8128399" imgH="206389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824413"/>
                        <a:ext cx="8040687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8"/>
          <p:cNvGraphicFramePr>
            <a:graphicFrameLocks noChangeAspect="1"/>
          </p:cNvGraphicFramePr>
          <p:nvPr/>
        </p:nvGraphicFramePr>
        <p:xfrm>
          <a:off x="-357188" y="2714625"/>
          <a:ext cx="1057275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Έγγραφο" r:id="rId13" imgW="5290909" imgH="332859" progId="Word.Document.12">
                  <p:embed/>
                </p:oleObj>
              </mc:Choice>
              <mc:Fallback>
                <p:oleObj name="Έγγραφο" r:id="rId13" imgW="5290909" imgH="332859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88" y="2714625"/>
                        <a:ext cx="1057275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 smtClean="0"/>
              <a:t>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 smtClean="0"/>
              <a:t>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&lt;6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4" name="Object 2"/>
          <p:cNvGraphicFramePr>
            <a:graphicFrameLocks noChangeAspect="1"/>
          </p:cNvGraphicFramePr>
          <p:nvPr/>
        </p:nvGraphicFramePr>
        <p:xfrm>
          <a:off x="-433388" y="3071813"/>
          <a:ext cx="947261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Έγγραφο" r:id="rId6" imgW="5303439" imgH="499249" progId="Word.Document.12">
                  <p:embed/>
                </p:oleObj>
              </mc:Choice>
              <mc:Fallback>
                <p:oleObj name="Έγγραφο" r:id="rId6" imgW="5303439" imgH="49924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3388" y="3071813"/>
                        <a:ext cx="947261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-409575" y="4067175"/>
          <a:ext cx="94948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Έγγραφο" r:id="rId9" imgW="5318587" imgH="499249" progId="Word.Document.12">
                  <p:embed/>
                </p:oleObj>
              </mc:Choice>
              <mc:Fallback>
                <p:oleObj name="Έγγραφο" r:id="rId9" imgW="5318587" imgH="49924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4067175"/>
                        <a:ext cx="94948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179388" y="4941888"/>
          <a:ext cx="8702675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535"/>
                <a:gridCol w="1740535"/>
                <a:gridCol w="1740535"/>
                <a:gridCol w="1740535"/>
                <a:gridCol w="1740535"/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0,8212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0,8238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0,8461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0,8485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0,8708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 smtClean="0"/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 dirty="0" smtClean="0"/>
          </a:p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50&lt;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&lt;80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/>
        </p:nvGraphicFramePr>
        <p:xfrm>
          <a:off x="-541338" y="2420938"/>
          <a:ext cx="9377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Έγγραφο" r:id="rId6" imgW="5303439" imgH="501772" progId="Word.Document.12">
                  <p:embed/>
                </p:oleObj>
              </mc:Choice>
              <mc:Fallback>
                <p:oleObj name="Έγγραφο" r:id="rId6" imgW="5303439" imgH="50177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2420938"/>
                        <a:ext cx="93773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/>
        </p:nvGraphicFramePr>
        <p:xfrm>
          <a:off x="46038" y="3573463"/>
          <a:ext cx="94948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Έγγραφο" r:id="rId9" imgW="5318587" imgH="499249" progId="Word.Document.12">
                  <p:embed/>
                </p:oleObj>
              </mc:Choice>
              <mc:Fallback>
                <p:oleObj name="Έγγραφο" r:id="rId9" imgW="5318587" imgH="49924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3573463"/>
                        <a:ext cx="94948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4149725"/>
          <a:ext cx="5221287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429"/>
                <a:gridCol w="1740429"/>
                <a:gridCol w="1740429"/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0,8665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5364163" y="4221163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/>
                <a:gridCol w="1120050"/>
                <a:gridCol w="680175"/>
                <a:gridCol w="900112"/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ύψος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των ανθρώπων ακολουθεί την κατανομή 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Χ~Ν(170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100).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Να βρεθεί ο αριθμός των ατόμων που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έχουν ύψος από 190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έως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200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όταν ο πληθυσμό αριθμεί στα 10.000 άτομα.</a:t>
            </a:r>
            <a:endParaRPr lang="el-GR" altLang="el-GR" sz="2800" dirty="0" smtClean="0"/>
          </a:p>
          <a:p>
            <a:pPr lvl="1" eaLnBrk="1" hangingPunct="1">
              <a:buFontTx/>
              <a:buNone/>
            </a:pPr>
            <a:endParaRPr lang="el-GR" altLang="el-GR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1873"/>
              </p:ext>
            </p:extLst>
          </p:nvPr>
        </p:nvGraphicFramePr>
        <p:xfrm>
          <a:off x="5515424" y="4555688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/>
                <a:gridCol w="1120050"/>
                <a:gridCol w="680175"/>
                <a:gridCol w="900112"/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67253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/>
                <a:gridCol w="917634"/>
                <a:gridCol w="917634"/>
                <a:gridCol w="917634"/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 smtClean="0">
                          <a:effectLst/>
                          <a:latin typeface="Calibri"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4951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ύψος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των ανθρώπων ακολουθεί την κατανομή 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Χ~Ν(170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100).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Να βρεθεί ο αριθμός των ατόμων που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έχουν ύψος από 190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έως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200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όταν ο πληθυσμό αριθμεί στα 10.000 άτομα.</a:t>
            </a:r>
            <a:endParaRPr lang="el-GR" altLang="el-GR" sz="2800" dirty="0" smtClean="0"/>
          </a:p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190&lt;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&lt;200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95493"/>
              </p:ext>
            </p:extLst>
          </p:nvPr>
        </p:nvGraphicFramePr>
        <p:xfrm>
          <a:off x="-542925" y="2417763"/>
          <a:ext cx="92995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Document" r:id="rId5" imgW="5280512" imgH="502280" progId="Word.Document.12">
                  <p:embed/>
                </p:oleObj>
              </mc:Choice>
              <mc:Fallback>
                <p:oleObj name="Document" r:id="rId5" imgW="5280512" imgH="5022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2925" y="2417763"/>
                        <a:ext cx="92995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07771"/>
              </p:ext>
            </p:extLst>
          </p:nvPr>
        </p:nvGraphicFramePr>
        <p:xfrm>
          <a:off x="-180528" y="3356992"/>
          <a:ext cx="94551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Document" r:id="rId7" imgW="5295595" imgH="500838" progId="Word.Document.12">
                  <p:embed/>
                </p:oleObj>
              </mc:Choice>
              <mc:Fallback>
                <p:oleObj name="Document" r:id="rId7" imgW="5295595" imgH="5008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3356992"/>
                        <a:ext cx="94551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1669"/>
              </p:ext>
            </p:extLst>
          </p:nvPr>
        </p:nvGraphicFramePr>
        <p:xfrm>
          <a:off x="5515424" y="4555688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/>
                <a:gridCol w="1120050"/>
                <a:gridCol w="680175"/>
                <a:gridCol w="900112"/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94292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/>
                <a:gridCol w="917634"/>
                <a:gridCol w="917634"/>
                <a:gridCol w="917634"/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 smtClean="0">
                          <a:effectLst/>
                          <a:latin typeface="Calibri"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672" y="3789040"/>
            <a:ext cx="9499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Το πλήθος των φοιτητών που έχουν ύψος από 190 έως 200 είναι </a:t>
            </a:r>
          </a:p>
          <a:p>
            <a:r>
              <a:rPr lang="el-GR" sz="2800" dirty="0" smtClean="0"/>
              <a:t>=10.000*0,0215=215 φοιτητές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9765813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ύψος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των ανθρώπων ακολουθεί την κατανομή 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Χ~Ν(170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100).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Να βρεθεί ο αριθμός των ατόμων που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έχουν ύψος πάνω από 200 εκατ.,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όταν ο πληθυσμό αριθμεί στα 10.000 άτομα.</a:t>
            </a:r>
            <a:endParaRPr lang="el-GR" altLang="el-GR" sz="2800" dirty="0" smtClean="0"/>
          </a:p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(Χ&gt;200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altLang="el-GR" sz="28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109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ύψος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των ανθρώπων ακολουθεί την κατανομή 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Χ~Ν(170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100).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Να βρεθεί ο αριθμός των ατόμων που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έχουν ύψος πάνω από 200 εκατ., 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όταν ο πληθυσμό αριθμεί στα 10.000 άτομα.</a:t>
            </a:r>
            <a:endParaRPr lang="el-GR" altLang="el-GR" sz="2800" dirty="0" smtClean="0"/>
          </a:p>
          <a:p>
            <a:pPr algn="just"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(Χ&gt;200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altLang="el-GR" sz="28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22151"/>
              </p:ext>
            </p:extLst>
          </p:nvPr>
        </p:nvGraphicFramePr>
        <p:xfrm>
          <a:off x="-542925" y="2417763"/>
          <a:ext cx="92995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Document" r:id="rId5" imgW="5280512" imgH="502280" progId="Word.Document.12">
                  <p:embed/>
                </p:oleObj>
              </mc:Choice>
              <mc:Fallback>
                <p:oleObj name="Document" r:id="rId5" imgW="5280512" imgH="5022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2925" y="2417763"/>
                        <a:ext cx="92995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46170"/>
              </p:ext>
            </p:extLst>
          </p:nvPr>
        </p:nvGraphicFramePr>
        <p:xfrm>
          <a:off x="-180528" y="3356992"/>
          <a:ext cx="94551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Document" r:id="rId7" imgW="5295595" imgH="500838" progId="Word.Document.12">
                  <p:embed/>
                </p:oleObj>
              </mc:Choice>
              <mc:Fallback>
                <p:oleObj name="Document" r:id="rId7" imgW="5295595" imgH="5008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3356992"/>
                        <a:ext cx="94551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20693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/>
                <a:gridCol w="917634"/>
                <a:gridCol w="917634"/>
                <a:gridCol w="917634"/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 smtClean="0">
                          <a:effectLst/>
                          <a:latin typeface="Calibri"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672" y="3789040"/>
            <a:ext cx="9076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Το πλήθος των φοιτητών που έχουν ύψος πάνω από 200 </a:t>
            </a:r>
            <a:r>
              <a:rPr lang="el-GR" sz="2800" dirty="0" err="1" smtClean="0"/>
              <a:t>εκατ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είναι =10.000*0,0013=13 φοιτητές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7281723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Χαρακτηριστικά Κανονικής Κατανομής</a:t>
            </a:r>
            <a:r>
              <a:rPr lang="el-GR" altLang="el-GR" smtClean="0"/>
              <a:t>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6148" name="Object 1"/>
          <p:cNvGraphicFramePr>
            <a:graphicFrameLocks noChangeAspect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3" imgW="4764996" imgH="2451807" progId="Visio.Drawing.11">
                  <p:embed/>
                </p:oleObj>
              </mc:Choice>
              <mc:Fallback>
                <p:oleObj r:id="rId3" imgW="4764996" imgH="245180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9144000" cy="535781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pPr algn="just" eaLnBrk="1" hangingPunct="1"/>
            <a:r>
              <a:rPr lang="el-GR" altLang="el-GR" sz="3200" smtClean="0">
                <a:latin typeface="Tahoma" pitchFamily="34" charset="0"/>
                <a:cs typeface="Tahoma" pitchFamily="34" charset="0"/>
              </a:rPr>
              <a:t>Υπάρχει ολόκληρη οικογένεια κανονικών κατανομών και η κάθε μια διαφέρει από τις άλλες στον μέσο και την τυπική απόκλιση</a:t>
            </a:r>
            <a:r>
              <a:rPr lang="el-GR" altLang="el-GR" smtClean="0"/>
              <a:t> 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53000"/>
          </a:xfr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Το εμβαδά κάτω από την Κανονική Καμπύλη από το -∞ έως</a:t>
            </a:r>
            <a:r>
              <a:rPr lang="el-GR" altLang="el-GR" sz="2400" smtClean="0">
                <a:latin typeface="Tahoma" pitchFamily="34" charset="0"/>
              </a:rPr>
              <a:t> 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400" smtClean="0">
                <a:latin typeface="Tahoma" pitchFamily="34" charset="0"/>
              </a:rPr>
              <a:t>+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∞ ισούται με τη μονάδα.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</a:rPr>
              <a:t>Η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Κανονική Καμπύλη είναι συμμετρική, δηλαδή </a:t>
            </a:r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G 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= 0.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</a:rPr>
              <a:t>Ο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Μέσος Αριθμητικός, η </a:t>
            </a:r>
            <a:r>
              <a:rPr lang="el-GR" altLang="el-GR" sz="2400" smtClean="0">
                <a:latin typeface="Tahoma" pitchFamily="34" charset="0"/>
              </a:rPr>
              <a:t>Δ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ιάμεσος </a:t>
            </a:r>
            <a:r>
              <a:rPr lang="el-GR" altLang="el-GR" sz="2400" smtClean="0">
                <a:latin typeface="Tahoma" pitchFamily="34" charset="0"/>
              </a:rPr>
              <a:t>κ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αι </a:t>
            </a:r>
            <a:r>
              <a:rPr lang="el-GR" altLang="el-GR" sz="2400" smtClean="0">
                <a:latin typeface="Tahoma" pitchFamily="34" charset="0"/>
              </a:rPr>
              <a:t>η επικρατούσα τιμή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συμπίπτουν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Αποδεικνύεται ότι η Κανονική Καμπύλη έχει συντελεστή κύρτωσης </a:t>
            </a:r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Κ=3 (μεσόκυρτη).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Οι συντελεστές ασυμμετρίας και </a:t>
            </a:r>
            <a:r>
              <a:rPr lang="el-GR" altLang="el-GR" sz="2400" smtClean="0">
                <a:latin typeface="Tahoma" pitchFamily="34" charset="0"/>
              </a:rPr>
              <a:t>κύρτωσης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αποτελούν τα κριτήρια "κανονικότητας" μιας εμπειρικής κατανομής συχνοτήτων. </a:t>
            </a:r>
            <a:endParaRPr lang="el-GR" altLang="el-GR" sz="2400" smtClean="0">
              <a:latin typeface="Tahoma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0" y="3786188"/>
            <a:ext cx="51958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Γ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ια να διαπιστώσουμε αν μια εμπειρική κατανομή συχνοτήτων ακολουθεί την Κανονική Κατανομή,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Υπολογίζουμε τα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Α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ν βρούμε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0</a:t>
            </a:r>
            <a:r>
              <a:rPr lang="el-GR" altLang="el-GR" sz="2400">
                <a:latin typeface="Tahoma" pitchFamily="34" charset="0"/>
              </a:rPr>
              <a:t> 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3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τότε λέμε ότι η εμπειρική κατανομή συχνοτήτων ακολουθεί την Κανονική Κατανομή 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6400800" y="-690563"/>
            <a:ext cx="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13081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8199" name="Picture 1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352800"/>
            <a:ext cx="3810000" cy="3505200"/>
          </a:xfr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928938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Στο υψηλότερο σημείο της κανονικής κατανομής αντιστοιχεί ο μέσος ο οποίος είναι και διάμεσος και επικρατούσα τιμή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κανονική κατανομή είναι συμμετρική κατανομή 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οι ουρές από αριστερά και δεξιά θεωρητικά είναι ασύμπτωτες με τον οριζόντιο άξονα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.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9220" name="5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Ο οριζόντιος άξονας είναι η ευθεία των πραγματικών αριθμών. Το συνολικό εμβαδόν ανάμεσα στην κανονική καμπύλη και τον οριζόντιο άξονα είναι 1.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Οι τιμές που μπορεί να πάρει η τυχαία μεταβλητή είναι άπειρες και επομένως η πιθανότητα να πάρουμε μία συγκεκριμένη τιμή είναι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Αυτό που αναζητούμε λοιπόν είναι η πιθανότητα να είμαστε πάνω ή κάτω από μία συγκεκριμένη τιμή [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α)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α)] ή η πιθανότητα να είμαστε ανάμεσα σε δύο συγκεκριμένες τιμές [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α&lt;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&lt;β)].</a:t>
            </a:r>
          </a:p>
          <a:p>
            <a:pPr algn="just" eaLnBrk="1" hangingPunct="1"/>
            <a:endParaRPr lang="el-GR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z="28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10244" name="3 -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715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1357313" y="2214563"/>
          <a:ext cx="6788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Έγγραφο" r:id="rId5" imgW="5287300" imgH="496407" progId="Word.Document.12">
                  <p:embed/>
                </p:oleObj>
              </mc:Choice>
              <mc:Fallback>
                <p:oleObj name="Έγγραφο" r:id="rId5" imgW="5287300" imgH="4964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214563"/>
                        <a:ext cx="67881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Στην κανονική κατανομή αποδεικνύεται ότι στο διάστημα ± σ η καμπύλη περιλαμβάνει το 68% περίπου των περιπτώσεων,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στο διάστημα μεταξύ ± 2σ η καμπύλη περιλαμβάνει το 95,9% των περιπτώσεων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και στο διάστημα </a:t>
            </a:r>
            <a:r>
              <a:rPr lang="el-GR" altLang="el-GR" sz="2400" u="sng" smtClean="0">
                <a:latin typeface="Tahoma" pitchFamily="34" charset="0"/>
                <a:cs typeface="Tahoma" pitchFamily="34" charset="0"/>
              </a:rPr>
              <a:t>+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3σ το 99,7% των περιπτώσεων.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Η Κανονική Καμπύλη, για τιμές της χ = ±3σ γύρω από το μέσο (μ) συγκλίνει ταχύτατα προς τον άξονα των Χ, αλλά είναι ασύμπτωτη με τον οριζόντιο ά</a:t>
            </a:r>
            <a:r>
              <a:rPr lang="el-GR" altLang="el-GR" sz="2400" smtClean="0">
                <a:latin typeface="Tahoma" pitchFamily="34" charset="0"/>
              </a:rPr>
              <a:t>ξ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ονα.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71625"/>
            <a:ext cx="4495800" cy="5286375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1589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Θεωρητικώς, η καμπύλη τέμνει </a:t>
            </a:r>
            <a:endParaRPr lang="el-GR" altLang="el-GR" sz="240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τον ά</a:t>
            </a:r>
            <a:r>
              <a:rPr lang="el-GR" altLang="el-GR" sz="2400">
                <a:latin typeface="Tahoma" pitchFamily="34" charset="0"/>
              </a:rPr>
              <a:t>ξ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ονα των Χ αντίστοιχα </a:t>
            </a:r>
            <a:r>
              <a:rPr lang="el-GR" altLang="el-GR" sz="2400">
                <a:latin typeface="Tahoma" pitchFamily="34" charset="0"/>
              </a:rPr>
              <a:t>στο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</a:rPr>
              <a:t>-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∞ και +∞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2267</Words>
  <Application>Microsoft Office PowerPoint</Application>
  <PresentationFormat>Προβολή στην οθόνη (4:3)</PresentationFormat>
  <Paragraphs>709</Paragraphs>
  <Slides>38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38</vt:i4>
      </vt:variant>
    </vt:vector>
  </HeadingPairs>
  <TitlesOfParts>
    <vt:vector size="53" baseType="lpstr">
      <vt:lpstr>Times New Roman</vt:lpstr>
      <vt:lpstr>Arial</vt:lpstr>
      <vt:lpstr>Calibri</vt:lpstr>
      <vt:lpstr>Tahoma</vt:lpstr>
      <vt:lpstr>Courier New</vt:lpstr>
      <vt:lpstr>Symbol</vt:lpstr>
      <vt:lpstr>Wingdings</vt:lpstr>
      <vt:lpstr>Bookman Old Style</vt:lpstr>
      <vt:lpstr>Cambria Math</vt:lpstr>
      <vt:lpstr>Προεπιλεγμένη σχεδίαση</vt:lpstr>
      <vt:lpstr>Microsoft Equation 3.0</vt:lpstr>
      <vt:lpstr>Visio.Drawing.11</vt:lpstr>
      <vt:lpstr>Έγγραφο του Microsoft Office Word</vt:lpstr>
      <vt:lpstr>Έγγραφο του Microsoft Word</vt:lpstr>
      <vt:lpstr>Microsoft Word Document</vt:lpstr>
      <vt:lpstr>ΚΑΝΟΝΙΚΗ ΚΑΤΑΝΟΜΗ</vt:lpstr>
      <vt:lpstr>Γενικά χαρακτηριστικά της Κανονικής Κατανομής </vt:lpstr>
      <vt:lpstr>Γενικά χαρακτηριστικά της Κανονικής Κατανομής </vt:lpstr>
      <vt:lpstr>Χαρακτηριστικά Κανονικής Κατανομής </vt:lpstr>
      <vt:lpstr>Υπάρχει ολόκληρη οικογένεια κανονικών κατανομών και η κάθε μια διαφέρει από τις άλλες στον μέσο και την τυπική απόκλιση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Μία τυπική απόκλιση από το μέσο</vt:lpstr>
      <vt:lpstr>Δύο τυπικές αποκλίσεις από το μέσο</vt:lpstr>
      <vt:lpstr>Τρεις τυπικές αποκλίσεις από το μέσο</vt:lpstr>
      <vt:lpstr>Λόγοι για την χρησιμοποίηση της κανονικής κατανομής </vt:lpstr>
      <vt:lpstr>Πίνακες της κανονικής κατανομής</vt:lpstr>
      <vt:lpstr>Πίνακας αθροιστικής κατανομής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Κατανομή Poisson</dc:title>
  <dc:creator>SARIANNIDIS</dc:creator>
  <cp:lastModifiedBy>nikos</cp:lastModifiedBy>
  <cp:revision>96</cp:revision>
  <dcterms:created xsi:type="dcterms:W3CDTF">2004-10-18T17:25:21Z</dcterms:created>
  <dcterms:modified xsi:type="dcterms:W3CDTF">2017-02-27T17:00:23Z</dcterms:modified>
</cp:coreProperties>
</file>