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5" r:id="rId4"/>
    <p:sldId id="306" r:id="rId5"/>
    <p:sldId id="258" r:id="rId6"/>
    <p:sldId id="259" r:id="rId7"/>
    <p:sldId id="261" r:id="rId8"/>
    <p:sldId id="335" r:id="rId9"/>
    <p:sldId id="307" r:id="rId10"/>
    <p:sldId id="308" r:id="rId11"/>
    <p:sldId id="309" r:id="rId12"/>
    <p:sldId id="344" r:id="rId13"/>
    <p:sldId id="336" r:id="rId14"/>
    <p:sldId id="337" r:id="rId15"/>
    <p:sldId id="342" r:id="rId16"/>
    <p:sldId id="343" r:id="rId17"/>
    <p:sldId id="338" r:id="rId18"/>
    <p:sldId id="345" r:id="rId19"/>
    <p:sldId id="339" r:id="rId20"/>
    <p:sldId id="346" r:id="rId21"/>
    <p:sldId id="347" r:id="rId22"/>
    <p:sldId id="348" r:id="rId23"/>
    <p:sldId id="349" r:id="rId24"/>
    <p:sldId id="359" r:id="rId25"/>
    <p:sldId id="360" r:id="rId26"/>
    <p:sldId id="310" r:id="rId27"/>
    <p:sldId id="268" r:id="rId28"/>
    <p:sldId id="269" r:id="rId29"/>
    <p:sldId id="270" r:id="rId30"/>
    <p:sldId id="273" r:id="rId31"/>
    <p:sldId id="312" r:id="rId32"/>
    <p:sldId id="313" r:id="rId33"/>
    <p:sldId id="314" r:id="rId34"/>
    <p:sldId id="311" r:id="rId35"/>
    <p:sldId id="315" r:id="rId36"/>
    <p:sldId id="274" r:id="rId37"/>
    <p:sldId id="316" r:id="rId38"/>
    <p:sldId id="326" r:id="rId39"/>
    <p:sldId id="325" r:id="rId40"/>
    <p:sldId id="327" r:id="rId41"/>
    <p:sldId id="295" r:id="rId42"/>
    <p:sldId id="317" r:id="rId43"/>
    <p:sldId id="296" r:id="rId44"/>
    <p:sldId id="318" r:id="rId45"/>
    <p:sldId id="320" r:id="rId46"/>
    <p:sldId id="350" r:id="rId47"/>
    <p:sldId id="351" r:id="rId48"/>
    <p:sldId id="361" r:id="rId49"/>
    <p:sldId id="362" r:id="rId50"/>
    <p:sldId id="356" r:id="rId51"/>
    <p:sldId id="358" r:id="rId52"/>
    <p:sldId id="321" r:id="rId53"/>
    <p:sldId id="354" r:id="rId54"/>
    <p:sldId id="355" r:id="rId55"/>
    <p:sldId id="322" r:id="rId56"/>
    <p:sldId id="323" r:id="rId57"/>
    <p:sldId id="324" r:id="rId58"/>
    <p:sldId id="328" r:id="rId59"/>
    <p:sldId id="330" r:id="rId60"/>
    <p:sldId id="331" r:id="rId61"/>
    <p:sldId id="332" r:id="rId62"/>
    <p:sldId id="333" r:id="rId63"/>
    <p:sldId id="329" r:id="rId6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99"/>
    <a:srgbClr val="EBFFFF"/>
    <a:srgbClr val="CCFF66"/>
    <a:srgbClr val="FFFFEB"/>
    <a:srgbClr val="CC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738" autoAdjust="0"/>
  </p:normalViewPr>
  <p:slideViewPr>
    <p:cSldViewPr>
      <p:cViewPr varScale="1">
        <p:scale>
          <a:sx n="45" d="100"/>
          <a:sy n="45" d="100"/>
        </p:scale>
        <p:origin x="-648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4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9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47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AB0BD-DBC2-4681-91DC-5B119D0B1A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472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C2F6-B52E-4615-AAA6-0FA5278597D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914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ADE89-86EC-4D22-A2DD-F9092C0D26D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2985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94E70-D1DF-4C32-A243-CE245CA3133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827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3D375-7742-4B8E-B306-E5949145BB8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20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CE54B-7763-484E-89C3-C01C3D6AD38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493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D0196-D8B1-4219-AE62-A506AD40D5F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984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B824D-2D68-4EFB-B881-5A112AB022E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088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7A736-85B9-42CE-84C3-EECDA6B98C2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238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AEFF9-F3C2-4568-A5FC-4686CD6211F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206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9DDF-636B-4FBB-BFEE-EAFF19F05B8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988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F7FC3-833C-4FB7-B2AE-D82A9649B05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334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7EFB7E-76D9-4C66-99FD-8E38930863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2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2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2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3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6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7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9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2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.docx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4.emf"/><Relationship Id="rId9" Type="http://schemas.openxmlformats.org/officeDocument/2006/relationships/image" Target="../media/image46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7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2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8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.docx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4.emf"/><Relationship Id="rId9" Type="http://schemas.openxmlformats.org/officeDocument/2006/relationships/image" Target="../media/image46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43063"/>
          </a:xfrm>
          <a:solidFill>
            <a:srgbClr val="CCEC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ΘΕΩΡΗΤΙΚΕΣ ΚΑΤΑΝΟΜΕΣ ΠΙΘΑΝΟΤΗΤΑΣ</a:t>
            </a:r>
            <a:endParaRPr lang="el-GR" altLang="el-GR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785938"/>
            <a:ext cx="8991600" cy="5072062"/>
          </a:xfrm>
        </p:spPr>
        <p:txBody>
          <a:bodyPr/>
          <a:lstStyle/>
          <a:p>
            <a:pPr algn="just" eaLnBrk="1" hangingPunct="1"/>
            <a:r>
              <a:rPr lang="el-GR" altLang="el-GR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Οι κατανομές που θα μελετηθούν είναι</a:t>
            </a:r>
            <a:r>
              <a:rPr lang="en-US" altLang="el-GR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altLang="el-GR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lvl="1" algn="just" eaLnBrk="1" hangingPunct="1"/>
            <a:r>
              <a:rPr lang="el-GR" altLang="el-GR" sz="32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Διωνυμική,</a:t>
            </a:r>
          </a:p>
          <a:p>
            <a:pPr lvl="1" algn="just" eaLnBrk="1" hangingPunct="1"/>
            <a:r>
              <a:rPr lang="el-GR" altLang="el-GR" sz="32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Υπεργεωμετρική</a:t>
            </a:r>
          </a:p>
          <a:p>
            <a:pPr lvl="1" algn="just" eaLnBrk="1" hangingPunct="1"/>
            <a:r>
              <a:rPr lang="el-GR" altLang="el-GR" sz="32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Κατανομή </a:t>
            </a:r>
            <a:r>
              <a:rPr lang="en-US" altLang="el-GR" sz="32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Poisson</a:t>
            </a:r>
            <a:endParaRPr lang="el-GR" altLang="el-GR" sz="3200" b="1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altLang="el-GR" sz="32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Κανονική Κατανομή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57188" y="428625"/>
          <a:ext cx="8410575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Εξίσωση" r:id="rId3" imgW="3009900" imgH="711200" progId="Equation.3">
                  <p:embed/>
                </p:oleObj>
              </mc:Choice>
              <mc:Fallback>
                <p:oleObj name="Εξίσωση" r:id="rId3" imgW="3009900" imgH="71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428625"/>
                        <a:ext cx="8410575" cy="2070100"/>
                      </a:xfrm>
                      <a:prstGeom prst="rect">
                        <a:avLst/>
                      </a:prstGeom>
                      <a:solidFill>
                        <a:srgbClr val="FFFFEB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marL="660400" indent="-660400" algn="just">
              <a:lnSpc>
                <a:spcPct val="90000"/>
              </a:lnSpc>
              <a:spcBef>
                <a:spcPct val="5000"/>
              </a:spcBef>
              <a:buFontTx/>
              <a:buChar char="•"/>
              <a:defRPr/>
            </a:pPr>
            <a:endParaRPr lang="el-GR" sz="3200" b="1" kern="0" dirty="0">
              <a:latin typeface="+mn-lt"/>
              <a:cs typeface="+mn-cs"/>
            </a:endParaRPr>
          </a:p>
          <a:p>
            <a:pPr marL="660400" indent="-660400" algn="just">
              <a:lnSpc>
                <a:spcPct val="90000"/>
              </a:lnSpc>
              <a:spcBef>
                <a:spcPct val="5000"/>
              </a:spcBef>
              <a:buFontTx/>
              <a:buChar char="•"/>
              <a:defRPr/>
            </a:pPr>
            <a:endParaRPr lang="el-GR" sz="3200" b="1" kern="0" dirty="0">
              <a:latin typeface="+mn-lt"/>
              <a:cs typeface="+mn-cs"/>
            </a:endParaRPr>
          </a:p>
          <a:p>
            <a:pPr marL="660400" indent="-660400" algn="just">
              <a:lnSpc>
                <a:spcPct val="90000"/>
              </a:lnSpc>
              <a:spcBef>
                <a:spcPct val="5000"/>
              </a:spcBef>
              <a:buFontTx/>
              <a:buChar char="•"/>
              <a:defRPr/>
            </a:pPr>
            <a:endParaRPr lang="el-GR" sz="3200" b="1" kern="0" dirty="0">
              <a:latin typeface="+mn-lt"/>
              <a:cs typeface="+mn-cs"/>
            </a:endParaRPr>
          </a:p>
          <a:p>
            <a:pPr marL="660400" indent="-660400" algn="just">
              <a:lnSpc>
                <a:spcPct val="90000"/>
              </a:lnSpc>
              <a:spcBef>
                <a:spcPct val="5000"/>
              </a:spcBef>
              <a:buFontTx/>
              <a:buChar char="•"/>
              <a:defRPr/>
            </a:pPr>
            <a:endParaRPr lang="el-GR" sz="3200" b="1" kern="0" dirty="0">
              <a:latin typeface="+mn-lt"/>
              <a:cs typeface="+mn-cs"/>
            </a:endParaRPr>
          </a:p>
          <a:p>
            <a:pPr marL="660400" indent="-660400" algn="just">
              <a:lnSpc>
                <a:spcPct val="90000"/>
              </a:lnSpc>
              <a:spcBef>
                <a:spcPct val="5000"/>
              </a:spcBef>
              <a:buFontTx/>
              <a:buChar char="•"/>
              <a:defRPr/>
            </a:pPr>
            <a:endParaRPr lang="el-GR" sz="3200" b="1" kern="0" dirty="0">
              <a:latin typeface="+mn-lt"/>
              <a:cs typeface="+mn-cs"/>
            </a:endParaRPr>
          </a:p>
          <a:p>
            <a:pPr marL="660400" indent="-660400" algn="just">
              <a:lnSpc>
                <a:spcPct val="90000"/>
              </a:lnSpc>
              <a:spcBef>
                <a:spcPct val="5000"/>
              </a:spcBef>
              <a:buFontTx/>
              <a:buChar char="•"/>
              <a:defRPr/>
            </a:pPr>
            <a:endParaRPr lang="el-GR" sz="3200" b="1" kern="0" dirty="0">
              <a:latin typeface="+mn-lt"/>
              <a:cs typeface="+mn-cs"/>
            </a:endParaRPr>
          </a:p>
          <a:p>
            <a:pPr marL="660400" indent="-660400" algn="just">
              <a:lnSpc>
                <a:spcPct val="90000"/>
              </a:lnSpc>
              <a:spcBef>
                <a:spcPct val="5000"/>
              </a:spcBef>
              <a:buFontTx/>
              <a:buChar char="•"/>
              <a:defRPr/>
            </a:pPr>
            <a:endParaRPr lang="el-GR" sz="3200" b="1" kern="0" dirty="0">
              <a:latin typeface="+mn-lt"/>
              <a:cs typeface="+mn-cs"/>
            </a:endParaRPr>
          </a:p>
          <a:p>
            <a:pPr marL="660400" indent="-660400" algn="just">
              <a:lnSpc>
                <a:spcPct val="90000"/>
              </a:lnSpc>
              <a:spcBef>
                <a:spcPct val="5000"/>
              </a:spcBef>
              <a:buFontTx/>
              <a:buChar char="•"/>
              <a:defRPr/>
            </a:pPr>
            <a:r>
              <a:rPr lang="el-GR" sz="3200" b="1" kern="0" dirty="0">
                <a:latin typeface="+mn-lt"/>
                <a:cs typeface="+mn-cs"/>
              </a:rPr>
              <a:t>Άσκηση</a:t>
            </a:r>
            <a:r>
              <a:rPr lang="en-US" sz="3200" b="1" kern="0" dirty="0">
                <a:latin typeface="+mn-lt"/>
                <a:cs typeface="+mn-cs"/>
              </a:rPr>
              <a:t>:</a:t>
            </a:r>
            <a:r>
              <a:rPr lang="el-GR" sz="3200" b="1" kern="0" dirty="0">
                <a:latin typeface="+mn-lt"/>
                <a:cs typeface="+mn-cs"/>
              </a:rPr>
              <a:t> Ρίχνουμε 3 νομίσματα, να βρεθεί η πιθανότητα να μην έχουμε γράμματα.  </a:t>
            </a:r>
            <a:endParaRPr lang="el-GR" sz="3200" kern="0" dirty="0">
              <a:latin typeface="+mn-lt"/>
              <a:cs typeface="+mn-cs"/>
            </a:endParaRPr>
          </a:p>
          <a:p>
            <a:pPr marL="660400" indent="-660400" algn="just">
              <a:lnSpc>
                <a:spcPct val="90000"/>
              </a:lnSpc>
              <a:spcBef>
                <a:spcPct val="5000"/>
              </a:spcBef>
              <a:buFontTx/>
              <a:buChar char="•"/>
              <a:defRPr/>
            </a:pPr>
            <a:endParaRPr lang="el-GR" sz="3200" kern="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714375" y="785813"/>
          <a:ext cx="7629525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Εξίσωση" r:id="rId3" imgW="2730500" imgH="711200" progId="Equation.3">
                  <p:embed/>
                </p:oleObj>
              </mc:Choice>
              <mc:Fallback>
                <p:oleObj name="Εξίσωση" r:id="rId3" imgW="2730500" imgH="71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785813"/>
                        <a:ext cx="7629525" cy="2070100"/>
                      </a:xfrm>
                      <a:prstGeom prst="rect">
                        <a:avLst/>
                      </a:prstGeom>
                      <a:solidFill>
                        <a:srgbClr val="FFFFEB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r>
              <a:rPr lang="el-GR" altLang="el-GR" b="1" smtClean="0"/>
              <a:t>Αν αθροίσουμε όλες τις παραπάνω περιπτώσεις έχουμε το </a:t>
            </a:r>
            <a:r>
              <a:rPr lang="el-GR" altLang="el-GR" b="1" smtClean="0">
                <a:solidFill>
                  <a:srgbClr val="000000"/>
                </a:solidFill>
              </a:rPr>
              <a:t>διωνυμικό ανάπτυγμα </a:t>
            </a:r>
          </a:p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b="1" smtClean="0">
              <a:solidFill>
                <a:srgbClr val="000000"/>
              </a:solidFill>
            </a:endParaRPr>
          </a:p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b="1" smtClean="0">
              <a:solidFill>
                <a:srgbClr val="000000"/>
              </a:solidFill>
            </a:endParaRPr>
          </a:p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b="1" smtClean="0">
              <a:solidFill>
                <a:srgbClr val="000000"/>
              </a:solidFill>
            </a:endParaRPr>
          </a:p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b="1" smtClean="0">
              <a:solidFill>
                <a:srgbClr val="000000"/>
              </a:solidFill>
            </a:endParaRPr>
          </a:p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b="1" smtClean="0">
              <a:solidFill>
                <a:srgbClr val="000000"/>
              </a:solidFill>
            </a:endParaRPr>
          </a:p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b="1" smtClean="0">
              <a:solidFill>
                <a:srgbClr val="000000"/>
              </a:solidFill>
            </a:endParaRPr>
          </a:p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b="1" smtClean="0">
              <a:solidFill>
                <a:srgbClr val="000000"/>
              </a:solidFill>
            </a:endParaRPr>
          </a:p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b="1" smtClean="0">
              <a:solidFill>
                <a:srgbClr val="000000"/>
              </a:solidFill>
            </a:endParaRPr>
          </a:p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r>
              <a:rPr lang="el-GR" altLang="el-GR" b="1" smtClean="0">
                <a:solidFill>
                  <a:srgbClr val="000000"/>
                </a:solidFill>
              </a:rPr>
              <a:t>Διωνυμικό ανάπτυγμα</a:t>
            </a:r>
          </a:p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r>
              <a:rPr lang="el-GR" altLang="el-GR" b="1" smtClean="0">
                <a:solidFill>
                  <a:srgbClr val="000000"/>
                </a:solidFill>
              </a:rPr>
              <a:t>(</a:t>
            </a:r>
            <a:r>
              <a:rPr lang="en-US" altLang="el-GR" b="1" smtClean="0">
                <a:solidFill>
                  <a:srgbClr val="000000"/>
                </a:solidFill>
              </a:rPr>
              <a:t>p+q)</a:t>
            </a:r>
            <a:r>
              <a:rPr lang="en-US" altLang="el-GR" b="1" baseline="30000" smtClean="0">
                <a:solidFill>
                  <a:srgbClr val="000000"/>
                </a:solidFill>
              </a:rPr>
              <a:t>3</a:t>
            </a:r>
            <a:r>
              <a:rPr lang="en-US" altLang="el-GR" b="1" smtClean="0">
                <a:solidFill>
                  <a:srgbClr val="000000"/>
                </a:solidFill>
              </a:rPr>
              <a:t>=p</a:t>
            </a:r>
            <a:r>
              <a:rPr lang="en-US" altLang="el-GR" b="1" baseline="30000" smtClean="0">
                <a:solidFill>
                  <a:srgbClr val="000000"/>
                </a:solidFill>
              </a:rPr>
              <a:t>3</a:t>
            </a:r>
            <a:r>
              <a:rPr lang="en-US" altLang="el-GR" b="1" smtClean="0">
                <a:solidFill>
                  <a:srgbClr val="000000"/>
                </a:solidFill>
              </a:rPr>
              <a:t>+3p</a:t>
            </a:r>
            <a:r>
              <a:rPr lang="en-US" altLang="el-GR" b="1" baseline="30000" smtClean="0">
                <a:solidFill>
                  <a:srgbClr val="000000"/>
                </a:solidFill>
              </a:rPr>
              <a:t>2</a:t>
            </a:r>
            <a:r>
              <a:rPr lang="en-US" altLang="el-GR" b="1" smtClean="0">
                <a:solidFill>
                  <a:srgbClr val="000000"/>
                </a:solidFill>
              </a:rPr>
              <a:t>q+ 3pq</a:t>
            </a:r>
            <a:r>
              <a:rPr lang="en-US" altLang="el-GR" b="1" baseline="30000" smtClean="0">
                <a:solidFill>
                  <a:srgbClr val="000000"/>
                </a:solidFill>
              </a:rPr>
              <a:t>2</a:t>
            </a:r>
            <a:r>
              <a:rPr lang="en-US" altLang="el-GR" b="1" smtClean="0">
                <a:solidFill>
                  <a:srgbClr val="000000"/>
                </a:solidFill>
              </a:rPr>
              <a:t>+ q</a:t>
            </a:r>
            <a:r>
              <a:rPr lang="en-US" altLang="el-GR" b="1" baseline="30000" smtClean="0">
                <a:solidFill>
                  <a:srgbClr val="000000"/>
                </a:solidFill>
              </a:rPr>
              <a:t>3</a:t>
            </a:r>
            <a:r>
              <a:rPr lang="en-US" altLang="el-GR" b="1" smtClean="0">
                <a:solidFill>
                  <a:srgbClr val="000000"/>
                </a:solidFill>
              </a:rPr>
              <a:t>=</a:t>
            </a:r>
            <a:endParaRPr lang="el-GR" altLang="el-GR" b="1" baseline="30000" smtClean="0">
              <a:solidFill>
                <a:srgbClr val="000000"/>
              </a:solidFill>
            </a:endParaRP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71500" y="1571625"/>
          <a:ext cx="79486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Εξίσωση" r:id="rId3" imgW="2844800" imgH="203200" progId="Equation.3">
                  <p:embed/>
                </p:oleObj>
              </mc:Choice>
              <mc:Fallback>
                <p:oleObj name="Εξίσωση" r:id="rId3" imgW="28448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571625"/>
                        <a:ext cx="7948613" cy="590550"/>
                      </a:xfrm>
                      <a:prstGeom prst="rect">
                        <a:avLst/>
                      </a:prstGeom>
                      <a:solidFill>
                        <a:srgbClr val="FFFFEB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5"/>
          <p:cNvGraphicFramePr>
            <a:graphicFrameLocks noChangeAspect="1"/>
          </p:cNvGraphicFramePr>
          <p:nvPr/>
        </p:nvGraphicFramePr>
        <p:xfrm>
          <a:off x="714375" y="2571750"/>
          <a:ext cx="7500938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Εξίσωση" r:id="rId5" imgW="2921000" imgH="546100" progId="Equation.3">
                  <p:embed/>
                </p:oleObj>
              </mc:Choice>
              <mc:Fallback>
                <p:oleObj name="Εξίσωση" r:id="rId5" imgW="2921000" imgH="546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2571750"/>
                        <a:ext cx="7500938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13"/>
          <p:cNvGraphicFramePr>
            <a:graphicFrameLocks noChangeAspect="1"/>
          </p:cNvGraphicFramePr>
          <p:nvPr/>
        </p:nvGraphicFramePr>
        <p:xfrm>
          <a:off x="642938" y="5811838"/>
          <a:ext cx="5715000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Εξίσωση" r:id="rId7" imgW="2921000" imgH="546100" progId="Equation.3">
                  <p:embed/>
                </p:oleObj>
              </mc:Choice>
              <mc:Fallback>
                <p:oleObj name="Εξίσωση" r:id="rId7" imgW="2921000" imgH="5461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5811838"/>
                        <a:ext cx="5715000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r>
              <a:rPr lang="el-GR" altLang="el-GR" b="1" smtClean="0">
                <a:solidFill>
                  <a:srgbClr val="0000CC"/>
                </a:solidFill>
              </a:rPr>
              <a:t>Άσκηση</a:t>
            </a:r>
            <a:r>
              <a:rPr lang="en-US" altLang="el-GR" b="1" smtClean="0">
                <a:solidFill>
                  <a:srgbClr val="0000CC"/>
                </a:solidFill>
              </a:rPr>
              <a:t>:</a:t>
            </a:r>
            <a:r>
              <a:rPr lang="el-GR" altLang="el-GR" b="1" smtClean="0">
                <a:solidFill>
                  <a:srgbClr val="0000CC"/>
                </a:solidFill>
              </a:rPr>
              <a:t> Ρίχνουμε δυο νομίσματα, να βρεθεί η πιθανότητα να έχουμε 2 γράμματα.</a:t>
            </a:r>
          </a:p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b="1" smtClean="0"/>
          </a:p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b="1" smtClean="0"/>
          </a:p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b="1" smtClean="0"/>
          </a:p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b="1" smtClean="0"/>
          </a:p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b="1" smtClean="0"/>
          </a:p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b="1" smtClean="0"/>
          </a:p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r>
              <a:rPr lang="el-GR" altLang="el-GR" b="1" smtClean="0"/>
              <a:t>Άσκηση</a:t>
            </a:r>
            <a:r>
              <a:rPr lang="en-US" altLang="el-GR" b="1" smtClean="0"/>
              <a:t>:</a:t>
            </a:r>
            <a:r>
              <a:rPr lang="el-GR" altLang="el-GR" b="1" smtClean="0"/>
              <a:t> Ρίχνουμε δυο νομίσματα, να βρεθεί η πιθανότητα να έχουμε 2 γράμματα.</a:t>
            </a:r>
          </a:p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b="1" smtClean="0"/>
          </a:p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b="1" smtClean="0"/>
          </a:p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b="1" smtClean="0"/>
          </a:p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b="1" smtClean="0"/>
          </a:p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b="1" smtClean="0"/>
          </a:p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b="1" smtClean="0"/>
          </a:p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smtClean="0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79388" y="1196975"/>
          <a:ext cx="8054975" cy="243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Εξίσωση" r:id="rId3" imgW="2882900" imgH="838200" progId="Equation.3">
                  <p:embed/>
                </p:oleObj>
              </mc:Choice>
              <mc:Fallback>
                <p:oleObj name="Εξίσωση" r:id="rId3" imgW="2882900" imgH="838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196975"/>
                        <a:ext cx="8054975" cy="2436813"/>
                      </a:xfrm>
                      <a:prstGeom prst="rect">
                        <a:avLst/>
                      </a:prstGeom>
                      <a:solidFill>
                        <a:srgbClr val="FFFFEB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altLang="el-GR" smtClean="0">
                <a:latin typeface="Bookman Old Style" pitchFamily="18" charset="0"/>
              </a:rPr>
              <a:t>Μια κάλπη περιέχει 10 λευκά σφαιρίδια και 5 μαύρα. </a:t>
            </a:r>
            <a:endParaRPr lang="en-US" altLang="el-GR" smtClean="0">
              <a:latin typeface="Bookman Old Style" pitchFamily="18" charset="0"/>
            </a:endParaRPr>
          </a:p>
          <a:p>
            <a:pPr algn="just" eaLnBrk="1" hangingPunct="1"/>
            <a:r>
              <a:rPr lang="el-GR" altLang="el-GR" smtClean="0">
                <a:latin typeface="Bookman Old Style" pitchFamily="18" charset="0"/>
              </a:rPr>
              <a:t>Εξάγουμε 3 σφαιρίδια με επανατοποθέτηση. </a:t>
            </a:r>
            <a:endParaRPr lang="en-US" altLang="el-GR" smtClean="0">
              <a:latin typeface="Bookman Old Style" pitchFamily="18" charset="0"/>
            </a:endParaRPr>
          </a:p>
          <a:p>
            <a:pPr algn="just" eaLnBrk="1" hangingPunct="1"/>
            <a:r>
              <a:rPr lang="el-GR" altLang="el-GR" smtClean="0">
                <a:latin typeface="Bookman Old Style" pitchFamily="18" charset="0"/>
              </a:rPr>
              <a:t>Ποια η πιθανότητα τα δυο από τα τρία να είναι λευκά.</a:t>
            </a:r>
            <a:r>
              <a:rPr lang="el-GR" altLang="el-GR" smtClean="0"/>
              <a:t> 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07975" y="2857500"/>
          <a:ext cx="8836025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Εξίσωση" r:id="rId3" imgW="3162300" imgH="1435100" progId="Equation.3">
                  <p:embed/>
                </p:oleObj>
              </mc:Choice>
              <mc:Fallback>
                <p:oleObj name="Εξίσωση" r:id="rId3" imgW="3162300" imgH="1435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2857500"/>
                        <a:ext cx="8836025" cy="4000500"/>
                      </a:xfrm>
                      <a:prstGeom prst="rect">
                        <a:avLst/>
                      </a:prstGeom>
                      <a:solidFill>
                        <a:srgbClr val="FFFFEB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altLang="el-GR" b="1" smtClean="0">
                <a:solidFill>
                  <a:srgbClr val="0000CC"/>
                </a:solidFill>
                <a:latin typeface="Bookman Old Style" pitchFamily="18" charset="0"/>
              </a:rPr>
              <a:t>Μια κάλπη περιέχει </a:t>
            </a:r>
            <a:r>
              <a:rPr lang="en-US" altLang="el-GR" b="1" smtClean="0">
                <a:solidFill>
                  <a:srgbClr val="0000CC"/>
                </a:solidFill>
                <a:latin typeface="Bookman Old Style" pitchFamily="18" charset="0"/>
              </a:rPr>
              <a:t>2</a:t>
            </a:r>
            <a:r>
              <a:rPr lang="el-GR" altLang="el-GR" b="1" smtClean="0">
                <a:solidFill>
                  <a:srgbClr val="0000CC"/>
                </a:solidFill>
                <a:latin typeface="Bookman Old Style" pitchFamily="18" charset="0"/>
              </a:rPr>
              <a:t>0 λευκά σφαιρίδια και </a:t>
            </a:r>
            <a:r>
              <a:rPr lang="en-US" altLang="el-GR" b="1" smtClean="0">
                <a:solidFill>
                  <a:srgbClr val="0000CC"/>
                </a:solidFill>
                <a:latin typeface="Bookman Old Style" pitchFamily="18" charset="0"/>
              </a:rPr>
              <a:t>30</a:t>
            </a:r>
            <a:r>
              <a:rPr lang="el-GR" altLang="el-GR" b="1" smtClean="0">
                <a:solidFill>
                  <a:srgbClr val="0000CC"/>
                </a:solidFill>
                <a:latin typeface="Bookman Old Style" pitchFamily="18" charset="0"/>
              </a:rPr>
              <a:t> μαύρα. </a:t>
            </a:r>
            <a:endParaRPr lang="en-US" altLang="el-GR" b="1" smtClean="0">
              <a:solidFill>
                <a:srgbClr val="0000CC"/>
              </a:solidFill>
              <a:latin typeface="Bookman Old Style" pitchFamily="18" charset="0"/>
            </a:endParaRPr>
          </a:p>
          <a:p>
            <a:pPr algn="just" eaLnBrk="1" hangingPunct="1"/>
            <a:r>
              <a:rPr lang="el-GR" altLang="el-GR" b="1" smtClean="0">
                <a:solidFill>
                  <a:srgbClr val="0000CC"/>
                </a:solidFill>
                <a:latin typeface="Bookman Old Style" pitchFamily="18" charset="0"/>
              </a:rPr>
              <a:t>Εξάγουμε </a:t>
            </a:r>
            <a:r>
              <a:rPr lang="en-US" altLang="el-GR" b="1" smtClean="0">
                <a:solidFill>
                  <a:srgbClr val="0000CC"/>
                </a:solidFill>
                <a:latin typeface="Bookman Old Style" pitchFamily="18" charset="0"/>
              </a:rPr>
              <a:t>5</a:t>
            </a:r>
            <a:r>
              <a:rPr lang="el-GR" altLang="el-GR" b="1" smtClean="0">
                <a:solidFill>
                  <a:srgbClr val="0000CC"/>
                </a:solidFill>
                <a:latin typeface="Bookman Old Style" pitchFamily="18" charset="0"/>
              </a:rPr>
              <a:t> σφαιρίδια με επανατοποθέτηση. </a:t>
            </a:r>
            <a:endParaRPr lang="en-US" altLang="el-GR" b="1" smtClean="0">
              <a:solidFill>
                <a:srgbClr val="0000CC"/>
              </a:solidFill>
              <a:latin typeface="Bookman Old Style" pitchFamily="18" charset="0"/>
            </a:endParaRPr>
          </a:p>
          <a:p>
            <a:pPr algn="just" eaLnBrk="1" hangingPunct="1"/>
            <a:r>
              <a:rPr lang="el-GR" altLang="el-GR" b="1" smtClean="0">
                <a:solidFill>
                  <a:srgbClr val="0000CC"/>
                </a:solidFill>
                <a:latin typeface="Bookman Old Style" pitchFamily="18" charset="0"/>
              </a:rPr>
              <a:t>Ποια η πιθανότητα τα δυο από τα πέντε να είναι λευκά.</a:t>
            </a:r>
            <a:r>
              <a:rPr lang="el-GR" altLang="el-GR" b="1" smtClean="0">
                <a:solidFill>
                  <a:srgbClr val="0000CC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Move="1" noResize="1" noEditPoints="1" noAdjustHandles="1" noChangeArrowheads="1" noChangeShapeType="1" noTextEdit="1"/>
          </p:cNvSpPr>
          <p:nvPr>
            <p:ph/>
          </p:nvPr>
        </p:nvSpPr>
        <p:spPr>
          <a:xfrm>
            <a:off x="0" y="0"/>
            <a:ext cx="9144000" cy="6858000"/>
          </a:xfrm>
          <a:blipFill rotWithShape="1">
            <a:blip r:embed="rId2"/>
            <a:stretch>
              <a:fillRect l="-1467" t="-1156" r="-1667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l-GR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altLang="el-GR" b="1" smtClean="0">
                <a:solidFill>
                  <a:srgbClr val="0000CC"/>
                </a:solidFill>
                <a:latin typeface="Bookman Old Style" pitchFamily="18" charset="0"/>
              </a:rPr>
              <a:t>Μια κάλπη περιέχει 10 λευκά σφαιρίδια και 1</a:t>
            </a:r>
            <a:r>
              <a:rPr lang="en-US" altLang="el-GR" b="1" smtClean="0">
                <a:solidFill>
                  <a:srgbClr val="0000CC"/>
                </a:solidFill>
                <a:latin typeface="Bookman Old Style" pitchFamily="18" charset="0"/>
              </a:rPr>
              <a:t>0</a:t>
            </a:r>
            <a:r>
              <a:rPr lang="el-GR" altLang="el-GR" b="1" smtClean="0">
                <a:solidFill>
                  <a:srgbClr val="0000CC"/>
                </a:solidFill>
                <a:latin typeface="Bookman Old Style" pitchFamily="18" charset="0"/>
              </a:rPr>
              <a:t> μαύρα. </a:t>
            </a:r>
            <a:endParaRPr lang="en-US" altLang="el-GR" b="1" smtClean="0">
              <a:solidFill>
                <a:srgbClr val="0000CC"/>
              </a:solidFill>
              <a:latin typeface="Bookman Old Style" pitchFamily="18" charset="0"/>
            </a:endParaRPr>
          </a:p>
          <a:p>
            <a:pPr algn="just" eaLnBrk="1" hangingPunct="1"/>
            <a:r>
              <a:rPr lang="el-GR" altLang="el-GR" b="1" smtClean="0">
                <a:solidFill>
                  <a:srgbClr val="0000CC"/>
                </a:solidFill>
                <a:latin typeface="Bookman Old Style" pitchFamily="18" charset="0"/>
              </a:rPr>
              <a:t>Εξάγουμε 3 σφαιρίδια με επανατοποθέτηση. </a:t>
            </a:r>
            <a:endParaRPr lang="en-US" altLang="el-GR" b="1" smtClean="0">
              <a:solidFill>
                <a:srgbClr val="0000CC"/>
              </a:solidFill>
              <a:latin typeface="Bookman Old Style" pitchFamily="18" charset="0"/>
            </a:endParaRPr>
          </a:p>
          <a:p>
            <a:pPr algn="just" eaLnBrk="1" hangingPunct="1"/>
            <a:r>
              <a:rPr lang="el-GR" altLang="el-GR" b="1" smtClean="0">
                <a:solidFill>
                  <a:srgbClr val="0000CC"/>
                </a:solidFill>
                <a:latin typeface="Bookman Old Style" pitchFamily="18" charset="0"/>
              </a:rPr>
              <a:t>Ποια η πιθανότητα το ένα από τα τρία να είναι μαύρα.</a:t>
            </a:r>
            <a:r>
              <a:rPr lang="el-GR" altLang="el-GR" b="1" smtClean="0">
                <a:solidFill>
                  <a:srgbClr val="0000CC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Move="1" noResize="1" noEditPoints="1" noAdjustHandles="1" noChangeArrowheads="1" noChangeShapeType="1" noTextEdit="1"/>
          </p:cNvSpPr>
          <p:nvPr>
            <p:ph/>
          </p:nvPr>
        </p:nvSpPr>
        <p:spPr>
          <a:xfrm>
            <a:off x="0" y="0"/>
            <a:ext cx="9144000" cy="6858000"/>
          </a:xfrm>
          <a:blipFill rotWithShape="1">
            <a:blip r:embed="rId2"/>
            <a:stretch>
              <a:fillRect l="-1467" t="-1156" r="-1667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l-GR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0125"/>
          </a:xfrm>
          <a:solidFill>
            <a:srgbClr val="CCFF99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ΔΙΩΝΥΜΙΚΗ ΚΑΤΑΝΟΜΗ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00125"/>
            <a:ext cx="9144000" cy="5857875"/>
          </a:xfrm>
        </p:spPr>
        <p:txBody>
          <a:bodyPr/>
          <a:lstStyle/>
          <a:p>
            <a:pPr algn="just" eaLnBrk="1" hangingPunct="1"/>
            <a:r>
              <a:rPr lang="el-GR" altLang="el-GR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Έστω ένα πείραμα τύχης </a:t>
            </a:r>
          </a:p>
          <a:p>
            <a:pPr lvl="1" algn="just" eaLnBrk="1" hangingPunct="1"/>
            <a:r>
              <a:rPr lang="el-GR" altLang="el-GR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π.χ. ρίχνουμε πολλές φορές ένα νόμισμα</a:t>
            </a:r>
          </a:p>
          <a:p>
            <a:pPr algn="just" eaLnBrk="1" hangingPunct="1"/>
            <a:r>
              <a:rPr lang="el-GR" altLang="el-GR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Κάθε φορά που εκτελούμε το πείραμα τύχης λέμε ότι κάνουμε μια δοκιμή. </a:t>
            </a:r>
          </a:p>
          <a:p>
            <a:pPr algn="just" eaLnBrk="1" hangingPunct="1"/>
            <a:r>
              <a:rPr lang="el-GR" altLang="el-GR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Σε κάθε δοκιμή ένα ενδεχόμενο έχει ορισμένη πιθανότητα να πραγματοποιηθεί. </a:t>
            </a:r>
          </a:p>
          <a:p>
            <a:pPr lvl="1" algn="just" eaLnBrk="1" hangingPunct="1"/>
            <a:r>
              <a:rPr lang="el-GR" altLang="el-GR" sz="32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π.χ. να εμφανιστεί "κεφαλή" στη ρίψη του νομίσματος</a:t>
            </a:r>
          </a:p>
          <a:p>
            <a:pPr lvl="1" algn="just" eaLnBrk="1" hangingPunct="1"/>
            <a:r>
              <a:rPr lang="el-GR" altLang="el-GR" sz="32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Τέτοιες δοκιμές ονομάζονται ανεξάρτητες δοκιμές</a:t>
            </a:r>
          </a:p>
          <a:p>
            <a:pPr lvl="2" algn="just" eaLnBrk="1" hangingPunct="1"/>
            <a:r>
              <a:rPr lang="el-GR" altLang="el-GR" sz="32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Δοκιμές Bernoulli</a:t>
            </a:r>
            <a:r>
              <a:rPr lang="el-GR" altLang="el-GR" sz="32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>
              <a:defRPr/>
            </a:pPr>
            <a:r>
              <a:rPr lang="el-GR" b="1" dirty="0">
                <a:solidFill>
                  <a:srgbClr val="0000CC"/>
                </a:solidFill>
                <a:latin typeface="Bookman Old Style" pitchFamily="18" charset="0"/>
              </a:rPr>
              <a:t>Ρίχνουμε ένα ζάρι τρεις φορές, ποια η πιθανότητα να εμφανιστεί στις δυο φορές ο αριθμός 3.</a:t>
            </a:r>
            <a:endParaRPr lang="el-GR" sz="2800" b="1" i="1" dirty="0" smtClean="0">
              <a:solidFill>
                <a:srgbClr val="0000CC"/>
              </a:solidFill>
              <a:latin typeface="Bookman Old Style" pitchFamily="18" charset="0"/>
            </a:endParaRPr>
          </a:p>
          <a:p>
            <a:pPr marL="0" indent="0">
              <a:buFontTx/>
              <a:buNone/>
              <a:defRPr/>
            </a:pPr>
            <a:endParaRPr lang="el-GR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Move="1" noResize="1" noEditPoints="1" noAdjustHandles="1" noChangeArrowheads="1" noChangeShapeType="1" noTextEdit="1"/>
          </p:cNvSpPr>
          <p:nvPr>
            <p:ph/>
          </p:nvPr>
        </p:nvSpPr>
        <p:spPr>
          <a:xfrm>
            <a:off x="0" y="0"/>
            <a:ext cx="9144000" cy="6858000"/>
          </a:xfrm>
          <a:blipFill rotWithShape="1">
            <a:blip r:embed="rId2"/>
            <a:stretch>
              <a:fillRect l="-1467" t="-1156" r="-1667"/>
            </a:stretch>
          </a:blipFill>
          <a:extLst/>
        </p:spPr>
        <p:txBody>
          <a:bodyPr/>
          <a:lstStyle/>
          <a:p>
            <a:r>
              <a:rPr lang="el-GR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>
              <a:defRPr/>
            </a:pPr>
            <a:r>
              <a:rPr lang="el-GR" b="1" dirty="0" smtClean="0">
                <a:solidFill>
                  <a:srgbClr val="0000CC"/>
                </a:solidFill>
                <a:latin typeface="Bookman Old Style" pitchFamily="18" charset="0"/>
              </a:rPr>
              <a:t>Ρίχνουμε ένα ζάρι τρεις φορές, ποια η πιθανότητα να εμφανιστεί στις δυο φορές ζυγός αριθμός.</a:t>
            </a:r>
          </a:p>
          <a:p>
            <a:pPr algn="just" eaLnBrk="1" hangingPunct="1">
              <a:defRPr/>
            </a:pPr>
            <a:endParaRPr lang="el-GR" sz="2800" i="1" dirty="0" smtClean="0">
              <a:latin typeface="Bookman Old Style" pitchFamily="18" charset="0"/>
            </a:endParaRPr>
          </a:p>
          <a:p>
            <a:pPr marL="0" indent="0">
              <a:buFontTx/>
              <a:buNone/>
              <a:defRPr/>
            </a:pPr>
            <a:endParaRPr lang="el-GR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Move="1" noResize="1" noEditPoints="1" noAdjustHandles="1" noChangeArrowheads="1" noChangeShapeType="1" noTextEdit="1"/>
          </p:cNvSpPr>
          <p:nvPr>
            <p:ph/>
          </p:nvPr>
        </p:nvSpPr>
        <p:spPr>
          <a:xfrm>
            <a:off x="0" y="0"/>
            <a:ext cx="9144000" cy="6858000"/>
          </a:xfrm>
          <a:blipFill rotWithShape="1">
            <a:blip r:embed="rId2"/>
            <a:stretch>
              <a:fillRect l="-1467" t="-1156" r="-1667"/>
            </a:stretch>
          </a:blipFill>
          <a:extLst/>
        </p:spPr>
        <p:txBody>
          <a:bodyPr/>
          <a:lstStyle/>
          <a:p>
            <a:r>
              <a:rPr lang="el-GR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>
              <a:defRPr/>
            </a:pPr>
            <a:r>
              <a:rPr lang="el-GR" b="1" dirty="0">
                <a:solidFill>
                  <a:srgbClr val="0000CC"/>
                </a:solidFill>
                <a:latin typeface="Bookman Old Style" pitchFamily="18" charset="0"/>
              </a:rPr>
              <a:t>Ρίχνουμε ένα ζάρι </a:t>
            </a:r>
            <a:r>
              <a:rPr lang="el-GR" b="1" dirty="0" smtClean="0">
                <a:solidFill>
                  <a:srgbClr val="0000CC"/>
                </a:solidFill>
                <a:latin typeface="Bookman Old Style" pitchFamily="18" charset="0"/>
              </a:rPr>
              <a:t>δέκα </a:t>
            </a:r>
            <a:r>
              <a:rPr lang="el-GR" b="1" dirty="0">
                <a:solidFill>
                  <a:srgbClr val="0000CC"/>
                </a:solidFill>
                <a:latin typeface="Bookman Old Style" pitchFamily="18" charset="0"/>
              </a:rPr>
              <a:t>φορές, ποια η πιθανότητα να εμφανιστεί στις </a:t>
            </a:r>
            <a:r>
              <a:rPr lang="el-GR" b="1" dirty="0" smtClean="0">
                <a:solidFill>
                  <a:srgbClr val="0000CC"/>
                </a:solidFill>
                <a:latin typeface="Bookman Old Style" pitchFamily="18" charset="0"/>
              </a:rPr>
              <a:t>πέντε φορές </a:t>
            </a:r>
            <a:r>
              <a:rPr lang="el-GR" b="1" dirty="0">
                <a:solidFill>
                  <a:srgbClr val="0000CC"/>
                </a:solidFill>
                <a:latin typeface="Bookman Old Style" pitchFamily="18" charset="0"/>
              </a:rPr>
              <a:t>ο αριθμός </a:t>
            </a:r>
            <a:r>
              <a:rPr lang="el-GR" b="1" dirty="0" smtClean="0">
                <a:solidFill>
                  <a:srgbClr val="0000CC"/>
                </a:solidFill>
                <a:latin typeface="Bookman Old Style" pitchFamily="18" charset="0"/>
              </a:rPr>
              <a:t>4.</a:t>
            </a:r>
            <a:endParaRPr lang="el-GR" sz="2800" b="1" i="1" dirty="0" smtClean="0">
              <a:solidFill>
                <a:srgbClr val="0000CC"/>
              </a:solidFill>
              <a:latin typeface="Bookman Old Style" pitchFamily="18" charset="0"/>
            </a:endParaRPr>
          </a:p>
          <a:p>
            <a:pPr marL="0" indent="0">
              <a:buFontTx/>
              <a:buNone/>
              <a:defRPr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491692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6" name="Rectangle 2"/>
              <p:cNvSpPr>
                <a:spLocks noGrp="1" noChangeArrowheads="1"/>
              </p:cNvSpPr>
              <p:nvPr>
                <p:ph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:pPr algn="just" eaLnBrk="1" hangingPunct="1">
                  <a:defRPr/>
                </a:pPr>
                <a:r>
                  <a:rPr lang="el-GR" b="1" dirty="0" smtClean="0">
                    <a:solidFill>
                      <a:srgbClr val="0000CC"/>
                    </a:solidFill>
                    <a:latin typeface="Bookman Old Style" pitchFamily="18" charset="0"/>
                  </a:rPr>
                  <a:t>Ρίχνουμε ένα ζάρι δέκα </a:t>
                </a:r>
                <a:r>
                  <a:rPr lang="el-GR" b="1" dirty="0">
                    <a:solidFill>
                      <a:srgbClr val="0000CC"/>
                    </a:solidFill>
                    <a:latin typeface="Bookman Old Style" pitchFamily="18" charset="0"/>
                  </a:rPr>
                  <a:t>φορές, ποια η πιθανότητα να εμφανιστεί </a:t>
                </a:r>
                <a:r>
                  <a:rPr lang="el-GR" b="1" dirty="0" smtClean="0">
                    <a:solidFill>
                      <a:srgbClr val="0000CC"/>
                    </a:solidFill>
                    <a:latin typeface="Bookman Old Style" pitchFamily="18" charset="0"/>
                  </a:rPr>
                  <a:t>έξι φορές </a:t>
                </a:r>
                <a:r>
                  <a:rPr lang="el-GR" b="1" dirty="0">
                    <a:solidFill>
                      <a:srgbClr val="0000CC"/>
                    </a:solidFill>
                    <a:latin typeface="Bookman Old Style" pitchFamily="18" charset="0"/>
                  </a:rPr>
                  <a:t>ο αριθμός </a:t>
                </a:r>
                <a:r>
                  <a:rPr lang="el-GR" b="1" dirty="0" smtClean="0">
                    <a:solidFill>
                      <a:srgbClr val="0000CC"/>
                    </a:solidFill>
                    <a:latin typeface="Bookman Old Style" pitchFamily="18" charset="0"/>
                  </a:rPr>
                  <a:t>4.</a:t>
                </a:r>
              </a:p>
              <a:p>
                <a:pPr algn="just" eaLnBrk="1" hangingPunct="1">
                  <a:defRPr/>
                </a:pPr>
                <a:endParaRPr lang="el-GR" sz="2800" b="1" i="1" dirty="0">
                  <a:solidFill>
                    <a:srgbClr val="0000CC"/>
                  </a:solidFill>
                  <a:latin typeface="Bookman Old Style" pitchFamily="18" charset="0"/>
                </a:endParaRPr>
              </a:p>
              <a:p>
                <a:pPr algn="just" eaLnBrk="1" hangingPunct="1">
                  <a:defRPr/>
                </a:pPr>
                <a:endParaRPr lang="el-GR" sz="2800" b="1" i="1" dirty="0" smtClean="0">
                  <a:solidFill>
                    <a:srgbClr val="0000CC"/>
                  </a:solidFill>
                  <a:latin typeface="Bookman Old Style" pitchFamily="18" charset="0"/>
                </a:endParaRPr>
              </a:p>
              <a:p>
                <a:pPr algn="just" eaLnBrk="1" hangingPunct="1">
                  <a:defRPr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CC"/>
                        </a:solidFill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𝑿</m:t>
                        </m:r>
                        <m:r>
                          <a:rPr lang="en-US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b="1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  <m:r>
                      <a:rPr lang="en-US" b="1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𝟔</m:t>
                            </m:r>
                          </m:den>
                        </m:f>
                        <m:r>
                          <a:rPr lang="en-US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l-GR" b="1" i="1" dirty="0">
                            <a:solidFill>
                              <a:srgbClr val="0000CC"/>
                            </a:solidFill>
                            <a:latin typeface="Bookman Old Style" pitchFamily="18" charset="0"/>
                          </a:rPr>
                          <m:t> </m:t>
                        </m:r>
                      </m:e>
                      <m:sup>
                        <m:r>
                          <a:rPr lang="el-GR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𝟓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𝟔</m:t>
                            </m:r>
                          </m:den>
                        </m:f>
                        <m:r>
                          <a:rPr lang="en-US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l-GR" b="1" i="1" dirty="0">
                            <a:solidFill>
                              <a:srgbClr val="0000CC"/>
                            </a:solidFill>
                            <a:latin typeface="Bookman Old Style" pitchFamily="18" charset="0"/>
                          </a:rPr>
                          <m:t> </m:t>
                        </m:r>
                      </m:e>
                      <m:sup>
                        <m:r>
                          <a:rPr lang="el-GR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l-GR" b="1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el-GR" dirty="0" smtClean="0"/>
              </a:p>
              <a:p>
                <a:pPr algn="just" eaLnBrk="1" hangingPunct="1">
                  <a:defRPr/>
                </a:pPr>
                <a:endParaRPr lang="el-GR" dirty="0"/>
              </a:p>
              <a:p>
                <a:pPr algn="just" eaLnBrk="1" hangingPunct="1">
                  <a:defRPr/>
                </a:pPr>
                <a14:m>
                  <m:oMath xmlns:m="http://schemas.openxmlformats.org/officeDocument/2006/math">
                    <m:r>
                      <a:rPr lang="el-GR" b="1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𝟏𝟎</m:t>
                        </m:r>
                        <m:r>
                          <a:rPr lang="el-GR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el-GR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l-GR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el-GR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𝟏𝟎</m:t>
                            </m:r>
                            <m:r>
                              <a:rPr lang="el-GR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l-GR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</m:d>
                        <m:r>
                          <a:rPr lang="el-GR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𝟔</m:t>
                            </m:r>
                          </m:den>
                        </m:f>
                        <m:r>
                          <a:rPr lang="en-US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l-GR" b="1" i="1" dirty="0">
                            <a:solidFill>
                              <a:srgbClr val="0000CC"/>
                            </a:solidFill>
                            <a:latin typeface="Bookman Old Style" pitchFamily="18" charset="0"/>
                          </a:rPr>
                          <m:t> </m:t>
                        </m:r>
                      </m:e>
                      <m:sup>
                        <m:r>
                          <a:rPr lang="el-GR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𝟓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𝟔</m:t>
                            </m:r>
                          </m:den>
                        </m:f>
                        <m:r>
                          <a:rPr lang="en-US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l-GR" b="1" i="1" dirty="0">
                            <a:solidFill>
                              <a:srgbClr val="0000CC"/>
                            </a:solidFill>
                            <a:latin typeface="Bookman Old Style" pitchFamily="18" charset="0"/>
                          </a:rPr>
                          <m:t> </m:t>
                        </m:r>
                      </m:e>
                      <m:sup>
                        <m:r>
                          <a:rPr lang="el-GR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l-GR" b="0" i="0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5!∗6∗7∗8∗9∗10</m:t>
                        </m:r>
                      </m:num>
                      <m:den>
                        <m:r>
                          <a:rPr lang="el-GR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5!5!</m:t>
                        </m:r>
                      </m:den>
                    </m:f>
                    <m:sSup>
                      <m:sSupPr>
                        <m:ctrlPr>
                          <a:rPr lang="en-US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𝟔</m:t>
                            </m:r>
                          </m:den>
                        </m:f>
                        <m:r>
                          <a:rPr lang="en-US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l-GR" b="1" i="1" dirty="0">
                            <a:solidFill>
                              <a:srgbClr val="0000CC"/>
                            </a:solidFill>
                            <a:latin typeface="Bookman Old Style" pitchFamily="18" charset="0"/>
                          </a:rPr>
                          <m:t> </m:t>
                        </m:r>
                      </m:e>
                      <m:sup>
                        <m:r>
                          <a:rPr lang="el-GR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𝟓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𝟔</m:t>
                            </m:r>
                          </m:den>
                        </m:f>
                        <m:r>
                          <a:rPr lang="en-US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l-GR" b="1" i="1" dirty="0">
                            <a:solidFill>
                              <a:srgbClr val="0000CC"/>
                            </a:solidFill>
                            <a:latin typeface="Bookman Old Style" pitchFamily="18" charset="0"/>
                          </a:rPr>
                          <m:t> </m:t>
                        </m:r>
                      </m:e>
                      <m:sup>
                        <m:r>
                          <a:rPr lang="el-GR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endParaRPr lang="el-GR" dirty="0"/>
              </a:p>
              <a:p>
                <a:pPr algn="just" eaLnBrk="1" hangingPunct="1">
                  <a:defRPr/>
                </a:pPr>
                <a:endParaRPr lang="el-GR" dirty="0" smtClean="0"/>
              </a:p>
            </p:txBody>
          </p:sp>
        </mc:Choice>
        <mc:Fallback xmlns="">
          <p:sp>
            <p:nvSpPr>
              <p:cNvPr id="1638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467" t="-1244" r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2705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altLang="el-GR" smtClean="0">
                <a:latin typeface="Bookman Old Style" pitchFamily="18" charset="0"/>
              </a:rPr>
              <a:t>Μια κάλπη περιέχει 10 λευκά σφαιρίδια και 5 μαύρα. </a:t>
            </a:r>
            <a:endParaRPr lang="en-US" altLang="el-GR" smtClean="0">
              <a:latin typeface="Bookman Old Style" pitchFamily="18" charset="0"/>
            </a:endParaRPr>
          </a:p>
          <a:p>
            <a:pPr algn="just" eaLnBrk="1" hangingPunct="1"/>
            <a:r>
              <a:rPr lang="el-GR" altLang="el-GR" smtClean="0">
                <a:latin typeface="Bookman Old Style" pitchFamily="18" charset="0"/>
              </a:rPr>
              <a:t>Εξάγουμε 6 σφαιρίδια με επανατοποθέτηση. </a:t>
            </a:r>
            <a:endParaRPr lang="en-US" altLang="el-GR" smtClean="0">
              <a:latin typeface="Bookman Old Style" pitchFamily="18" charset="0"/>
            </a:endParaRPr>
          </a:p>
          <a:p>
            <a:pPr algn="just" eaLnBrk="1" hangingPunct="1"/>
            <a:r>
              <a:rPr lang="el-GR" altLang="el-GR" smtClean="0">
                <a:latin typeface="Bookman Old Style" pitchFamily="18" charset="0"/>
              </a:rPr>
              <a:t>Ποια η πιθανότητα να εμφανιστούν</a:t>
            </a:r>
            <a:r>
              <a:rPr lang="en-US" altLang="el-GR" smtClean="0">
                <a:latin typeface="Bookman Old Style" pitchFamily="18" charset="0"/>
              </a:rPr>
              <a:t> i)</a:t>
            </a:r>
            <a:r>
              <a:rPr lang="el-GR" altLang="el-GR" smtClean="0">
                <a:latin typeface="Bookman Old Style" pitchFamily="18" charset="0"/>
              </a:rPr>
              <a:t> δύο λευκά σφαιρίδια  και</a:t>
            </a:r>
            <a:r>
              <a:rPr lang="en-US" altLang="el-GR" smtClean="0">
                <a:latin typeface="Bookman Old Style" pitchFamily="18" charset="0"/>
              </a:rPr>
              <a:t> ii)</a:t>
            </a:r>
            <a:r>
              <a:rPr lang="el-GR" altLang="el-GR" smtClean="0">
                <a:latin typeface="Bookman Old Style" pitchFamily="18" charset="0"/>
              </a:rPr>
              <a:t> τουλάχιστον 2 λευκά σφαιρίδια. </a:t>
            </a:r>
            <a:r>
              <a:rPr lang="el-GR" altLang="el-GR" smtClean="0"/>
              <a:t> </a:t>
            </a:r>
          </a:p>
        </p:txBody>
      </p:sp>
      <p:sp>
        <p:nvSpPr>
          <p:cNvPr id="4" name="3 - Δεξιό βέλος"/>
          <p:cNvSpPr/>
          <p:nvPr/>
        </p:nvSpPr>
        <p:spPr>
          <a:xfrm>
            <a:off x="7072313" y="42148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altLang="el-GR" smtClean="0"/>
              <a:t>Λύση </a:t>
            </a:r>
            <a:r>
              <a:rPr lang="en-US" altLang="el-GR" smtClean="0"/>
              <a:t>i</a:t>
            </a:r>
            <a:endParaRPr lang="el-GR" altLang="el-GR" smtClean="0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74625" y="3071813"/>
          <a:ext cx="8969375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Εξίσωση" r:id="rId3" imgW="3670300" imgH="546100" progId="Equation.3">
                  <p:embed/>
                </p:oleObj>
              </mc:Choice>
              <mc:Fallback>
                <p:oleObj name="Εξίσωση" r:id="rId3" imgW="3670300" imgH="546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3071813"/>
                        <a:ext cx="8969375" cy="1397000"/>
                      </a:xfrm>
                      <a:prstGeom prst="rect">
                        <a:avLst/>
                      </a:prstGeom>
                      <a:solidFill>
                        <a:srgbClr val="FFFFEB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357188" y="785813"/>
          <a:ext cx="571500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Εξίσωση" r:id="rId5" imgW="2095500" imgH="469900" progId="Equation.3">
                  <p:embed/>
                </p:oleObj>
              </mc:Choice>
              <mc:Fallback>
                <p:oleObj name="Εξίσωση" r:id="rId5" imgW="2095500" imgH="469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785813"/>
                        <a:ext cx="5715000" cy="1214437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7391400" y="6096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n-US" altLang="el-GR" smtClean="0">
                <a:latin typeface="Tahoma" pitchFamily="34" charset="0"/>
                <a:cs typeface="Tahoma" pitchFamily="34" charset="0"/>
              </a:rPr>
              <a:t>ii)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 </a:t>
            </a:r>
            <a:r>
              <a:rPr lang="el-GR" altLang="el-GR" b="1" smtClean="0">
                <a:latin typeface="Tahoma" pitchFamily="34" charset="0"/>
                <a:cs typeface="Tahoma" pitchFamily="34" charset="0"/>
              </a:rPr>
              <a:t>τουλάχιστον 2 λευκά σφαιρίδια. </a:t>
            </a:r>
          </a:p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Λύση </a:t>
            </a:r>
            <a:endParaRPr lang="en-US" altLang="el-GR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Τουλάχιστον 2 σημαίνει 2, 3, 4, 5 και 6 φορές</a:t>
            </a:r>
          </a:p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Τρόπος 1</a:t>
            </a:r>
          </a:p>
          <a:p>
            <a:pPr algn="just" eaLnBrk="1" hangingPunct="1"/>
            <a:r>
              <a:rPr lang="en-US" altLang="el-GR" smtClean="0">
                <a:latin typeface="Tahoma" pitchFamily="34" charset="0"/>
                <a:cs typeface="Tahoma" pitchFamily="34" charset="0"/>
              </a:rPr>
              <a:t>P(X=2 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φορές) + </a:t>
            </a:r>
            <a:r>
              <a:rPr lang="en-US" altLang="el-GR" smtClean="0">
                <a:latin typeface="Tahoma" pitchFamily="34" charset="0"/>
                <a:cs typeface="Tahoma" pitchFamily="34" charset="0"/>
              </a:rPr>
              <a:t>P(X=3 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φορές) +…+ </a:t>
            </a:r>
            <a:r>
              <a:rPr lang="en-US" altLang="el-GR" smtClean="0">
                <a:latin typeface="Tahoma" pitchFamily="34" charset="0"/>
                <a:cs typeface="Tahoma" pitchFamily="34" charset="0"/>
              </a:rPr>
              <a:t>P(X=6 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φορές)</a:t>
            </a:r>
          </a:p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Εύρεση των παραπάνω πιθανοτήτων και αντικατάσταση, για παράδειγμα </a:t>
            </a:r>
          </a:p>
          <a:p>
            <a:pPr algn="just" eaLnBrk="1" hangingPunct="1"/>
            <a:endParaRPr lang="el-GR" altLang="el-GR" smtClean="0"/>
          </a:p>
        </p:txBody>
      </p:sp>
      <p:sp>
        <p:nvSpPr>
          <p:cNvPr id="27651" name="AutoShape 5"/>
          <p:cNvSpPr>
            <a:spLocks noChangeArrowheads="1"/>
          </p:cNvSpPr>
          <p:nvPr/>
        </p:nvSpPr>
        <p:spPr bwMode="auto">
          <a:xfrm>
            <a:off x="8167688" y="6372225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graphicFrame>
        <p:nvGraphicFramePr>
          <p:cNvPr id="27652" name="Object 6"/>
          <p:cNvGraphicFramePr>
            <a:graphicFrameLocks noChangeAspect="1"/>
          </p:cNvGraphicFramePr>
          <p:nvPr/>
        </p:nvGraphicFramePr>
        <p:xfrm>
          <a:off x="134938" y="4643438"/>
          <a:ext cx="8262937" cy="158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Εξίσωση" r:id="rId3" imgW="3149600" imgH="546100" progId="Equation.3">
                  <p:embed/>
                </p:oleObj>
              </mc:Choice>
              <mc:Fallback>
                <p:oleObj name="Εξίσωση" r:id="rId3" imgW="3149600" imgH="546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4643438"/>
                        <a:ext cx="8262937" cy="1589087"/>
                      </a:xfrm>
                      <a:prstGeom prst="rect">
                        <a:avLst/>
                      </a:prstGeom>
                      <a:solidFill>
                        <a:srgbClr val="FFFFEB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5000"/>
              </a:spcBef>
            </a:pPr>
            <a:r>
              <a:rPr lang="el-GR" altLang="el-GR" b="1" smtClean="0">
                <a:solidFill>
                  <a:srgbClr val="0000CC"/>
                </a:solidFill>
              </a:rPr>
              <a:t>2ος Τρόπος</a:t>
            </a:r>
          </a:p>
          <a:p>
            <a:pPr algn="just" eaLnBrk="1" hangingPunct="1">
              <a:lnSpc>
                <a:spcPct val="90000"/>
              </a:lnSpc>
              <a:spcBef>
                <a:spcPct val="5000"/>
              </a:spcBef>
            </a:pPr>
            <a:r>
              <a:rPr lang="el-GR" altLang="el-GR" b="1" smtClean="0"/>
              <a:t>Επειδή ο δειγματικός χώρος είναι </a:t>
            </a:r>
            <a:r>
              <a:rPr lang="en-US" altLang="el-GR" b="1" smtClean="0"/>
              <a:t>P(S</a:t>
            </a:r>
            <a:r>
              <a:rPr lang="el-GR" altLang="el-GR" b="1" smtClean="0"/>
              <a:t>)=1</a:t>
            </a:r>
            <a:r>
              <a:rPr lang="en-US" altLang="el-GR" b="1" smtClean="0"/>
              <a:t> </a:t>
            </a:r>
            <a:r>
              <a:rPr lang="el-GR" altLang="el-GR" b="1" smtClean="0"/>
              <a:t>δηλαδή</a:t>
            </a:r>
            <a:r>
              <a:rPr lang="el-GR" altLang="el-GR" b="1" smtClean="0">
                <a:solidFill>
                  <a:srgbClr val="0000CC"/>
                </a:solidFill>
              </a:rPr>
              <a:t> </a:t>
            </a:r>
          </a:p>
          <a:p>
            <a:pPr algn="just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el-GR" sz="3000" b="1" smtClean="0"/>
              <a:t>P(X=</a:t>
            </a:r>
            <a:r>
              <a:rPr lang="el-GR" altLang="el-GR" sz="3000" b="1" smtClean="0"/>
              <a:t>0)+</a:t>
            </a:r>
            <a:r>
              <a:rPr lang="en-US" altLang="el-GR" sz="3000" b="1" smtClean="0"/>
              <a:t>P(X=</a:t>
            </a:r>
            <a:r>
              <a:rPr lang="el-GR" altLang="el-GR" sz="3000" b="1" smtClean="0"/>
              <a:t>1)+</a:t>
            </a:r>
            <a:r>
              <a:rPr lang="en-US" altLang="el-GR" sz="3000" b="1" smtClean="0"/>
              <a:t>P(X=2</a:t>
            </a:r>
            <a:r>
              <a:rPr lang="el-GR" altLang="el-GR" sz="3000" b="1" smtClean="0"/>
              <a:t>)+</a:t>
            </a:r>
            <a:r>
              <a:rPr lang="en-US" altLang="el-GR" sz="3000" b="1" smtClean="0"/>
              <a:t>P(X=3</a:t>
            </a:r>
            <a:r>
              <a:rPr lang="el-GR" altLang="el-GR" sz="3000" b="1" smtClean="0"/>
              <a:t>)+</a:t>
            </a:r>
            <a:r>
              <a:rPr lang="en-US" altLang="el-GR" sz="3000" b="1" smtClean="0"/>
              <a:t>P(X=</a:t>
            </a:r>
            <a:r>
              <a:rPr lang="el-GR" altLang="el-GR" sz="3000" b="1" smtClean="0"/>
              <a:t>4)+</a:t>
            </a:r>
            <a:r>
              <a:rPr lang="en-US" altLang="el-GR" sz="3000" b="1" smtClean="0"/>
              <a:t>P(X=</a:t>
            </a:r>
            <a:r>
              <a:rPr lang="el-GR" altLang="el-GR" sz="3000" b="1" smtClean="0"/>
              <a:t>5)+</a:t>
            </a:r>
          </a:p>
          <a:p>
            <a:pPr algn="just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l-GR" altLang="el-GR" sz="3000" b="1" smtClean="0"/>
              <a:t>+</a:t>
            </a:r>
            <a:r>
              <a:rPr lang="en-US" altLang="el-GR" sz="3000" b="1" smtClean="0"/>
              <a:t>P(X=6</a:t>
            </a:r>
            <a:r>
              <a:rPr lang="el-GR" altLang="el-GR" sz="3000" b="1" smtClean="0"/>
              <a:t>)=</a:t>
            </a:r>
            <a:r>
              <a:rPr lang="el-GR" altLang="el-GR" b="1" smtClean="0"/>
              <a:t>1  </a:t>
            </a:r>
            <a:r>
              <a:rPr lang="el-GR" altLang="el-GR" b="1" smtClean="0">
                <a:sym typeface="Wingdings" pitchFamily="2" charset="2"/>
              </a:rPr>
              <a:t> </a:t>
            </a:r>
          </a:p>
          <a:p>
            <a:pPr algn="just" eaLnBrk="1" hangingPunct="1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l-GR" altLang="el-GR" b="1" smtClean="0">
                <a:sym typeface="Wingdings" pitchFamily="2" charset="2"/>
              </a:rPr>
              <a:t> 1- </a:t>
            </a:r>
            <a:r>
              <a:rPr lang="en-US" altLang="el-GR" sz="3000" b="1" smtClean="0"/>
              <a:t>P(X=</a:t>
            </a:r>
            <a:r>
              <a:rPr lang="el-GR" altLang="el-GR" sz="3000" b="1" smtClean="0"/>
              <a:t>0) - </a:t>
            </a:r>
            <a:r>
              <a:rPr lang="en-US" altLang="el-GR" sz="3000" b="1" smtClean="0"/>
              <a:t>P(X=</a:t>
            </a:r>
            <a:r>
              <a:rPr lang="el-GR" altLang="el-GR" sz="3000" b="1" smtClean="0"/>
              <a:t>1) = </a:t>
            </a:r>
            <a:r>
              <a:rPr lang="en-US" altLang="el-GR" sz="3000" b="1" smtClean="0">
                <a:solidFill>
                  <a:srgbClr val="0000CC"/>
                </a:solidFill>
              </a:rPr>
              <a:t>P(X=2</a:t>
            </a:r>
            <a:r>
              <a:rPr lang="el-GR" altLang="el-GR" sz="3000" b="1" smtClean="0">
                <a:solidFill>
                  <a:srgbClr val="0000CC"/>
                </a:solidFill>
              </a:rPr>
              <a:t>)+ </a:t>
            </a:r>
            <a:r>
              <a:rPr lang="en-US" altLang="el-GR" sz="3000" b="1" smtClean="0">
                <a:solidFill>
                  <a:srgbClr val="0000CC"/>
                </a:solidFill>
              </a:rPr>
              <a:t>P(X=3</a:t>
            </a:r>
            <a:r>
              <a:rPr lang="el-GR" altLang="el-GR" sz="3000" b="1" smtClean="0">
                <a:solidFill>
                  <a:srgbClr val="0000CC"/>
                </a:solidFill>
              </a:rPr>
              <a:t>)+…+</a:t>
            </a:r>
            <a:r>
              <a:rPr lang="en-US" altLang="el-GR" sz="3000" b="1" smtClean="0">
                <a:solidFill>
                  <a:srgbClr val="0000CC"/>
                </a:solidFill>
              </a:rPr>
              <a:t>P(X=6</a:t>
            </a:r>
            <a:r>
              <a:rPr lang="el-GR" altLang="el-GR" sz="3000" b="1" smtClean="0">
                <a:solidFill>
                  <a:srgbClr val="0000CC"/>
                </a:solidFill>
              </a:rPr>
              <a:t>)</a:t>
            </a:r>
            <a:r>
              <a:rPr lang="el-GR" altLang="el-GR" b="1" smtClean="0"/>
              <a:t> </a:t>
            </a:r>
          </a:p>
          <a:p>
            <a:pPr algn="just" eaLnBrk="1" hangingPunct="1">
              <a:lnSpc>
                <a:spcPct val="90000"/>
              </a:lnSpc>
              <a:spcBef>
                <a:spcPct val="5000"/>
              </a:spcBef>
            </a:pPr>
            <a:r>
              <a:rPr lang="el-GR" altLang="el-GR" b="1" smtClean="0">
                <a:solidFill>
                  <a:srgbClr val="0000CC"/>
                </a:solidFill>
              </a:rPr>
              <a:t>Που είναι και το ζητούμενο δηλαδή</a:t>
            </a:r>
          </a:p>
          <a:p>
            <a:pPr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smtClean="0"/>
          </a:p>
        </p:txBody>
      </p:sp>
      <p:graphicFrame>
        <p:nvGraphicFramePr>
          <p:cNvPr id="28675" name="Object 5"/>
          <p:cNvGraphicFramePr>
            <a:graphicFrameLocks noChangeAspect="1"/>
          </p:cNvGraphicFramePr>
          <p:nvPr/>
        </p:nvGraphicFramePr>
        <p:xfrm>
          <a:off x="617538" y="3236913"/>
          <a:ext cx="7854950" cy="26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Εξίσωση" r:id="rId3" imgW="3111480" imgH="914400" progId="Equation.3">
                  <p:embed/>
                </p:oleObj>
              </mc:Choice>
              <mc:Fallback>
                <p:oleObj name="Εξίσωση" r:id="rId3" imgW="3111480" imgH="914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3236913"/>
                        <a:ext cx="7854950" cy="2660650"/>
                      </a:xfrm>
                      <a:prstGeom prst="rect">
                        <a:avLst/>
                      </a:prstGeom>
                      <a:solidFill>
                        <a:srgbClr val="FFFFEB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Όταν έχουμε ένα τυχαίο πείραμα που περιλαμβάνει δύο αμοιβαία αποκλειόμενα ενδεχόμενα τότε αυτό λέγεται </a:t>
            </a:r>
            <a:r>
              <a:rPr lang="el-GR" altLang="el-GR" b="1" i="1" smtClean="0">
                <a:latin typeface="Tahoma" pitchFamily="34" charset="0"/>
                <a:cs typeface="Tahoma" pitchFamily="34" charset="0"/>
              </a:rPr>
              <a:t>πείραμα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 ή </a:t>
            </a:r>
            <a:r>
              <a:rPr lang="el-GR" altLang="el-GR" b="1" i="1" smtClean="0">
                <a:latin typeface="Tahoma" pitchFamily="34" charset="0"/>
                <a:cs typeface="Tahoma" pitchFamily="34" charset="0"/>
              </a:rPr>
              <a:t>δοκιμή </a:t>
            </a:r>
            <a:r>
              <a:rPr lang="en-US" altLang="el-GR" b="1" i="1" smtClean="0">
                <a:latin typeface="Tahoma" pitchFamily="34" charset="0"/>
                <a:cs typeface="Tahoma" pitchFamily="34" charset="0"/>
              </a:rPr>
              <a:t>Bernoulli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. </a:t>
            </a:r>
          </a:p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Παραδείγματα, </a:t>
            </a:r>
          </a:p>
          <a:p>
            <a:pPr lvl="1" algn="just" eaLnBrk="1" hangingPunct="1"/>
            <a:r>
              <a:rPr lang="el-GR" altLang="el-GR" sz="3200" b="1" smtClean="0">
                <a:latin typeface="Tahoma" pitchFamily="34" charset="0"/>
                <a:cs typeface="Tahoma" pitchFamily="34" charset="0"/>
              </a:rPr>
              <a:t>ένας άνθρωπος μπορεί να είναι άνδρας ή γυναίκα, </a:t>
            </a:r>
          </a:p>
          <a:p>
            <a:pPr lvl="1" algn="just" eaLnBrk="1" hangingPunct="1"/>
            <a:r>
              <a:rPr lang="el-GR" altLang="el-GR" sz="3200" b="1" smtClean="0">
                <a:latin typeface="Tahoma" pitchFamily="34" charset="0"/>
                <a:cs typeface="Tahoma" pitchFamily="34" charset="0"/>
              </a:rPr>
              <a:t>ένας κατηγορούμενος μπορεί να αποδειχθεί αθώος ή ένοχος,</a:t>
            </a:r>
          </a:p>
          <a:p>
            <a:pPr lvl="1" algn="just" eaLnBrk="1" hangingPunct="1"/>
            <a:r>
              <a:rPr lang="el-GR" altLang="el-GR" sz="3200" b="1" smtClean="0">
                <a:latin typeface="Tahoma" pitchFamily="34" charset="0"/>
                <a:cs typeface="Tahoma" pitchFamily="34" charset="0"/>
              </a:rPr>
              <a:t> ένας φοιτητής μπορεί να περάσει ή να μην περάσει ένα μάθημα.</a:t>
            </a:r>
          </a:p>
          <a:p>
            <a:pPr algn="just" eaLnBrk="1" hangingPunct="1"/>
            <a:endParaRPr lang="el-GR" altLang="el-GR" b="1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>
              <a:lnSpc>
                <a:spcPct val="95000"/>
              </a:lnSpc>
              <a:spcBef>
                <a:spcPct val="10000"/>
              </a:spcBef>
            </a:pP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Η πιθανότητα να περάσει ένας φοιτητής του τμήματος Χρηματοοικονομικών Εφαρμογών το μάθημα της στατιστικής είναι 40%. Να βρεθεί η πιθανότητα από μια παρέα 7 φίλων, φοιτητών του τμήματος, το πολύ 5 να περάσουν το μάθημα της στατιστικής. </a:t>
            </a:r>
            <a:endParaRPr lang="en-US" alt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95000"/>
              </a:lnSpc>
              <a:spcBef>
                <a:spcPct val="10000"/>
              </a:spcBef>
            </a:pPr>
            <a:r>
              <a:rPr lang="el-GR" altLang="el-GR" smtClean="0">
                <a:latin typeface="Tahoma" pitchFamily="34" charset="0"/>
                <a:cs typeface="Tahoma" pitchFamily="34" charset="0"/>
              </a:rPr>
              <a:t>Λύση</a:t>
            </a:r>
            <a:endParaRPr lang="en-US" altLang="el-GR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95000"/>
              </a:lnSpc>
              <a:spcBef>
                <a:spcPct val="10000"/>
              </a:spcBef>
            </a:pPr>
            <a:r>
              <a:rPr lang="el-GR" altLang="el-GR" smtClean="0">
                <a:latin typeface="Tahoma" pitchFamily="34" charset="0"/>
                <a:cs typeface="Tahoma" pitchFamily="34" charset="0"/>
              </a:rPr>
              <a:t>Αναζητούμε την πιθανότητα: </a:t>
            </a:r>
            <a:endParaRPr lang="en-US" altLang="el-GR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95000"/>
              </a:lnSpc>
              <a:spcBef>
                <a:spcPct val="10000"/>
              </a:spcBef>
            </a:pPr>
            <a:endParaRPr lang="el-GR" altLang="el-GR" smtClean="0"/>
          </a:p>
        </p:txBody>
      </p:sp>
      <p:sp>
        <p:nvSpPr>
          <p:cNvPr id="29699" name="AutoShape 4"/>
          <p:cNvSpPr>
            <a:spLocks noChangeArrowheads="1"/>
          </p:cNvSpPr>
          <p:nvPr/>
        </p:nvSpPr>
        <p:spPr bwMode="auto">
          <a:xfrm>
            <a:off x="7643813" y="5786438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graphicFrame>
        <p:nvGraphicFramePr>
          <p:cNvPr id="29700" name="Object 5"/>
          <p:cNvGraphicFramePr>
            <a:graphicFrameLocks noChangeAspect="1"/>
          </p:cNvGraphicFramePr>
          <p:nvPr/>
        </p:nvGraphicFramePr>
        <p:xfrm>
          <a:off x="0" y="3786188"/>
          <a:ext cx="8829675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Έγγραφο" r:id="rId3" imgW="8843504" imgH="1935964" progId="Word.Document.12">
                  <p:embed/>
                </p:oleObj>
              </mc:Choice>
              <mc:Fallback>
                <p:oleObj name="Έγγραφο" r:id="rId3" imgW="8843504" imgH="1935964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86188"/>
                        <a:ext cx="8829675" cy="192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6"/>
          <p:cNvGraphicFramePr>
            <a:graphicFrameLocks noChangeAspect="1"/>
          </p:cNvGraphicFramePr>
          <p:nvPr/>
        </p:nvGraphicFramePr>
        <p:xfrm>
          <a:off x="857250" y="3500438"/>
          <a:ext cx="528796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Έγγραφο" r:id="rId5" imgW="5294878" imgH="626453" progId="Word.Document.12">
                  <p:embed/>
                </p:oleObj>
              </mc:Choice>
              <mc:Fallback>
                <p:oleObj name="Έγγραφο" r:id="rId5" imgW="5294878" imgH="626453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3500438"/>
                        <a:ext cx="528796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Γνωρίζουμε ότι το άθροισμα των πιθανοτήτων όλου του δειγματικού χώρου είναι ίσο με την μονάδα, δηλαδή  στο δείγμα μας  ισχύει: </a:t>
            </a:r>
          </a:p>
          <a:p>
            <a:pPr algn="just" eaLnBrk="1" hangingPunct="1"/>
            <a:endParaRPr lang="el-GR" altLang="el-GR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altLang="el-GR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altLang="el-GR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altLang="el-GR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altLang="el-GR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altLang="el-GR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Αντί, λοιπόν, να λύσουμε το πρώτο μέρος λύνουμε το δεύτερο και επομένως έχουμε:</a:t>
            </a:r>
          </a:p>
          <a:p>
            <a:pPr algn="just" eaLnBrk="1" hangingPunct="1"/>
            <a:endParaRPr lang="el-GR" altLang="el-GR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l-GR" altLang="el-GR" smtClean="0"/>
          </a:p>
        </p:txBody>
      </p:sp>
      <p:graphicFrame>
        <p:nvGraphicFramePr>
          <p:cNvPr id="30723" name="Object 2"/>
          <p:cNvGraphicFramePr>
            <a:graphicFrameLocks noChangeAspect="1"/>
          </p:cNvGraphicFramePr>
          <p:nvPr/>
        </p:nvGraphicFramePr>
        <p:xfrm>
          <a:off x="0" y="1571625"/>
          <a:ext cx="9002713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" name="Έγγραφο" r:id="rId3" imgW="8907666" imgH="902298" progId="Word.Document.12">
                  <p:embed/>
                </p:oleObj>
              </mc:Choice>
              <mc:Fallback>
                <p:oleObj name="Έγγραφο" r:id="rId3" imgW="8907666" imgH="902298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71625"/>
                        <a:ext cx="9002713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3"/>
          <p:cNvGraphicFramePr>
            <a:graphicFrameLocks noChangeAspect="1"/>
          </p:cNvGraphicFramePr>
          <p:nvPr/>
        </p:nvGraphicFramePr>
        <p:xfrm>
          <a:off x="0" y="2500313"/>
          <a:ext cx="681037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" name="Έγγραφο" r:id="rId5" imgW="6824933" imgH="571899" progId="Word.Document.12">
                  <p:embed/>
                </p:oleObj>
              </mc:Choice>
              <mc:Fallback>
                <p:oleObj name="Έγγραφο" r:id="rId5" imgW="6824933" imgH="571899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00313"/>
                        <a:ext cx="6810375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4"/>
          <p:cNvGraphicFramePr>
            <a:graphicFrameLocks noChangeAspect="1"/>
          </p:cNvGraphicFramePr>
          <p:nvPr/>
        </p:nvGraphicFramePr>
        <p:xfrm>
          <a:off x="-357188" y="3286125"/>
          <a:ext cx="10072688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Έγγραφο" r:id="rId7" imgW="5290909" imgH="520903" progId="Word.Document.12">
                  <p:embed/>
                </p:oleObj>
              </mc:Choice>
              <mc:Fallback>
                <p:oleObj name="Έγγραφο" r:id="rId7" imgW="5290909" imgH="520903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57188" y="3286125"/>
                        <a:ext cx="10072688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5"/>
          <p:cNvGraphicFramePr>
            <a:graphicFrameLocks noChangeAspect="1"/>
          </p:cNvGraphicFramePr>
          <p:nvPr/>
        </p:nvGraphicFramePr>
        <p:xfrm>
          <a:off x="-785813" y="3929063"/>
          <a:ext cx="9144001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Έγγραφο" r:id="rId9" imgW="5290909" imgH="663197" progId="Word.Document.12">
                  <p:embed/>
                </p:oleObj>
              </mc:Choice>
              <mc:Fallback>
                <p:oleObj name="Έγγραφο" r:id="rId9" imgW="5290909" imgH="663197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85813" y="3929063"/>
                        <a:ext cx="9144001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Δεξιό βέλος"/>
          <p:cNvSpPr/>
          <p:nvPr/>
        </p:nvSpPr>
        <p:spPr>
          <a:xfrm>
            <a:off x="7572375" y="63738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el-GR" altLang="el-GR" smtClean="0"/>
          </a:p>
          <a:p>
            <a:pPr eaLnBrk="1" hangingPunct="1"/>
            <a:endParaRPr lang="el-GR" altLang="el-GR" smtClean="0"/>
          </a:p>
          <a:p>
            <a:pPr eaLnBrk="1" hangingPunct="1"/>
            <a:endParaRPr lang="el-GR" altLang="el-GR" smtClean="0"/>
          </a:p>
          <a:p>
            <a:pPr eaLnBrk="1" hangingPunct="1"/>
            <a:endParaRPr lang="el-GR" altLang="el-GR" smtClean="0"/>
          </a:p>
          <a:p>
            <a:pPr eaLnBrk="1" hangingPunct="1"/>
            <a:endParaRPr lang="el-GR" altLang="el-GR" smtClean="0"/>
          </a:p>
          <a:p>
            <a:pPr eaLnBrk="1" hangingPunct="1"/>
            <a:endParaRPr lang="el-GR" altLang="el-GR" smtClean="0"/>
          </a:p>
          <a:p>
            <a:pPr eaLnBrk="1" hangingPunct="1"/>
            <a:endParaRPr lang="el-GR" altLang="el-GR" smtClean="0"/>
          </a:p>
          <a:p>
            <a:pPr eaLnBrk="1" hangingPunct="1"/>
            <a:endParaRPr lang="el-GR" altLang="el-GR" smtClean="0"/>
          </a:p>
          <a:p>
            <a:pPr eaLnBrk="1" hangingPunct="1"/>
            <a:endParaRPr lang="el-GR" altLang="el-GR" smtClean="0"/>
          </a:p>
          <a:p>
            <a:pPr eaLnBrk="1" hangingPunct="1"/>
            <a:endParaRPr lang="el-GR" altLang="el-GR" smtClean="0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0" y="0"/>
          <a:ext cx="91440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7" name="Έγγραφο" r:id="rId3" imgW="5290909" imgH="332859" progId="Word.Document.12">
                  <p:embed/>
                </p:oleObj>
              </mc:Choice>
              <mc:Fallback>
                <p:oleObj name="Έγγραφο" r:id="rId3" imgW="5290909" imgH="332859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-714375" y="857250"/>
          <a:ext cx="10644188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name="Έγγραφο" r:id="rId5" imgW="5290909" imgH="457862" progId="Word.Document.12">
                  <p:embed/>
                </p:oleObj>
              </mc:Choice>
              <mc:Fallback>
                <p:oleObj name="Έγγραφο" r:id="rId5" imgW="5290909" imgH="457862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14375" y="857250"/>
                        <a:ext cx="10644188" cy="178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-1071563" y="2214563"/>
          <a:ext cx="10215563" cy="221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" name="Έγγραφο" r:id="rId7" imgW="5290909" imgH="522344" progId="Word.Document.12">
                  <p:embed/>
                </p:oleObj>
              </mc:Choice>
              <mc:Fallback>
                <p:oleObj name="Έγγραφο" r:id="rId7" imgW="5290909" imgH="522344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71563" y="2214563"/>
                        <a:ext cx="10215563" cy="221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-1908175" y="3500438"/>
          <a:ext cx="12787313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Έγγραφο" r:id="rId9" imgW="5306427" imgH="1134388" progId="Word.Document.12">
                  <p:embed/>
                </p:oleObj>
              </mc:Choice>
              <mc:Fallback>
                <p:oleObj name="Έγγραφο" r:id="rId9" imgW="5306427" imgH="1134388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08175" y="3500438"/>
                        <a:ext cx="12787313" cy="385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el-GR" altLang="el-GR" smtClean="0"/>
          </a:p>
          <a:p>
            <a:pPr eaLnBrk="1" hangingPunct="1"/>
            <a:endParaRPr lang="el-GR" altLang="el-GR" smtClean="0"/>
          </a:p>
          <a:p>
            <a:pPr eaLnBrk="1" hangingPunct="1"/>
            <a:endParaRPr lang="el-GR" altLang="el-GR" smtClean="0"/>
          </a:p>
          <a:p>
            <a:pPr eaLnBrk="1" hangingPunct="1"/>
            <a:endParaRPr lang="el-GR" altLang="el-GR" smtClean="0"/>
          </a:p>
          <a:p>
            <a:pPr eaLnBrk="1" hangingPunct="1"/>
            <a:endParaRPr lang="el-GR" altLang="el-GR" smtClean="0"/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Η πιθανότητα το πολύ 5 να περάσουν το μάθημα της στατιστικής είναι 0,967</a:t>
            </a:r>
          </a:p>
        </p:txBody>
      </p:sp>
      <p:graphicFrame>
        <p:nvGraphicFramePr>
          <p:cNvPr id="32771" name="Object 5"/>
          <p:cNvGraphicFramePr>
            <a:graphicFrameLocks noChangeAspect="1"/>
          </p:cNvGraphicFramePr>
          <p:nvPr/>
        </p:nvGraphicFramePr>
        <p:xfrm>
          <a:off x="-1071563" y="0"/>
          <a:ext cx="11644313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Έγγραφο" r:id="rId3" imgW="5290909" imgH="332859" progId="Word.Document.12">
                  <p:embed/>
                </p:oleObj>
              </mc:Choice>
              <mc:Fallback>
                <p:oleObj name="Έγγραφο" r:id="rId3" imgW="5290909" imgH="332859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71563" y="0"/>
                        <a:ext cx="11644313" cy="192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6"/>
          <p:cNvGraphicFramePr>
            <a:graphicFrameLocks noChangeAspect="1"/>
          </p:cNvGraphicFramePr>
          <p:nvPr/>
        </p:nvGraphicFramePr>
        <p:xfrm>
          <a:off x="-1785938" y="1500188"/>
          <a:ext cx="12358688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Document" r:id="rId6" imgW="5265070" imgH="333892" progId="Word.Document.12">
                  <p:embed/>
                </p:oleObj>
              </mc:Choice>
              <mc:Fallback>
                <p:oleObj name="Document" r:id="rId6" imgW="5265070" imgH="333892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85938" y="1500188"/>
                        <a:ext cx="12358688" cy="150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>
              <a:lnSpc>
                <a:spcPct val="95000"/>
              </a:lnSpc>
              <a:spcBef>
                <a:spcPct val="10000"/>
              </a:spcBef>
            </a:pP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Ρίχνουμε 4 νομίσματα. Ποια είναι η πιθανότητα να εμφανιστεί </a:t>
            </a:r>
            <a:r>
              <a:rPr lang="el-GR" altLang="el-GR" sz="2800" b="1" dirty="0" smtClean="0">
                <a:latin typeface="Tahoma" pitchFamily="34" charset="0"/>
                <a:cs typeface="Tahoma" pitchFamily="34" charset="0"/>
              </a:rPr>
              <a:t>τουλάχιστον ένα</a:t>
            </a:r>
            <a:r>
              <a:rPr lang="en-US" altLang="el-GR" sz="28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l-GR" altLang="el-GR" sz="2800" b="1" dirty="0" smtClean="0">
                <a:latin typeface="Tahoma" pitchFamily="34" charset="0"/>
                <a:cs typeface="Tahoma" pitchFamily="34" charset="0"/>
              </a:rPr>
              <a:t>πρόσωπο</a:t>
            </a:r>
          </a:p>
          <a:p>
            <a:pPr algn="just" eaLnBrk="1" hangingPunct="1">
              <a:lnSpc>
                <a:spcPct val="95000"/>
              </a:lnSpc>
              <a:spcBef>
                <a:spcPct val="10000"/>
              </a:spcBef>
            </a:pPr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Λύση</a:t>
            </a:r>
          </a:p>
        </p:txBody>
      </p:sp>
      <p:sp>
        <p:nvSpPr>
          <p:cNvPr id="33795" name="AutoShape 4"/>
          <p:cNvSpPr>
            <a:spLocks noChangeArrowheads="1"/>
          </p:cNvSpPr>
          <p:nvPr/>
        </p:nvSpPr>
        <p:spPr bwMode="auto">
          <a:xfrm>
            <a:off x="7848600" y="6019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>
              <a:lnSpc>
                <a:spcPct val="95000"/>
              </a:lnSpc>
              <a:spcBef>
                <a:spcPct val="10000"/>
              </a:spcBef>
            </a:pP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Λύση</a:t>
            </a:r>
          </a:p>
          <a:p>
            <a:pPr algn="just" eaLnBrk="1" hangingPunct="1">
              <a:lnSpc>
                <a:spcPct val="95000"/>
              </a:lnSpc>
              <a:spcBef>
                <a:spcPct val="10000"/>
              </a:spcBef>
            </a:pP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Η πιθανότητα του Χ (πρόσωπο) είναι 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p=0,5</a:t>
            </a:r>
          </a:p>
          <a:p>
            <a:pPr algn="just" eaLnBrk="1" hangingPunct="1">
              <a:lnSpc>
                <a:spcPct val="95000"/>
              </a:lnSpc>
              <a:spcBef>
                <a:spcPct val="10000"/>
              </a:spcBef>
            </a:pP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Τουλάχιστον 1σημαίνει 1 ή 2 ή 3 ή 4 δηλαδή</a:t>
            </a:r>
          </a:p>
          <a:p>
            <a:pPr algn="just" eaLnBrk="1" hangingPunct="1">
              <a:lnSpc>
                <a:spcPct val="95000"/>
              </a:lnSpc>
              <a:spcBef>
                <a:spcPct val="5000"/>
              </a:spcBef>
            </a:pPr>
            <a:r>
              <a:rPr lang="en-US" altLang="el-GR" sz="2800" b="1" smtClean="0">
                <a:latin typeface="Tahoma" pitchFamily="34" charset="0"/>
                <a:cs typeface="Tahoma" pitchFamily="34" charset="0"/>
              </a:rPr>
              <a:t>P(X=</a:t>
            </a:r>
            <a:r>
              <a:rPr lang="el-GR" altLang="el-GR" sz="2800" b="1" smtClean="0">
                <a:latin typeface="Tahoma" pitchFamily="34" charset="0"/>
                <a:cs typeface="Tahoma" pitchFamily="34" charset="0"/>
              </a:rPr>
              <a:t>1)+</a:t>
            </a:r>
            <a:r>
              <a:rPr lang="en-US" altLang="el-GR" sz="2800" b="1" smtClean="0">
                <a:latin typeface="Tahoma" pitchFamily="34" charset="0"/>
                <a:cs typeface="Tahoma" pitchFamily="34" charset="0"/>
              </a:rPr>
              <a:t>P(X=2</a:t>
            </a:r>
            <a:r>
              <a:rPr lang="el-GR" altLang="el-GR" sz="2800" b="1" smtClean="0">
                <a:latin typeface="Tahoma" pitchFamily="34" charset="0"/>
                <a:cs typeface="Tahoma" pitchFamily="34" charset="0"/>
              </a:rPr>
              <a:t>)+</a:t>
            </a:r>
            <a:r>
              <a:rPr lang="en-US" altLang="el-GR" sz="2800" b="1" smtClean="0">
                <a:latin typeface="Tahoma" pitchFamily="34" charset="0"/>
                <a:cs typeface="Tahoma" pitchFamily="34" charset="0"/>
              </a:rPr>
              <a:t>P(X=3</a:t>
            </a:r>
            <a:r>
              <a:rPr lang="el-GR" altLang="el-GR" sz="2800" b="1" smtClean="0">
                <a:latin typeface="Tahoma" pitchFamily="34" charset="0"/>
                <a:cs typeface="Tahoma" pitchFamily="34" charset="0"/>
              </a:rPr>
              <a:t>)+</a:t>
            </a:r>
            <a:r>
              <a:rPr lang="en-US" altLang="el-GR" sz="2800" b="1" smtClean="0">
                <a:latin typeface="Tahoma" pitchFamily="34" charset="0"/>
                <a:cs typeface="Tahoma" pitchFamily="34" charset="0"/>
              </a:rPr>
              <a:t>P(X=</a:t>
            </a:r>
            <a:r>
              <a:rPr lang="el-GR" altLang="el-GR" sz="2800" b="1" smtClean="0">
                <a:latin typeface="Tahoma" pitchFamily="34" charset="0"/>
                <a:cs typeface="Tahoma" pitchFamily="34" charset="0"/>
              </a:rPr>
              <a:t>4)</a:t>
            </a:r>
            <a:endParaRPr lang="en-US" altLang="el-GR" sz="2800" b="1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95000"/>
              </a:lnSpc>
              <a:spcBef>
                <a:spcPct val="5000"/>
              </a:spcBef>
            </a:pPr>
            <a:r>
              <a:rPr lang="el-GR" altLang="el-GR" sz="2800" b="1" smtClean="0">
                <a:latin typeface="Tahoma" pitchFamily="34" charset="0"/>
                <a:cs typeface="Tahoma" pitchFamily="34" charset="0"/>
              </a:rPr>
              <a:t>Επειδή ο δειγματικός χώρος είναι </a:t>
            </a:r>
            <a:r>
              <a:rPr lang="en-US" altLang="el-GR" sz="2800" b="1" smtClean="0">
                <a:latin typeface="Tahoma" pitchFamily="34" charset="0"/>
                <a:cs typeface="Tahoma" pitchFamily="34" charset="0"/>
              </a:rPr>
              <a:t>P(S</a:t>
            </a:r>
            <a:r>
              <a:rPr lang="el-GR" altLang="el-GR" sz="2800" b="1" smtClean="0">
                <a:latin typeface="Tahoma" pitchFamily="34" charset="0"/>
                <a:cs typeface="Tahoma" pitchFamily="34" charset="0"/>
              </a:rPr>
              <a:t>)=1</a:t>
            </a:r>
            <a:r>
              <a:rPr lang="en-US" altLang="el-GR" sz="2800" b="1" smtClean="0">
                <a:latin typeface="Tahoma" pitchFamily="34" charset="0"/>
                <a:cs typeface="Tahoma" pitchFamily="34" charset="0"/>
              </a:rPr>
              <a:t> </a:t>
            </a:r>
            <a:r>
              <a:rPr lang="el-GR" altLang="el-GR" sz="2800" b="1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just" eaLnBrk="1" hangingPunct="1">
              <a:lnSpc>
                <a:spcPct val="95000"/>
              </a:lnSpc>
              <a:spcBef>
                <a:spcPct val="5000"/>
              </a:spcBef>
            </a:pPr>
            <a:r>
              <a:rPr lang="en-US" altLang="el-GR" sz="2800" b="1" smtClean="0">
                <a:latin typeface="Tahoma" pitchFamily="34" charset="0"/>
                <a:cs typeface="Tahoma" pitchFamily="34" charset="0"/>
              </a:rPr>
              <a:t>P(X=</a:t>
            </a:r>
            <a:r>
              <a:rPr lang="el-GR" altLang="el-GR" sz="2800" b="1" smtClean="0">
                <a:latin typeface="Tahoma" pitchFamily="34" charset="0"/>
                <a:cs typeface="Tahoma" pitchFamily="34" charset="0"/>
              </a:rPr>
              <a:t>0)+</a:t>
            </a:r>
            <a:r>
              <a:rPr lang="en-US" altLang="el-GR" sz="2800" b="1" smtClean="0">
                <a:latin typeface="Tahoma" pitchFamily="34" charset="0"/>
                <a:cs typeface="Tahoma" pitchFamily="34" charset="0"/>
              </a:rPr>
              <a:t>P(X=</a:t>
            </a:r>
            <a:r>
              <a:rPr lang="el-GR" altLang="el-GR" sz="2800" b="1" smtClean="0">
                <a:latin typeface="Tahoma" pitchFamily="34" charset="0"/>
                <a:cs typeface="Tahoma" pitchFamily="34" charset="0"/>
              </a:rPr>
              <a:t>1)+</a:t>
            </a:r>
            <a:r>
              <a:rPr lang="en-US" altLang="el-GR" sz="2800" b="1" smtClean="0">
                <a:latin typeface="Tahoma" pitchFamily="34" charset="0"/>
                <a:cs typeface="Tahoma" pitchFamily="34" charset="0"/>
              </a:rPr>
              <a:t>P(X=2</a:t>
            </a:r>
            <a:r>
              <a:rPr lang="el-GR" altLang="el-GR" sz="2800" b="1" smtClean="0">
                <a:latin typeface="Tahoma" pitchFamily="34" charset="0"/>
                <a:cs typeface="Tahoma" pitchFamily="34" charset="0"/>
              </a:rPr>
              <a:t>)+</a:t>
            </a:r>
            <a:r>
              <a:rPr lang="en-US" altLang="el-GR" sz="2800" b="1" smtClean="0">
                <a:latin typeface="Tahoma" pitchFamily="34" charset="0"/>
                <a:cs typeface="Tahoma" pitchFamily="34" charset="0"/>
              </a:rPr>
              <a:t>P(X=3</a:t>
            </a:r>
            <a:r>
              <a:rPr lang="el-GR" altLang="el-GR" sz="2800" b="1" smtClean="0">
                <a:latin typeface="Tahoma" pitchFamily="34" charset="0"/>
                <a:cs typeface="Tahoma" pitchFamily="34" charset="0"/>
              </a:rPr>
              <a:t>)+</a:t>
            </a:r>
            <a:r>
              <a:rPr lang="en-US" altLang="el-GR" sz="2800" b="1" smtClean="0">
                <a:latin typeface="Tahoma" pitchFamily="34" charset="0"/>
                <a:cs typeface="Tahoma" pitchFamily="34" charset="0"/>
              </a:rPr>
              <a:t>P(X=</a:t>
            </a:r>
            <a:r>
              <a:rPr lang="el-GR" altLang="el-GR" sz="2800" b="1" smtClean="0">
                <a:latin typeface="Tahoma" pitchFamily="34" charset="0"/>
                <a:cs typeface="Tahoma" pitchFamily="34" charset="0"/>
              </a:rPr>
              <a:t>4)=1</a:t>
            </a:r>
            <a:endParaRPr lang="en-US" altLang="el-GR" sz="2800" b="1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US" altLang="el-GR" sz="28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1- </a:t>
            </a:r>
            <a:r>
              <a:rPr lang="en-US" altLang="el-GR" sz="2800" b="1" smtClean="0">
                <a:latin typeface="Tahoma" pitchFamily="34" charset="0"/>
                <a:cs typeface="Tahoma" pitchFamily="34" charset="0"/>
              </a:rPr>
              <a:t>P(X=</a:t>
            </a:r>
            <a:r>
              <a:rPr lang="el-GR" altLang="el-GR" sz="2800" b="1" smtClean="0">
                <a:latin typeface="Tahoma" pitchFamily="34" charset="0"/>
                <a:cs typeface="Tahoma" pitchFamily="34" charset="0"/>
              </a:rPr>
              <a:t>0)</a:t>
            </a:r>
            <a:r>
              <a:rPr lang="en-US" altLang="el-GR" sz="2800" b="1" smtClean="0">
                <a:latin typeface="Tahoma" pitchFamily="34" charset="0"/>
                <a:cs typeface="Tahoma" pitchFamily="34" charset="0"/>
              </a:rPr>
              <a:t>=P(X=</a:t>
            </a:r>
            <a:r>
              <a:rPr lang="el-GR" altLang="el-GR" sz="2800" b="1" smtClean="0">
                <a:latin typeface="Tahoma" pitchFamily="34" charset="0"/>
                <a:cs typeface="Tahoma" pitchFamily="34" charset="0"/>
              </a:rPr>
              <a:t>1)+</a:t>
            </a:r>
            <a:r>
              <a:rPr lang="en-US" altLang="el-GR" sz="2800" b="1" smtClean="0">
                <a:latin typeface="Tahoma" pitchFamily="34" charset="0"/>
                <a:cs typeface="Tahoma" pitchFamily="34" charset="0"/>
              </a:rPr>
              <a:t>P(X=2</a:t>
            </a:r>
            <a:r>
              <a:rPr lang="el-GR" altLang="el-GR" sz="2800" b="1" smtClean="0">
                <a:latin typeface="Tahoma" pitchFamily="34" charset="0"/>
                <a:cs typeface="Tahoma" pitchFamily="34" charset="0"/>
              </a:rPr>
              <a:t>)+</a:t>
            </a:r>
            <a:r>
              <a:rPr lang="en-US" altLang="el-GR" sz="2800" b="1" smtClean="0">
                <a:latin typeface="Tahoma" pitchFamily="34" charset="0"/>
                <a:cs typeface="Tahoma" pitchFamily="34" charset="0"/>
              </a:rPr>
              <a:t>P(X=3</a:t>
            </a:r>
            <a:r>
              <a:rPr lang="el-GR" altLang="el-GR" sz="2800" b="1" smtClean="0">
                <a:latin typeface="Tahoma" pitchFamily="34" charset="0"/>
                <a:cs typeface="Tahoma" pitchFamily="34" charset="0"/>
              </a:rPr>
              <a:t>)+</a:t>
            </a:r>
            <a:r>
              <a:rPr lang="en-US" altLang="el-GR" sz="2800" b="1" smtClean="0">
                <a:latin typeface="Tahoma" pitchFamily="34" charset="0"/>
                <a:cs typeface="Tahoma" pitchFamily="34" charset="0"/>
              </a:rPr>
              <a:t>P(X=</a:t>
            </a:r>
            <a:r>
              <a:rPr lang="el-GR" altLang="el-GR" sz="2800" b="1" smtClean="0">
                <a:latin typeface="Tahoma" pitchFamily="34" charset="0"/>
                <a:cs typeface="Tahoma" pitchFamily="34" charset="0"/>
              </a:rPr>
              <a:t>4)</a:t>
            </a: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785813" y="3786188"/>
          <a:ext cx="6718300" cy="158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Εξίσωση" r:id="rId3" imgW="2425700" imgH="546100" progId="Equation.3">
                  <p:embed/>
                </p:oleObj>
              </mc:Choice>
              <mc:Fallback>
                <p:oleObj name="Εξίσωση" r:id="rId3" imgW="2425700" imgH="546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786188"/>
                        <a:ext cx="6718300" cy="1589087"/>
                      </a:xfrm>
                      <a:prstGeom prst="rect">
                        <a:avLst/>
                      </a:prstGeom>
                      <a:solidFill>
                        <a:srgbClr val="FFFFEB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>
              <a:lnSpc>
                <a:spcPct val="95000"/>
              </a:lnSpc>
              <a:spcBef>
                <a:spcPct val="10000"/>
              </a:spcBef>
            </a:pPr>
            <a:r>
              <a:rPr lang="el-GR" altLang="el-GR" smtClean="0">
                <a:latin typeface="Tahoma" pitchFamily="34" charset="0"/>
                <a:cs typeface="Tahoma" pitchFamily="34" charset="0"/>
              </a:rPr>
              <a:t>Ρίχνουμε 4 νομίσματα. Ποια είναι η πιθανότητα να </a:t>
            </a:r>
            <a:r>
              <a:rPr lang="el-GR" altLang="el-GR" b="1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εμφανιστούν  3 το πολύ πρόσωπα. </a:t>
            </a:r>
          </a:p>
          <a:p>
            <a:pPr algn="just" eaLnBrk="1" hangingPunct="1">
              <a:lnSpc>
                <a:spcPct val="95000"/>
              </a:lnSpc>
              <a:spcBef>
                <a:spcPct val="10000"/>
              </a:spcBef>
            </a:pPr>
            <a:r>
              <a:rPr lang="el-GR" altLang="el-GR" smtClean="0">
                <a:latin typeface="Tahoma" pitchFamily="34" charset="0"/>
                <a:cs typeface="Tahoma" pitchFamily="34" charset="0"/>
              </a:rPr>
              <a:t>Λύση</a:t>
            </a:r>
          </a:p>
          <a:p>
            <a:pPr algn="just" eaLnBrk="1" hangingPunct="1">
              <a:lnSpc>
                <a:spcPct val="95000"/>
              </a:lnSpc>
              <a:spcBef>
                <a:spcPct val="5000"/>
              </a:spcBef>
              <a:buFontTx/>
              <a:buNone/>
            </a:pPr>
            <a:endParaRPr lang="el-GR" altLang="el-GR" sz="3000" b="1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>
              <a:lnSpc>
                <a:spcPct val="95000"/>
              </a:lnSpc>
              <a:spcBef>
                <a:spcPct val="10000"/>
              </a:spcBef>
            </a:pPr>
            <a:r>
              <a:rPr lang="el-GR" altLang="el-GR" smtClean="0">
                <a:latin typeface="Tahoma" pitchFamily="34" charset="0"/>
                <a:cs typeface="Tahoma" pitchFamily="34" charset="0"/>
              </a:rPr>
              <a:t>Ρίχνουμε 4 νομίσματα. Ποια είναι η πιθανότητα να </a:t>
            </a:r>
            <a:r>
              <a:rPr lang="el-GR" altLang="el-GR" b="1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εμφανιστούν  3 το πολύ πρόσωπα. </a:t>
            </a:r>
          </a:p>
          <a:p>
            <a:pPr algn="just" eaLnBrk="1" hangingPunct="1">
              <a:lnSpc>
                <a:spcPct val="95000"/>
              </a:lnSpc>
              <a:spcBef>
                <a:spcPct val="10000"/>
              </a:spcBef>
            </a:pPr>
            <a:r>
              <a:rPr lang="el-GR" altLang="el-GR" smtClean="0"/>
              <a:t>Λύση</a:t>
            </a:r>
          </a:p>
          <a:p>
            <a:pPr algn="just" eaLnBrk="1" hangingPunct="1">
              <a:lnSpc>
                <a:spcPct val="95000"/>
              </a:lnSpc>
              <a:spcBef>
                <a:spcPct val="10000"/>
              </a:spcBef>
            </a:pPr>
            <a:r>
              <a:rPr lang="el-GR" altLang="el-GR" smtClean="0">
                <a:latin typeface="Tahoma" pitchFamily="34" charset="0"/>
                <a:cs typeface="Tahoma" pitchFamily="34" charset="0"/>
              </a:rPr>
              <a:t>Η πιθανότητα του Χ (πρόσωπο) είναι </a:t>
            </a:r>
            <a:r>
              <a:rPr lang="en-US" altLang="el-GR" smtClean="0">
                <a:latin typeface="Tahoma" pitchFamily="34" charset="0"/>
                <a:cs typeface="Tahoma" pitchFamily="34" charset="0"/>
              </a:rPr>
              <a:t>p=0,5</a:t>
            </a:r>
          </a:p>
          <a:p>
            <a:pPr algn="just" eaLnBrk="1" hangingPunct="1">
              <a:lnSpc>
                <a:spcPct val="95000"/>
              </a:lnSpc>
              <a:spcBef>
                <a:spcPct val="10000"/>
              </a:spcBef>
            </a:pPr>
            <a:r>
              <a:rPr lang="el-GR" altLang="el-GR" smtClean="0">
                <a:latin typeface="Tahoma" pitchFamily="34" charset="0"/>
                <a:cs typeface="Tahoma" pitchFamily="34" charset="0"/>
              </a:rPr>
              <a:t>Το πολύ 3 σημαίνει 0 ή 1 ή 2 ή 3 δηλαδή</a:t>
            </a:r>
          </a:p>
          <a:p>
            <a:pPr algn="just" eaLnBrk="1" hangingPunct="1">
              <a:lnSpc>
                <a:spcPct val="95000"/>
              </a:lnSpc>
              <a:spcBef>
                <a:spcPct val="5000"/>
              </a:spcBef>
            </a:pPr>
            <a:r>
              <a:rPr lang="en-US" altLang="el-GR" sz="2800" b="1" smtClean="0">
                <a:latin typeface="Tahoma" pitchFamily="34" charset="0"/>
                <a:cs typeface="Tahoma" pitchFamily="34" charset="0"/>
              </a:rPr>
              <a:t>P(X=</a:t>
            </a:r>
            <a:r>
              <a:rPr lang="el-GR" altLang="el-GR" sz="2800" b="1" smtClean="0">
                <a:latin typeface="Tahoma" pitchFamily="34" charset="0"/>
                <a:cs typeface="Tahoma" pitchFamily="34" charset="0"/>
              </a:rPr>
              <a:t>0)+</a:t>
            </a:r>
            <a:r>
              <a:rPr lang="en-US" altLang="el-GR" sz="2800" b="1" smtClean="0">
                <a:latin typeface="Tahoma" pitchFamily="34" charset="0"/>
                <a:cs typeface="Tahoma" pitchFamily="34" charset="0"/>
              </a:rPr>
              <a:t>P(X=</a:t>
            </a:r>
            <a:r>
              <a:rPr lang="el-GR" altLang="el-GR" sz="2800" b="1" smtClean="0">
                <a:latin typeface="Tahoma" pitchFamily="34" charset="0"/>
                <a:cs typeface="Tahoma" pitchFamily="34" charset="0"/>
              </a:rPr>
              <a:t>1)+</a:t>
            </a:r>
            <a:r>
              <a:rPr lang="en-US" altLang="el-GR" sz="2800" b="1" smtClean="0">
                <a:latin typeface="Tahoma" pitchFamily="34" charset="0"/>
                <a:cs typeface="Tahoma" pitchFamily="34" charset="0"/>
              </a:rPr>
              <a:t>P(X=</a:t>
            </a:r>
            <a:r>
              <a:rPr lang="el-GR" altLang="el-GR" sz="2800" b="1" smtClean="0">
                <a:latin typeface="Tahoma" pitchFamily="34" charset="0"/>
                <a:cs typeface="Tahoma" pitchFamily="34" charset="0"/>
              </a:rPr>
              <a:t>2)+</a:t>
            </a:r>
            <a:r>
              <a:rPr lang="en-US" altLang="el-GR" sz="2800" b="1" smtClean="0">
                <a:latin typeface="Tahoma" pitchFamily="34" charset="0"/>
                <a:cs typeface="Tahoma" pitchFamily="34" charset="0"/>
              </a:rPr>
              <a:t>P(X=</a:t>
            </a:r>
            <a:r>
              <a:rPr lang="el-GR" altLang="el-GR" sz="2800" b="1" smtClean="0">
                <a:latin typeface="Tahoma" pitchFamily="34" charset="0"/>
                <a:cs typeface="Tahoma" pitchFamily="34" charset="0"/>
              </a:rPr>
              <a:t>3)</a:t>
            </a:r>
            <a:endParaRPr lang="en-US" altLang="el-GR" sz="2800" b="1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95000"/>
              </a:lnSpc>
              <a:spcBef>
                <a:spcPct val="5000"/>
              </a:spcBef>
            </a:pPr>
            <a:r>
              <a:rPr lang="el-GR" altLang="el-GR" sz="2800" b="1" smtClean="0">
                <a:latin typeface="Tahoma" pitchFamily="34" charset="0"/>
                <a:cs typeface="Tahoma" pitchFamily="34" charset="0"/>
              </a:rPr>
              <a:t>Επειδή ο δειγματικός χώρος είναι </a:t>
            </a:r>
            <a:r>
              <a:rPr lang="en-US" altLang="el-GR" sz="2800" b="1" smtClean="0">
                <a:latin typeface="Tahoma" pitchFamily="34" charset="0"/>
                <a:cs typeface="Tahoma" pitchFamily="34" charset="0"/>
              </a:rPr>
              <a:t>P(S</a:t>
            </a:r>
            <a:r>
              <a:rPr lang="el-GR" altLang="el-GR" sz="2800" b="1" smtClean="0">
                <a:latin typeface="Tahoma" pitchFamily="34" charset="0"/>
                <a:cs typeface="Tahoma" pitchFamily="34" charset="0"/>
              </a:rPr>
              <a:t>)=1</a:t>
            </a:r>
            <a:r>
              <a:rPr lang="en-US" altLang="el-GR" sz="2800" b="1" smtClean="0">
                <a:latin typeface="Tahoma" pitchFamily="34" charset="0"/>
                <a:cs typeface="Tahoma" pitchFamily="34" charset="0"/>
              </a:rPr>
              <a:t> </a:t>
            </a:r>
            <a:r>
              <a:rPr lang="el-GR" altLang="el-GR" sz="2800" b="1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just" eaLnBrk="1" hangingPunct="1">
              <a:lnSpc>
                <a:spcPct val="95000"/>
              </a:lnSpc>
              <a:spcBef>
                <a:spcPct val="5000"/>
              </a:spcBef>
            </a:pPr>
            <a:r>
              <a:rPr lang="en-US" altLang="el-GR" sz="2800" b="1" smtClean="0">
                <a:latin typeface="Tahoma" pitchFamily="34" charset="0"/>
                <a:cs typeface="Tahoma" pitchFamily="34" charset="0"/>
              </a:rPr>
              <a:t>P(X=</a:t>
            </a:r>
            <a:r>
              <a:rPr lang="el-GR" altLang="el-GR" sz="2800" b="1" smtClean="0">
                <a:latin typeface="Tahoma" pitchFamily="34" charset="0"/>
                <a:cs typeface="Tahoma" pitchFamily="34" charset="0"/>
              </a:rPr>
              <a:t>0)+</a:t>
            </a:r>
            <a:r>
              <a:rPr lang="en-US" altLang="el-GR" sz="2800" b="1" smtClean="0">
                <a:latin typeface="Tahoma" pitchFamily="34" charset="0"/>
                <a:cs typeface="Tahoma" pitchFamily="34" charset="0"/>
              </a:rPr>
              <a:t>P(X=</a:t>
            </a:r>
            <a:r>
              <a:rPr lang="el-GR" altLang="el-GR" sz="2800" b="1" smtClean="0">
                <a:latin typeface="Tahoma" pitchFamily="34" charset="0"/>
                <a:cs typeface="Tahoma" pitchFamily="34" charset="0"/>
              </a:rPr>
              <a:t>1)+</a:t>
            </a:r>
            <a:r>
              <a:rPr lang="en-US" altLang="el-GR" sz="2800" b="1" smtClean="0">
                <a:latin typeface="Tahoma" pitchFamily="34" charset="0"/>
                <a:cs typeface="Tahoma" pitchFamily="34" charset="0"/>
              </a:rPr>
              <a:t>P(X=2</a:t>
            </a:r>
            <a:r>
              <a:rPr lang="el-GR" altLang="el-GR" sz="2800" b="1" smtClean="0">
                <a:latin typeface="Tahoma" pitchFamily="34" charset="0"/>
                <a:cs typeface="Tahoma" pitchFamily="34" charset="0"/>
              </a:rPr>
              <a:t>)+</a:t>
            </a:r>
            <a:r>
              <a:rPr lang="en-US" altLang="el-GR" sz="2800" b="1" smtClean="0">
                <a:latin typeface="Tahoma" pitchFamily="34" charset="0"/>
                <a:cs typeface="Tahoma" pitchFamily="34" charset="0"/>
              </a:rPr>
              <a:t>P(X=3</a:t>
            </a:r>
            <a:r>
              <a:rPr lang="el-GR" altLang="el-GR" sz="2800" b="1" smtClean="0">
                <a:latin typeface="Tahoma" pitchFamily="34" charset="0"/>
                <a:cs typeface="Tahoma" pitchFamily="34" charset="0"/>
              </a:rPr>
              <a:t>)+</a:t>
            </a:r>
            <a:r>
              <a:rPr lang="en-US" altLang="el-GR" sz="2800" b="1" smtClean="0">
                <a:latin typeface="Tahoma" pitchFamily="34" charset="0"/>
                <a:cs typeface="Tahoma" pitchFamily="34" charset="0"/>
              </a:rPr>
              <a:t>P(X=</a:t>
            </a:r>
            <a:r>
              <a:rPr lang="el-GR" altLang="el-GR" sz="2800" b="1" smtClean="0">
                <a:latin typeface="Tahoma" pitchFamily="34" charset="0"/>
                <a:cs typeface="Tahoma" pitchFamily="34" charset="0"/>
              </a:rPr>
              <a:t>4)=1</a:t>
            </a:r>
            <a:endParaRPr lang="en-US" altLang="el-GR" sz="2800" b="1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US" altLang="el-GR" sz="2800" b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1-</a:t>
            </a:r>
            <a:r>
              <a:rPr lang="en-US" altLang="el-GR" sz="2800" b="1" smtClean="0">
                <a:latin typeface="Tahoma" pitchFamily="34" charset="0"/>
                <a:cs typeface="Tahoma" pitchFamily="34" charset="0"/>
              </a:rPr>
              <a:t>P(X=</a:t>
            </a:r>
            <a:r>
              <a:rPr lang="el-GR" altLang="el-GR" sz="2800" b="1" smtClean="0">
                <a:latin typeface="Tahoma" pitchFamily="34" charset="0"/>
                <a:cs typeface="Tahoma" pitchFamily="34" charset="0"/>
              </a:rPr>
              <a:t>4)=</a:t>
            </a:r>
            <a:r>
              <a:rPr lang="en-US" altLang="el-GR" sz="2800" b="1" smtClean="0">
                <a:latin typeface="Tahoma" pitchFamily="34" charset="0"/>
                <a:cs typeface="Tahoma" pitchFamily="34" charset="0"/>
              </a:rPr>
              <a:t>P(X=</a:t>
            </a:r>
            <a:r>
              <a:rPr lang="el-GR" altLang="el-GR" sz="2800" b="1" smtClean="0">
                <a:latin typeface="Tahoma" pitchFamily="34" charset="0"/>
                <a:cs typeface="Tahoma" pitchFamily="34" charset="0"/>
              </a:rPr>
              <a:t>0)+</a:t>
            </a:r>
            <a:r>
              <a:rPr lang="en-US" altLang="el-GR" sz="2800" b="1" smtClean="0">
                <a:latin typeface="Tahoma" pitchFamily="34" charset="0"/>
                <a:cs typeface="Tahoma" pitchFamily="34" charset="0"/>
              </a:rPr>
              <a:t>P(X=</a:t>
            </a:r>
            <a:r>
              <a:rPr lang="el-GR" altLang="el-GR" sz="2800" b="1" smtClean="0">
                <a:latin typeface="Tahoma" pitchFamily="34" charset="0"/>
                <a:cs typeface="Tahoma" pitchFamily="34" charset="0"/>
              </a:rPr>
              <a:t>1)+</a:t>
            </a:r>
            <a:r>
              <a:rPr lang="en-US" altLang="el-GR" sz="2800" b="1" smtClean="0">
                <a:latin typeface="Tahoma" pitchFamily="34" charset="0"/>
                <a:cs typeface="Tahoma" pitchFamily="34" charset="0"/>
              </a:rPr>
              <a:t>P(X=</a:t>
            </a:r>
            <a:r>
              <a:rPr lang="el-GR" altLang="el-GR" sz="2800" b="1" smtClean="0">
                <a:latin typeface="Tahoma" pitchFamily="34" charset="0"/>
                <a:cs typeface="Tahoma" pitchFamily="34" charset="0"/>
              </a:rPr>
              <a:t>2)+</a:t>
            </a:r>
            <a:r>
              <a:rPr lang="en-US" altLang="el-GR" sz="2800" b="1" smtClean="0">
                <a:latin typeface="Tahoma" pitchFamily="34" charset="0"/>
                <a:cs typeface="Tahoma" pitchFamily="34" charset="0"/>
              </a:rPr>
              <a:t>P(X=</a:t>
            </a:r>
            <a:r>
              <a:rPr lang="el-GR" altLang="el-GR" sz="2800" b="1" smtClean="0">
                <a:latin typeface="Tahoma" pitchFamily="34" charset="0"/>
                <a:cs typeface="Tahoma" pitchFamily="34" charset="0"/>
              </a:rPr>
              <a:t>3)</a:t>
            </a:r>
            <a:endParaRPr lang="en-US" altLang="el-GR" sz="2800" b="1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95000"/>
              </a:lnSpc>
              <a:spcBef>
                <a:spcPct val="5000"/>
              </a:spcBef>
              <a:buFontTx/>
              <a:buNone/>
            </a:pPr>
            <a:endParaRPr lang="el-GR" altLang="el-GR" sz="3000" b="1" smtClean="0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714375" y="4714875"/>
          <a:ext cx="5556250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Εξίσωση" r:id="rId3" imgW="2222500" imgH="546100" progId="Equation.3">
                  <p:embed/>
                </p:oleObj>
              </mc:Choice>
              <mc:Fallback>
                <p:oleObj name="Εξίσωση" r:id="rId3" imgW="2222500" imgH="546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4714875"/>
                        <a:ext cx="5556250" cy="1500188"/>
                      </a:xfrm>
                      <a:prstGeom prst="rect">
                        <a:avLst/>
                      </a:prstGeom>
                      <a:solidFill>
                        <a:srgbClr val="FFFFEB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Θέση περιεχομένου 1"/>
          <p:cNvSpPr>
            <a:spLocks noGrp="1"/>
          </p:cNvSpPr>
          <p:nvPr>
            <p:ph/>
          </p:nvPr>
        </p:nvSpPr>
        <p:spPr>
          <a:xfrm>
            <a:off x="0" y="0"/>
            <a:ext cx="9144000" cy="6035675"/>
          </a:xfrm>
        </p:spPr>
        <p:txBody>
          <a:bodyPr/>
          <a:lstStyle/>
          <a:p>
            <a:pPr algn="just"/>
            <a:r>
              <a:rPr lang="el-GR" altLang="el-GR" smtClean="0">
                <a:latin typeface="Tahoma" pitchFamily="34" charset="0"/>
                <a:cs typeface="Tahoma" pitchFamily="34" charset="0"/>
              </a:rPr>
              <a:t>Σε ένα Τμήμα μιας Σχολής οι εγγεγραμμένοι φοιτητές είναι 40% άνδρες. </a:t>
            </a:r>
          </a:p>
          <a:p>
            <a:pPr algn="just"/>
            <a:r>
              <a:rPr lang="el-GR" altLang="el-GR" smtClean="0">
                <a:latin typeface="Tahoma" pitchFamily="34" charset="0"/>
                <a:cs typeface="Tahoma" pitchFamily="34" charset="0"/>
              </a:rPr>
              <a:t>α) Ποια είναι η πιθανότητα σε ένα μάθημα με 10 φοιτητές να έχουμε 5, 6 ή 7 γυναίκες;</a:t>
            </a:r>
          </a:p>
          <a:p>
            <a:endParaRPr lang="el-GR" altLang="el-GR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Μπορούμε να ορίσουμε σε μία δοκιμή </a:t>
            </a:r>
            <a:r>
              <a:rPr lang="en-US" altLang="el-GR" smtClean="0">
                <a:latin typeface="Tahoma" pitchFamily="34" charset="0"/>
                <a:cs typeface="Tahoma" pitchFamily="34" charset="0"/>
              </a:rPr>
              <a:t>Bernoulli 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μια τυχαία μεταβλητή, </a:t>
            </a:r>
          </a:p>
          <a:p>
            <a:pPr lvl="1"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η οποία να παίρνει μόνο δύο πιθανότητες </a:t>
            </a:r>
            <a:r>
              <a:rPr lang="el-GR" altLang="el-GR" b="1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l-GR" b="1" smtClean="0">
                <a:latin typeface="Tahoma" pitchFamily="34" charset="0"/>
                <a:cs typeface="Tahoma" pitchFamily="34" charset="0"/>
              </a:rPr>
              <a:t>p</a:t>
            </a:r>
            <a:r>
              <a:rPr lang="en-US" altLang="el-GR" b="1" baseline="-25000" smtClean="0">
                <a:latin typeface="Tahoma" pitchFamily="34" charset="0"/>
                <a:cs typeface="Tahoma" pitchFamily="34" charset="0"/>
              </a:rPr>
              <a:t>0</a:t>
            </a:r>
            <a:r>
              <a:rPr lang="en-US" altLang="el-GR" b="1" smtClean="0">
                <a:latin typeface="Tahoma" pitchFamily="34" charset="0"/>
                <a:cs typeface="Tahoma" pitchFamily="34" charset="0"/>
              </a:rPr>
              <a:t> 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και </a:t>
            </a:r>
            <a:r>
              <a:rPr lang="en-US" altLang="el-GR" b="1" smtClean="0">
                <a:latin typeface="Tahoma" pitchFamily="34" charset="0"/>
                <a:cs typeface="Tahoma" pitchFamily="34" charset="0"/>
              </a:rPr>
              <a:t>p</a:t>
            </a:r>
            <a:r>
              <a:rPr lang="en-US" altLang="el-GR" b="1" baseline="-25000" smtClean="0">
                <a:latin typeface="Tahoma" pitchFamily="34" charset="0"/>
                <a:cs typeface="Tahoma" pitchFamily="34" charset="0"/>
              </a:rPr>
              <a:t>1</a:t>
            </a:r>
            <a:endParaRPr lang="el-GR" altLang="el-GR" smtClean="0">
              <a:latin typeface="Tahoma" pitchFamily="34" charset="0"/>
              <a:cs typeface="Tahoma" pitchFamily="34" charset="0"/>
            </a:endParaRPr>
          </a:p>
          <a:p>
            <a:pPr lvl="2" algn="just" eaLnBrk="1" hangingPunct="1"/>
            <a:endParaRPr lang="el-GR" altLang="el-GR" smtClean="0">
              <a:latin typeface="Tahoma" pitchFamily="34" charset="0"/>
              <a:cs typeface="Tahoma" pitchFamily="34" charset="0"/>
            </a:endParaRPr>
          </a:p>
          <a:p>
            <a:pPr lvl="2" algn="just" eaLnBrk="1" hangingPunct="1"/>
            <a:endParaRPr lang="el-GR" altLang="el-GR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Άλλοι τρόποι συμβολισμού των πιθανοτήτων είναι:</a:t>
            </a:r>
          </a:p>
          <a:p>
            <a:pPr lvl="2" algn="just" eaLnBrk="1" hangingPunct="1"/>
            <a:r>
              <a:rPr lang="en-US" altLang="el-GR" sz="3200" smtClean="0">
                <a:latin typeface="Tahoma" pitchFamily="34" charset="0"/>
                <a:cs typeface="Tahoma" pitchFamily="34" charset="0"/>
              </a:rPr>
              <a:t>p  </a:t>
            </a:r>
            <a:r>
              <a:rPr lang="el-GR" altLang="el-GR" sz="3200" smtClean="0">
                <a:latin typeface="Tahoma" pitchFamily="34" charset="0"/>
                <a:cs typeface="Tahoma" pitchFamily="34" charset="0"/>
              </a:rPr>
              <a:t>και 1- </a:t>
            </a:r>
            <a:r>
              <a:rPr lang="en-US" altLang="el-GR" sz="3200" smtClean="0">
                <a:latin typeface="Tahoma" pitchFamily="34" charset="0"/>
                <a:cs typeface="Tahoma" pitchFamily="34" charset="0"/>
              </a:rPr>
              <a:t>p</a:t>
            </a:r>
            <a:endParaRPr lang="el-GR" altLang="el-GR" sz="3200" smtClean="0">
              <a:latin typeface="Tahoma" pitchFamily="34" charset="0"/>
              <a:cs typeface="Tahoma" pitchFamily="34" charset="0"/>
            </a:endParaRPr>
          </a:p>
          <a:p>
            <a:pPr lvl="2" algn="just" eaLnBrk="1" hangingPunct="1"/>
            <a:r>
              <a:rPr lang="en-US" altLang="el-GR" sz="3200" smtClean="0">
                <a:latin typeface="Tahoma" pitchFamily="34" charset="0"/>
                <a:cs typeface="Tahoma" pitchFamily="34" charset="0"/>
              </a:rPr>
              <a:t>p  </a:t>
            </a:r>
            <a:r>
              <a:rPr lang="el-GR" altLang="el-GR" sz="3200" smtClean="0">
                <a:latin typeface="Tahoma" pitchFamily="34" charset="0"/>
                <a:cs typeface="Tahoma" pitchFamily="34" charset="0"/>
              </a:rPr>
              <a:t>και </a:t>
            </a:r>
            <a:r>
              <a:rPr lang="en-US" altLang="el-GR" sz="3200" smtClean="0">
                <a:latin typeface="Tahoma" pitchFamily="34" charset="0"/>
                <a:cs typeface="Tahoma" pitchFamily="34" charset="0"/>
              </a:rPr>
              <a:t>q</a:t>
            </a:r>
            <a:endParaRPr lang="el-GR" altLang="el-GR" sz="3200" smtClean="0">
              <a:latin typeface="Tahoma" pitchFamily="34" charset="0"/>
              <a:cs typeface="Tahoma" pitchFamily="34" charset="0"/>
            </a:endParaRPr>
          </a:p>
          <a:p>
            <a:pPr lvl="2" algn="just" eaLnBrk="1" hangingPunct="1"/>
            <a:endParaRPr lang="el-GR" altLang="el-GR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1428750" y="1571625"/>
          <a:ext cx="5291138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Έγγραφο" r:id="rId3" imgW="5306427" imgH="1005783" progId="Word.Document.12">
                  <p:embed/>
                </p:oleObj>
              </mc:Choice>
              <mc:Fallback>
                <p:oleObj name="Έγγραφο" r:id="rId3" imgW="5306427" imgH="1005783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1571625"/>
                        <a:ext cx="5291138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251950" cy="362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99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ΥΠΕΡΓΕΩΜΕΤΡΙΚΗ ΚΑΤΑΝΟΜΗ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Είδαμε ότι στη διωνυμική κατανομή η πιθανότητα επιτυχίας σε κάθε δοκιμή του πειράματος παραμένει σταθερή. </a:t>
            </a:r>
            <a:endParaRPr lang="en-US" altLang="el-GR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Επίσης, τα ενδεχόμενα είναι ανεξάρτητα. </a:t>
            </a:r>
            <a:endParaRPr lang="en-US" altLang="el-GR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Σε κάποιες περιπτώσεις όμως </a:t>
            </a:r>
            <a:r>
              <a:rPr lang="el-GR" altLang="el-GR" b="1" smtClean="0">
                <a:latin typeface="Tahoma" pitchFamily="34" charset="0"/>
                <a:cs typeface="Tahoma" pitchFamily="34" charset="0"/>
              </a:rPr>
              <a:t>η πιθανότητα 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επιτυχίας δεν παραμένει σταθερή </a:t>
            </a:r>
            <a:endParaRPr lang="en-US" altLang="el-GR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αλλά</a:t>
            </a:r>
            <a:r>
              <a:rPr lang="el-GR" altLang="el-GR" b="1" smtClean="0">
                <a:latin typeface="Tahoma" pitchFamily="34" charset="0"/>
                <a:cs typeface="Tahoma" pitchFamily="34" charset="0"/>
              </a:rPr>
              <a:t> μεταβάλλεται 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ανάλογα το τι έχει ήδη συμβεί. </a:t>
            </a:r>
            <a:endParaRPr lang="en-US" altLang="el-GR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αυτό γίνεται συνήθως σε δείγματα που παίρνονται από πληθυσμούς </a:t>
            </a:r>
            <a:r>
              <a:rPr lang="el-GR" altLang="el-GR" b="1" smtClean="0">
                <a:latin typeface="Tahoma" pitchFamily="34" charset="0"/>
                <a:cs typeface="Tahoma" pitchFamily="34" charset="0"/>
              </a:rPr>
              <a:t>χωρίς επανάθεση. </a:t>
            </a:r>
          </a:p>
          <a:p>
            <a:pPr algn="just" eaLnBrk="1" hangingPunct="1"/>
            <a:endParaRPr lang="en-US" altLang="el-GR" smtClean="0">
              <a:solidFill>
                <a:srgbClr val="000000"/>
              </a:solidFill>
            </a:endParaRPr>
          </a:p>
          <a:p>
            <a:pPr algn="just" eaLnBrk="1" hangingPunct="1"/>
            <a:endParaRPr lang="en-US" altLang="el-GR" smtClean="0">
              <a:solidFill>
                <a:srgbClr val="000000"/>
              </a:solidFill>
            </a:endParaRPr>
          </a:p>
          <a:p>
            <a:pPr algn="just" eaLnBrk="1" hangingPunct="1"/>
            <a:endParaRPr lang="en-US" altLang="el-GR" smtClean="0">
              <a:solidFill>
                <a:srgbClr val="000000"/>
              </a:solidFill>
            </a:endParaRPr>
          </a:p>
          <a:p>
            <a:pPr algn="just" eaLnBrk="1" hangingPunct="1"/>
            <a:endParaRPr lang="en-US" altLang="el-GR" smtClean="0">
              <a:solidFill>
                <a:srgbClr val="000000"/>
              </a:solidFill>
            </a:endParaRPr>
          </a:p>
          <a:p>
            <a:pPr algn="just" eaLnBrk="1" hangingPunct="1"/>
            <a:r>
              <a:rPr lang="el-GR" altLang="el-GR" smtClean="0">
                <a:solidFill>
                  <a:srgbClr val="000000"/>
                </a:solidFill>
              </a:rPr>
              <a:t>Αν τώρα η εξαγωγή των </a:t>
            </a:r>
            <a:r>
              <a:rPr lang="en-US" altLang="el-GR" smtClean="0">
                <a:solidFill>
                  <a:srgbClr val="000000"/>
                </a:solidFill>
              </a:rPr>
              <a:t>N</a:t>
            </a:r>
            <a:r>
              <a:rPr lang="el-GR" altLang="el-GR" smtClean="0">
                <a:solidFill>
                  <a:srgbClr val="000000"/>
                </a:solidFill>
              </a:rPr>
              <a:t> μονάδων του δείγματος γίνεται χωρίς επανατοποθέτηση, </a:t>
            </a:r>
            <a:endParaRPr lang="en-US" altLang="el-GR" smtClean="0">
              <a:solidFill>
                <a:srgbClr val="000000"/>
              </a:solidFill>
            </a:endParaRPr>
          </a:p>
          <a:p>
            <a:pPr lvl="1" algn="just" eaLnBrk="1" hangingPunct="1"/>
            <a:r>
              <a:rPr lang="el-GR" altLang="el-GR" smtClean="0">
                <a:solidFill>
                  <a:srgbClr val="000000"/>
                </a:solidFill>
              </a:rPr>
              <a:t>τότε το περιεχόμενο του κιβωτίου μεταβάλλεται μετά από κάθε εξαγωγή σφαίρας </a:t>
            </a:r>
            <a:endParaRPr lang="en-US" altLang="el-GR" smtClean="0">
              <a:solidFill>
                <a:srgbClr val="000000"/>
              </a:solidFill>
            </a:endParaRPr>
          </a:p>
          <a:p>
            <a:pPr lvl="1" algn="just" eaLnBrk="1" hangingPunct="1"/>
            <a:r>
              <a:rPr lang="el-GR" altLang="el-GR" smtClean="0">
                <a:solidFill>
                  <a:srgbClr val="000000"/>
                </a:solidFill>
              </a:rPr>
              <a:t>οι εξαγωγές δεν είναι πλέον ανεξάρτητες. </a:t>
            </a:r>
            <a:endParaRPr lang="en-US" altLang="el-GR" smtClean="0">
              <a:solidFill>
                <a:srgbClr val="000000"/>
              </a:solidFill>
            </a:endParaRPr>
          </a:p>
          <a:p>
            <a:pPr algn="just" eaLnBrk="1" hangingPunct="1"/>
            <a:r>
              <a:rPr lang="el-GR" altLang="el-GR" smtClean="0">
                <a:solidFill>
                  <a:srgbClr val="000000"/>
                </a:solidFill>
              </a:rPr>
              <a:t>Ο αριθμός των λευκών σφαιρών στο δείγμα είναι μια ασυνεχής τυχαία μεταβλητή, </a:t>
            </a:r>
          </a:p>
          <a:p>
            <a:pPr lvl="1" algn="just" eaLnBrk="1" hangingPunct="1"/>
            <a:r>
              <a:rPr lang="el-GR" altLang="el-GR" b="1" smtClean="0">
                <a:solidFill>
                  <a:srgbClr val="000000"/>
                </a:solidFill>
              </a:rPr>
              <a:t>η οποία ακολουθεί την Υπεργεωμετρική Κατανομή</a:t>
            </a:r>
            <a:r>
              <a:rPr lang="el-GR" altLang="el-GR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7572375" y="585787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99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ΥΠΕΡΓΕΩΜΕΤΡΙΚΗ ΚΑΤΑΝΟΜΗ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algn="just" eaLnBrk="1" hangingPunct="1"/>
            <a:r>
              <a:rPr lang="el-GR" altLang="el-GR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Για παράδειγμα εάν έχουμε μια κάλπη με λευκά και μαύρα σφαιρίδια και η εξαγωγή των </a:t>
            </a:r>
            <a:r>
              <a:rPr lang="en-US" altLang="el-GR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</a:t>
            </a:r>
            <a:r>
              <a:rPr lang="el-GR" altLang="el-GR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μονάδων του δείγματος γίνεται χωρίς επανατοποθέτηση, </a:t>
            </a:r>
            <a:endParaRPr lang="en-US" altLang="el-GR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altLang="el-GR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τότε η σύσταση των πιθανοτήτων μεταβάλλεται μετά από κάθε εξαγωγή σφαίρας </a:t>
            </a:r>
            <a:endParaRPr lang="en-US" altLang="el-GR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altLang="el-GR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οι εξαγωγές δεν είναι πλέον ανεξάρτητες. </a:t>
            </a:r>
            <a:endParaRPr lang="en-US" altLang="el-GR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altLang="el-GR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Ο αριθμός των μαύρων ή λευκών σφαιρών είναι τυχαία μεταβλητή, </a:t>
            </a:r>
          </a:p>
          <a:p>
            <a:pPr lvl="1" algn="just" eaLnBrk="1" hangingPunct="1"/>
            <a:r>
              <a:rPr lang="el-GR" altLang="el-GR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που ακολουθεί την Υπεργεωμετρική Κατανομή</a:t>
            </a:r>
            <a:r>
              <a:rPr lang="el-GR" altLang="el-GR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. </a:t>
            </a:r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7429500" y="63722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Έστω, λοιπόν, ότι ψάχνουμε να βρούμε την πιθανότητα επιτυχιών στο δείγμα. </a:t>
            </a: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Συμβολίζουμε </a:t>
            </a:r>
          </a:p>
          <a:p>
            <a:pPr lvl="1" algn="just" eaLnBrk="1" hangingPunct="1"/>
            <a:r>
              <a:rPr lang="el-GR" altLang="el-GR" b="1" smtClean="0">
                <a:latin typeface="Tahoma" pitchFamily="34" charset="0"/>
                <a:cs typeface="Tahoma" pitchFamily="34" charset="0"/>
              </a:rPr>
              <a:t>Ν</a:t>
            </a:r>
            <a:r>
              <a:rPr lang="en-US" altLang="el-GR" b="1" smtClean="0">
                <a:latin typeface="Tahoma" pitchFamily="34" charset="0"/>
                <a:cs typeface="Tahoma" pitchFamily="34" charset="0"/>
              </a:rPr>
              <a:t>: </a:t>
            </a:r>
            <a:r>
              <a:rPr lang="el-GR" altLang="el-GR" b="1" smtClean="0">
                <a:latin typeface="Tahoma" pitchFamily="34" charset="0"/>
                <a:cs typeface="Tahoma" pitchFamily="34" charset="0"/>
              </a:rPr>
              <a:t>το μέγεθος του πληθυσμού   </a:t>
            </a:r>
            <a:endParaRPr lang="en-US" altLang="el-GR" b="1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n-US" altLang="el-GR" b="1" smtClean="0">
                <a:latin typeface="Tahoma" pitchFamily="34" charset="0"/>
                <a:cs typeface="Tahoma" pitchFamily="34" charset="0"/>
              </a:rPr>
              <a:t>m: </a:t>
            </a:r>
            <a:r>
              <a:rPr lang="el-GR" altLang="el-GR" b="1" smtClean="0">
                <a:latin typeface="Tahoma" pitchFamily="34" charset="0"/>
                <a:cs typeface="Tahoma" pitchFamily="34" charset="0"/>
              </a:rPr>
              <a:t>το μέγεθος του δείγματος </a:t>
            </a:r>
            <a:endParaRPr lang="en-US" altLang="el-GR" b="1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n-US" altLang="el-GR" b="1" smtClean="0">
                <a:latin typeface="Tahoma" pitchFamily="34" charset="0"/>
                <a:cs typeface="Tahoma" pitchFamily="34" charset="0"/>
              </a:rPr>
              <a:t>n</a:t>
            </a:r>
            <a:r>
              <a:rPr lang="en-US" altLang="el-GR" b="1" baseline="-25000" smtClean="0">
                <a:latin typeface="Tahoma" pitchFamily="34" charset="0"/>
                <a:cs typeface="Tahoma" pitchFamily="34" charset="0"/>
              </a:rPr>
              <a:t>1</a:t>
            </a:r>
            <a:r>
              <a:rPr lang="en-US" altLang="el-GR" b="1" smtClean="0">
                <a:latin typeface="Tahoma" pitchFamily="34" charset="0"/>
                <a:cs typeface="Tahoma" pitchFamily="34" charset="0"/>
              </a:rPr>
              <a:t>: </a:t>
            </a:r>
            <a:r>
              <a:rPr lang="el-GR" altLang="el-GR" b="1" smtClean="0">
                <a:latin typeface="Tahoma" pitchFamily="34" charset="0"/>
                <a:cs typeface="Tahoma" pitchFamily="34" charset="0"/>
              </a:rPr>
              <a:t>το μέγεθος των επιτυχιών στον πληθυσμό</a:t>
            </a:r>
          </a:p>
          <a:p>
            <a:pPr lvl="1" algn="just" eaLnBrk="1" hangingPunct="1"/>
            <a:r>
              <a:rPr lang="en-US" altLang="el-GR" b="1" smtClean="0">
                <a:latin typeface="Tahoma" pitchFamily="34" charset="0"/>
                <a:cs typeface="Tahoma" pitchFamily="34" charset="0"/>
              </a:rPr>
              <a:t>n</a:t>
            </a:r>
            <a:r>
              <a:rPr lang="en-US" altLang="el-GR" b="1" baseline="-2500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altLang="el-GR" b="1" smtClean="0">
                <a:latin typeface="Tahoma" pitchFamily="34" charset="0"/>
                <a:cs typeface="Tahoma" pitchFamily="34" charset="0"/>
              </a:rPr>
              <a:t>: </a:t>
            </a:r>
            <a:r>
              <a:rPr lang="el-GR" altLang="el-GR" b="1" smtClean="0">
                <a:latin typeface="Tahoma" pitchFamily="34" charset="0"/>
                <a:cs typeface="Tahoma" pitchFamily="34" charset="0"/>
              </a:rPr>
              <a:t>το μέγεθος των αποτυχιών στον πληθυσμό</a:t>
            </a:r>
          </a:p>
          <a:p>
            <a:pPr lvl="1" algn="just" eaLnBrk="1" hangingPunct="1"/>
            <a:r>
              <a:rPr lang="en-US" altLang="el-GR" b="1" smtClean="0">
                <a:latin typeface="Tahoma" pitchFamily="34" charset="0"/>
                <a:cs typeface="Tahoma" pitchFamily="34" charset="0"/>
              </a:rPr>
              <a:t>n</a:t>
            </a:r>
            <a:r>
              <a:rPr lang="en-US" altLang="el-GR" b="1" baseline="-25000" smtClean="0">
                <a:latin typeface="Tahoma" pitchFamily="34" charset="0"/>
                <a:cs typeface="Tahoma" pitchFamily="34" charset="0"/>
              </a:rPr>
              <a:t>1</a:t>
            </a:r>
            <a:r>
              <a:rPr lang="el-GR" altLang="el-GR" b="1" smtClean="0">
                <a:latin typeface="Tahoma" pitchFamily="34" charset="0"/>
                <a:cs typeface="Tahoma" pitchFamily="34" charset="0"/>
              </a:rPr>
              <a:t>+</a:t>
            </a:r>
            <a:r>
              <a:rPr lang="en-US" altLang="el-GR" b="1" smtClean="0">
                <a:latin typeface="Tahoma" pitchFamily="34" charset="0"/>
                <a:cs typeface="Tahoma" pitchFamily="34" charset="0"/>
              </a:rPr>
              <a:t> n</a:t>
            </a:r>
            <a:r>
              <a:rPr lang="en-US" altLang="el-GR" b="1" baseline="-25000" smtClean="0">
                <a:latin typeface="Tahoma" pitchFamily="34" charset="0"/>
                <a:cs typeface="Tahoma" pitchFamily="34" charset="0"/>
              </a:rPr>
              <a:t>2</a:t>
            </a:r>
            <a:r>
              <a:rPr lang="el-GR" altLang="el-GR" b="1" smtClean="0">
                <a:latin typeface="Tahoma" pitchFamily="34" charset="0"/>
                <a:cs typeface="Tahoma" pitchFamily="34" charset="0"/>
              </a:rPr>
              <a:t>=</a:t>
            </a:r>
            <a:r>
              <a:rPr lang="en-US" altLang="el-GR" b="1" smtClean="0">
                <a:latin typeface="Tahoma" pitchFamily="34" charset="0"/>
                <a:cs typeface="Tahoma" pitchFamily="34" charset="0"/>
              </a:rPr>
              <a:t>N </a:t>
            </a:r>
          </a:p>
          <a:p>
            <a:pPr lvl="1" algn="just" eaLnBrk="1" hangingPunct="1"/>
            <a:endParaRPr lang="el-GR" altLang="el-GR" b="1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endParaRPr lang="el-GR" altLang="el-GR" b="1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endParaRPr lang="el-GR" altLang="el-GR" b="1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endParaRPr lang="el-GR" altLang="el-GR" b="1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endParaRPr lang="el-GR" altLang="el-GR" b="1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endParaRPr lang="el-GR" altLang="el-GR" b="1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endParaRPr lang="el-GR" altLang="el-GR" b="1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endParaRPr lang="en-US" altLang="el-GR" b="1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στο  με  και των αποτυχιών με  (προφανώς ), τον αριθμό δοκιμών (δηλαδή το δείγμα) με , τις επιτυχίες στο δείγμα με , τις αποτυχίες στο δείγμα με , τότε ο γενικός τύπος της </a:t>
            </a:r>
            <a:r>
              <a:rPr lang="el-GR" altLang="el-GR" b="1" i="1" smtClean="0">
                <a:latin typeface="Tahoma" pitchFamily="34" charset="0"/>
                <a:cs typeface="Tahoma" pitchFamily="34" charset="0"/>
              </a:rPr>
              <a:t>υπεργεωμετρικής κατανομής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 είναι:</a:t>
            </a:r>
          </a:p>
          <a:p>
            <a:pPr lvl="1" algn="just" eaLnBrk="1" hangingPunct="1"/>
            <a:endParaRPr lang="el-GR" altLang="el-GR" smtClean="0"/>
          </a:p>
          <a:p>
            <a:pPr lvl="1" algn="just" eaLnBrk="1" hangingPunct="1"/>
            <a:endParaRPr lang="el-GR" altLang="el-GR" smtClean="0"/>
          </a:p>
          <a:p>
            <a:pPr lvl="1" algn="just" eaLnBrk="1" hangingPunct="1"/>
            <a:endParaRPr lang="el-GR" altLang="el-GR" smtClean="0"/>
          </a:p>
          <a:p>
            <a:pPr lvl="1" algn="just" eaLnBrk="1" hangingPunct="1"/>
            <a:endParaRPr lang="el-GR" altLang="el-GR" smtClean="0"/>
          </a:p>
          <a:p>
            <a:pPr lvl="1" algn="just" eaLnBrk="1" hangingPunct="1"/>
            <a:endParaRPr lang="el-GR" altLang="el-GR" smtClean="0"/>
          </a:p>
          <a:p>
            <a:pPr lvl="1" algn="just" eaLnBrk="1" hangingPunct="1"/>
            <a:r>
              <a:rPr lang="el-GR" altLang="el-GR" smtClean="0"/>
              <a:t>Χ= ο αριθμός που ζητάμε </a:t>
            </a:r>
          </a:p>
          <a:p>
            <a:pPr lvl="1" algn="just" eaLnBrk="1" hangingPunct="1"/>
            <a:r>
              <a:rPr lang="en-US" altLang="el-GR" smtClean="0"/>
              <a:t>n=</a:t>
            </a:r>
            <a:r>
              <a:rPr lang="el-GR" altLang="el-GR" smtClean="0"/>
              <a:t>το δείγμα</a:t>
            </a:r>
          </a:p>
          <a:p>
            <a:pPr lvl="1" algn="just" eaLnBrk="1" hangingPunct="1"/>
            <a:r>
              <a:rPr lang="el-GR" altLang="el-GR" smtClean="0"/>
              <a:t>Ν=Ο πληθυσμός</a:t>
            </a:r>
          </a:p>
          <a:p>
            <a:pPr lvl="1" algn="just" eaLnBrk="1" hangingPunct="1"/>
            <a:r>
              <a:rPr lang="en-US" altLang="el-GR" smtClean="0"/>
              <a:t>k</a:t>
            </a:r>
            <a:r>
              <a:rPr lang="el-GR" altLang="el-GR" smtClean="0"/>
              <a:t>=το σύνολο των χ στον πληθυσμό </a:t>
            </a:r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857250" y="4637088"/>
          <a:ext cx="5857875" cy="222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Εξίσωση" r:id="rId3" imgW="1524000" imgH="533400" progId="Equation.3">
                  <p:embed/>
                </p:oleObj>
              </mc:Choice>
              <mc:Fallback>
                <p:oleObj name="Εξίσωση" r:id="rId3" imgW="1524000" imgH="533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4637088"/>
                        <a:ext cx="5857875" cy="222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Σε ένα κουτί έχουμε συνολικά 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20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 μπαλάκια από τα οποία 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12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 είναι κόκκινα και 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8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 είναι μαύρα. Επιθυμούμε να παίρνουμε κόκκινα μπαλάκια, επομένως επιτυχία θεωρείται εάν τραβήξουμε κόκκινο μπαλάκι. Να βρεθεί η πιθανότητα να εξάγουμε 7 μπαλάκια χωρίς επανάθεση, εκ των οποίων τα 4 να είναι κόκκινα;</a:t>
            </a: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1643063" y="5316538"/>
          <a:ext cx="5219700" cy="15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Εξίσωση" r:id="rId3" imgW="1548728" imgH="533169" progId="Equation.3">
                  <p:embed/>
                </p:oleObj>
              </mc:Choice>
              <mc:Fallback>
                <p:oleObj name="Εξίσωση" r:id="rId3" imgW="1548728" imgH="53316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5316538"/>
                        <a:ext cx="5219700" cy="154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14"/>
          <p:cNvGraphicFramePr>
            <a:graphicFrameLocks noChangeAspect="1"/>
          </p:cNvGraphicFramePr>
          <p:nvPr/>
        </p:nvGraphicFramePr>
        <p:xfrm>
          <a:off x="1979613" y="3357563"/>
          <a:ext cx="5500687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Εξίσωση" r:id="rId5" imgW="1675673" imgH="533169" progId="Equation.3">
                  <p:embed/>
                </p:oleObj>
              </mc:Choice>
              <mc:Fallback>
                <p:oleObj name="Εξίσωση" r:id="rId5" imgW="1675673" imgH="533169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357563"/>
                        <a:ext cx="5500687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15 - Δεξιό βέλος"/>
          <p:cNvSpPr/>
          <p:nvPr/>
        </p:nvSpPr>
        <p:spPr>
          <a:xfrm>
            <a:off x="8072438" y="585787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116052"/>
              </p:ext>
            </p:extLst>
          </p:nvPr>
        </p:nvGraphicFramePr>
        <p:xfrm>
          <a:off x="1115616" y="2924944"/>
          <a:ext cx="7715250" cy="250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Έγγραφο" r:id="rId3" imgW="7234415" imgH="1911850" progId="Word.Document.12">
                  <p:embed/>
                </p:oleObj>
              </mc:Choice>
              <mc:Fallback>
                <p:oleObj name="Έγγραφο" r:id="rId3" imgW="7234415" imgH="19118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924944"/>
                        <a:ext cx="7715250" cy="250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500188" y="642938"/>
          <a:ext cx="5219700" cy="15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Εξίσωση" r:id="rId5" imgW="1548728" imgH="533169" progId="Equation.3">
                  <p:embed/>
                </p:oleObj>
              </mc:Choice>
              <mc:Fallback>
                <p:oleObj name="Εξίσωση" r:id="rId5" imgW="1548728" imgH="53316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642938"/>
                        <a:ext cx="5219700" cy="154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altLang="el-GR" sz="2800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Σε ένα κουτί έχουμε συνολικά </a:t>
            </a:r>
            <a:r>
              <a:rPr lang="en-US" altLang="el-GR" sz="2800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20</a:t>
            </a:r>
            <a:r>
              <a:rPr lang="el-GR" altLang="el-GR" sz="2800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μπαλάκια από τα οποία </a:t>
            </a:r>
            <a:r>
              <a:rPr lang="en-US" altLang="el-GR" sz="2800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12</a:t>
            </a:r>
            <a:r>
              <a:rPr lang="el-GR" altLang="el-GR" sz="2800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είναι κόκκινα και </a:t>
            </a:r>
            <a:r>
              <a:rPr lang="en-US" altLang="el-GR" sz="2800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8</a:t>
            </a:r>
            <a:r>
              <a:rPr lang="el-GR" altLang="el-GR" sz="2800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είναι μαύρα. Επιθυμούμε να παίρνουμε κόκκινα μπαλάκια, επομένως επιτυχία θεωρείται εάν τραβήξουμε κόκκινο μπαλάκι. Να βρεθεί η πιθανότητα να εξάγουμε 3 μπαλάκια χωρίς </a:t>
            </a:r>
            <a:r>
              <a:rPr lang="el-GR" altLang="el-GR" sz="2800" dirty="0" err="1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επανάθεση</a:t>
            </a:r>
            <a:r>
              <a:rPr lang="el-GR" altLang="el-GR" sz="2800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, εκ των οποίων και τα 3 να είναι κόκκινα;</a:t>
            </a:r>
          </a:p>
          <a:p>
            <a:pPr algn="just" eaLnBrk="1" hangingPunct="1"/>
            <a:endParaRPr lang="el-GR" altLang="el-GR" sz="2800" dirty="0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15 - Δεξιό βέλος"/>
          <p:cNvSpPr/>
          <p:nvPr/>
        </p:nvSpPr>
        <p:spPr>
          <a:xfrm>
            <a:off x="8072438" y="585787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Move="1" noResize="1" noEditPoints="1" noAdjustHandles="1" noChangeArrowheads="1" noChangeShapeType="1" noTextEdit="1"/>
          </p:cNvSpPr>
          <p:nvPr>
            <p:ph/>
          </p:nvPr>
        </p:nvSpPr>
        <p:spPr>
          <a:xfrm>
            <a:off x="0" y="0"/>
            <a:ext cx="9144000" cy="6858000"/>
          </a:xfrm>
          <a:blipFill rotWithShape="1">
            <a:blip r:embed="rId2"/>
            <a:stretch>
              <a:fillRect l="-1333" t="-889" r="-1333"/>
            </a:stretch>
          </a:blipFill>
          <a:extLst/>
        </p:spPr>
        <p:txBody>
          <a:bodyPr/>
          <a:lstStyle/>
          <a:p>
            <a:r>
              <a:rPr lang="el-GR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altLang="el-GR" sz="280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Σε ένα κουτί έχουμε συνολικά </a:t>
            </a:r>
            <a:r>
              <a:rPr lang="en-US" altLang="el-GR" sz="280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20</a:t>
            </a:r>
            <a:r>
              <a:rPr lang="el-GR" altLang="el-GR" sz="280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μπαλάκια από τα οποία </a:t>
            </a:r>
            <a:r>
              <a:rPr lang="en-US" altLang="el-GR" sz="280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12</a:t>
            </a:r>
            <a:r>
              <a:rPr lang="el-GR" altLang="el-GR" sz="280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είναι κόκκινα και </a:t>
            </a:r>
            <a:r>
              <a:rPr lang="en-US" altLang="el-GR" sz="280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8</a:t>
            </a:r>
            <a:r>
              <a:rPr lang="el-GR" altLang="el-GR" sz="280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είναι μαύρα. Επιθυμούμε να παίρνουμε κόκκινα μπαλάκια, επομένως επιτυχία θεωρείται εάν τραβήξουμε κόκκινο μπαλάκι. Να βρεθεί η πιθανότητα να εξάγουμε 3 μπαλάκια χωρίς επανάθεση, εκ των οποίων τουλάχιστον 2 να είναι κόκκινα;</a:t>
            </a:r>
          </a:p>
          <a:p>
            <a:pPr algn="just" eaLnBrk="1" hangingPunct="1"/>
            <a:endParaRPr lang="el-GR" altLang="el-GR" sz="2800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622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Move="1" noResize="1" noEditPoints="1" noAdjustHandles="1" noChangeArrowheads="1" noChangeShapeType="1" noTextEdit="1"/>
          </p:cNvSpPr>
          <p:nvPr>
            <p:ph/>
          </p:nvPr>
        </p:nvSpPr>
        <p:spPr>
          <a:xfrm>
            <a:off x="0" y="0"/>
            <a:ext cx="9144000" cy="6858000"/>
          </a:xfrm>
          <a:blipFill rotWithShape="1">
            <a:blip r:embed="rId2"/>
            <a:stretch>
              <a:fillRect l="-1333" t="-889" r="-1333"/>
            </a:stretch>
          </a:blipFill>
          <a:extLst/>
        </p:spPr>
        <p:txBody>
          <a:bodyPr/>
          <a:lstStyle/>
          <a:p>
            <a:r>
              <a:rPr lang="el-GR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52426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CFF99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mtClean="0">
                <a:solidFill>
                  <a:srgbClr val="000000"/>
                </a:solidFill>
              </a:rPr>
              <a:t>ΔΙΩΝΥΜΙΚΗ ΚΑΤΑΝΟΜΗ</a:t>
            </a:r>
            <a:r>
              <a:rPr lang="el-GR" altLang="el-GR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algn="just" eaLnBrk="1" hangingPunct="1"/>
            <a:r>
              <a:rPr lang="el-GR" altLang="el-GR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Το </a:t>
            </a:r>
            <a:r>
              <a:rPr lang="en-US" altLang="el-GR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el-GR" altLang="el-GR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λέγεται πιθανότητα επιτυχίας</a:t>
            </a:r>
            <a:endParaRPr lang="en-US" altLang="el-GR" b="1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n-US" altLang="el-GR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</a:t>
            </a:r>
            <a:r>
              <a:rPr lang="el-GR" altLang="el-GR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ο </a:t>
            </a:r>
            <a:r>
              <a:rPr lang="en-US" altLang="el-GR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q </a:t>
            </a:r>
            <a:r>
              <a:rPr lang="el-GR" altLang="el-GR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λέγεται πιθανότητα αποτυχίας. </a:t>
            </a:r>
            <a:endParaRPr lang="en-US" altLang="el-GR" b="1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n-US" altLang="el-GR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el-GR" altLang="el-GR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+ </a:t>
            </a:r>
            <a:r>
              <a:rPr lang="en-US" altLang="el-GR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q</a:t>
            </a:r>
            <a:r>
              <a:rPr lang="el-GR" altLang="el-GR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=</a:t>
            </a:r>
            <a:r>
              <a:rPr lang="en-US" altLang="el-GR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</a:t>
            </a:r>
          </a:p>
          <a:p>
            <a:pPr algn="just" eaLnBrk="1" hangingPunct="1"/>
            <a:r>
              <a:rPr lang="el-GR" altLang="el-GR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Οι πιθανότητες </a:t>
            </a:r>
            <a:r>
              <a:rPr lang="en-US" altLang="el-GR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el-GR" altLang="el-GR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και </a:t>
            </a:r>
            <a:r>
              <a:rPr lang="en-US" altLang="el-GR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q</a:t>
            </a:r>
            <a:r>
              <a:rPr lang="el-GR" altLang="el-GR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altLang="el-GR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παραμένουν οι ίδιες σε όλες τις </a:t>
            </a:r>
            <a:r>
              <a:rPr lang="en-US" altLang="el-GR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</a:t>
            </a:r>
            <a:r>
              <a:rPr lang="el-GR" altLang="el-GR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δοκιμές </a:t>
            </a:r>
            <a:endParaRPr lang="en-US" altLang="el-GR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altLang="el-GR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Οι </a:t>
            </a:r>
            <a:r>
              <a:rPr lang="en-US" altLang="el-GR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</a:t>
            </a:r>
            <a:r>
              <a:rPr lang="el-GR" altLang="el-GR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δοκιμές είναι ανεξάρτητες μεταξύ τους </a:t>
            </a:r>
            <a:endParaRPr lang="en-US" altLang="el-GR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altLang="el-GR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Στη διωνυμική κατανομή ζητάμε την πιθανότητα </a:t>
            </a:r>
          </a:p>
          <a:p>
            <a:pPr lvl="1" algn="just" eaLnBrk="1" hangingPunct="1"/>
            <a:r>
              <a:rPr lang="el-GR" altLang="el-GR" sz="32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να</a:t>
            </a:r>
            <a:r>
              <a:rPr lang="el-GR" altLang="el-GR" sz="32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altLang="el-GR" sz="32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πραγματοποιηθεί ένα ενδεχόμενο </a:t>
            </a:r>
            <a:r>
              <a:rPr lang="en-US" altLang="el-GR" sz="3200" b="1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x</a:t>
            </a:r>
            <a:r>
              <a:rPr lang="el-GR" altLang="el-GR" sz="3200" b="1" smtClean="0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 φορές </a:t>
            </a:r>
            <a:r>
              <a:rPr lang="el-GR" altLang="el-GR" sz="32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στις </a:t>
            </a:r>
            <a:r>
              <a:rPr lang="en-US" altLang="el-GR" sz="32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 </a:t>
            </a:r>
            <a:r>
              <a:rPr lang="el-GR" altLang="el-GR" sz="32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επαναλήψεις – δοκιμές.  </a:t>
            </a:r>
          </a:p>
          <a:p>
            <a:pPr algn="just" eaLnBrk="1" hangingPunct="1"/>
            <a:endParaRPr lang="el-GR" altLang="el-GR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Από ένα πλήθος 20 ποδηλάτων τα 5 έχουν ελαττωματική σέλα. Αν επιλέξουμε τυχαία 5 ποδήλατα να βρεθεί η πιθανότητα τουλάχιστον 1 να έχει ελαττωματική σέλα. </a:t>
            </a:r>
          </a:p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Αναζητούμε την πιθανότητα: </a:t>
            </a:r>
          </a:p>
        </p:txBody>
      </p:sp>
      <p:graphicFrame>
        <p:nvGraphicFramePr>
          <p:cNvPr id="48131" name="Object 4"/>
          <p:cNvGraphicFramePr>
            <a:graphicFrameLocks noChangeAspect="1"/>
          </p:cNvGraphicFramePr>
          <p:nvPr/>
        </p:nvGraphicFramePr>
        <p:xfrm>
          <a:off x="1143000" y="2714625"/>
          <a:ext cx="52911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" name="Έγγραφο" r:id="rId3" imgW="5306427" imgH="607000" progId="Word.Document.12">
                  <p:embed/>
                </p:oleObj>
              </mc:Choice>
              <mc:Fallback>
                <p:oleObj name="Έγγραφο" r:id="rId3" imgW="5306427" imgH="6070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714625"/>
                        <a:ext cx="5291138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5"/>
          <p:cNvGraphicFramePr>
            <a:graphicFrameLocks noChangeAspect="1"/>
          </p:cNvGraphicFramePr>
          <p:nvPr/>
        </p:nvGraphicFramePr>
        <p:xfrm>
          <a:off x="357188" y="3500438"/>
          <a:ext cx="120015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3" name="Έγγραφο" r:id="rId5" imgW="5306427" imgH="341145" progId="Word.Document.12">
                  <p:embed/>
                </p:oleObj>
              </mc:Choice>
              <mc:Fallback>
                <p:oleObj name="Έγγραφο" r:id="rId5" imgW="5306427" imgH="341145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3500438"/>
                        <a:ext cx="12001500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Δεξιό βέλος"/>
          <p:cNvSpPr/>
          <p:nvPr/>
        </p:nvSpPr>
        <p:spPr>
          <a:xfrm>
            <a:off x="7286625" y="564356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Γνωρίζουμε ότι το άθροισμα των πιθανοτήτων όλου του δειγματικού χώρου είναι ίσο με την μονάδα, δηλαδή  στο δείγμα μας  ισχύει: </a:t>
            </a:r>
          </a:p>
          <a:p>
            <a:pPr algn="just" eaLnBrk="1" hangingPunct="1"/>
            <a:endParaRPr lang="el-GR" altLang="el-GR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altLang="el-GR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altLang="el-GR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altLang="el-GR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Αντί, λοιπόν, να λύσουμε το πρώτο μέρος λύνουμε το δεύτερο και επομένως έχουμε:</a:t>
            </a:r>
          </a:p>
          <a:p>
            <a:pPr algn="just" eaLnBrk="1" hangingPunct="1"/>
            <a:endParaRPr lang="el-GR" altLang="el-GR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9155" name="Object 4"/>
          <p:cNvGraphicFramePr>
            <a:graphicFrameLocks noChangeAspect="1"/>
          </p:cNvGraphicFramePr>
          <p:nvPr/>
        </p:nvGraphicFramePr>
        <p:xfrm>
          <a:off x="0" y="1071563"/>
          <a:ext cx="957262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0" name="Έγγραφο" r:id="rId3" imgW="5290909" imgH="663197" progId="Word.Document.12">
                  <p:embed/>
                </p:oleObj>
              </mc:Choice>
              <mc:Fallback>
                <p:oleObj name="Έγγραφο" r:id="rId3" imgW="5290909" imgH="663197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71563"/>
                        <a:ext cx="957262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5"/>
          <p:cNvGraphicFramePr>
            <a:graphicFrameLocks noChangeAspect="1"/>
          </p:cNvGraphicFramePr>
          <p:nvPr/>
        </p:nvGraphicFramePr>
        <p:xfrm>
          <a:off x="0" y="2357438"/>
          <a:ext cx="942975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1" name="Έγγραφο" r:id="rId5" imgW="5290909" imgH="520903" progId="Word.Document.12">
                  <p:embed/>
                </p:oleObj>
              </mc:Choice>
              <mc:Fallback>
                <p:oleObj name="Έγγραφο" r:id="rId5" imgW="5290909" imgH="520903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57438"/>
                        <a:ext cx="9429750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6"/>
          <p:cNvGraphicFramePr>
            <a:graphicFrameLocks noChangeAspect="1"/>
          </p:cNvGraphicFramePr>
          <p:nvPr/>
        </p:nvGraphicFramePr>
        <p:xfrm>
          <a:off x="-785813" y="4000500"/>
          <a:ext cx="10358438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2" name="Έγγραφο" r:id="rId8" imgW="5290909" imgH="1168610" progId="Word.Document.12">
                  <p:embed/>
                </p:oleObj>
              </mc:Choice>
              <mc:Fallback>
                <p:oleObj name="Έγγραφο" r:id="rId8" imgW="5290909" imgH="116861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85813" y="4000500"/>
                        <a:ext cx="10358438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altLang="el-GR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Από τα 52 χαρτιά μιας τράπουλας εξάγουμε τυχαία 3. Να βρεθεί η πιθανότητα να εξαχθούν 2 ντάμες</a:t>
            </a:r>
            <a:endParaRPr lang="el-GR" altLang="el-GR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1835150" y="4437063"/>
          <a:ext cx="5643563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7" name="Εξίσωση" r:id="rId3" imgW="1562100" imgH="533400" progId="Equation.3">
                  <p:embed/>
                </p:oleObj>
              </mc:Choice>
              <mc:Fallback>
                <p:oleObj name="Εξίσωση" r:id="rId3" imgW="1562100" imgH="533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437063"/>
                        <a:ext cx="5643563" cy="189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14"/>
          <p:cNvGraphicFramePr>
            <a:graphicFrameLocks noChangeAspect="1"/>
          </p:cNvGraphicFramePr>
          <p:nvPr/>
        </p:nvGraphicFramePr>
        <p:xfrm>
          <a:off x="1928813" y="2143125"/>
          <a:ext cx="5500687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name="Εξίσωση" r:id="rId5" imgW="1675673" imgH="533169" progId="Equation.3">
                  <p:embed/>
                </p:oleObj>
              </mc:Choice>
              <mc:Fallback>
                <p:oleObj name="Εξίσωση" r:id="rId5" imgW="1675673" imgH="533169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2143125"/>
                        <a:ext cx="5500687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altLang="el-GR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Από τα 52 χαρτιά μιας τράπουλας εξάγουμε τυχαία 3. Να βρεθεί η πιθανότητα να εξαχθούν το πολύ 3 ντάμες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Move="1" noResize="1" noEditPoints="1" noAdjustHandles="1" noChangeArrowheads="1" noChangeShapeType="1" noTextEdit="1"/>
          </p:cNvSpPr>
          <p:nvPr>
            <p:ph/>
          </p:nvPr>
        </p:nvSpPr>
        <p:spPr>
          <a:xfrm>
            <a:off x="0" y="0"/>
            <a:ext cx="9144000" cy="6858000"/>
          </a:xfrm>
          <a:blipFill rotWithShape="1">
            <a:blip r:embed="rId2"/>
            <a:stretch>
              <a:fillRect l="-1598" t="-1154" r="-1598"/>
            </a:stretch>
          </a:blipFill>
          <a:ln>
            <a:solidFill>
              <a:srgbClr val="FFFF00"/>
            </a:solidFill>
          </a:ln>
          <a:extLst/>
        </p:spPr>
        <p:txBody>
          <a:bodyPr/>
          <a:lstStyle/>
          <a:p>
            <a:r>
              <a:rPr lang="el-GR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Από ένα πλήθος 20 ποδηλάτων τα 5 έχουν ελαττωματική σέλα. Αν επιλέξουμε τυχαία 5 ποδήλατα να βρεθεί η πιθανότητα τουλάχιστον 1 να έχει ελαττωματική σέλα. </a:t>
            </a:r>
          </a:p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Αναζητούμε την πιθανότητα: </a:t>
            </a:r>
          </a:p>
        </p:txBody>
      </p:sp>
      <p:graphicFrame>
        <p:nvGraphicFramePr>
          <p:cNvPr id="55299" name="Object 4"/>
          <p:cNvGraphicFramePr>
            <a:graphicFrameLocks noChangeAspect="1"/>
          </p:cNvGraphicFramePr>
          <p:nvPr/>
        </p:nvGraphicFramePr>
        <p:xfrm>
          <a:off x="1143000" y="2714625"/>
          <a:ext cx="52911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0" name="Έγγραφο" r:id="rId3" imgW="5306427" imgH="607000" progId="Word.Document.12">
                  <p:embed/>
                </p:oleObj>
              </mc:Choice>
              <mc:Fallback>
                <p:oleObj name="Έγγραφο" r:id="rId3" imgW="5306427" imgH="6070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714625"/>
                        <a:ext cx="5291138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5"/>
          <p:cNvGraphicFramePr>
            <a:graphicFrameLocks noChangeAspect="1"/>
          </p:cNvGraphicFramePr>
          <p:nvPr/>
        </p:nvGraphicFramePr>
        <p:xfrm>
          <a:off x="357188" y="3500438"/>
          <a:ext cx="120015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1" name="Έγγραφο" r:id="rId5" imgW="5306427" imgH="341145" progId="Word.Document.12">
                  <p:embed/>
                </p:oleObj>
              </mc:Choice>
              <mc:Fallback>
                <p:oleObj name="Έγγραφο" r:id="rId5" imgW="5306427" imgH="341145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3500438"/>
                        <a:ext cx="12001500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Δεξιό βέλος"/>
          <p:cNvSpPr/>
          <p:nvPr/>
        </p:nvSpPr>
        <p:spPr>
          <a:xfrm>
            <a:off x="7286625" y="564356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Από ένα πλήθος 20 ποδηλάτων τα 5 έχουν ελαττωματική σέλα. Αν επιλέξουμε τυχαία 5 ποδήλατα να βρεθεί η πιθανότητα τουλάχιστον 1 να έχει ελαττωματική σέλα. </a:t>
            </a:r>
          </a:p>
        </p:txBody>
      </p:sp>
      <p:graphicFrame>
        <p:nvGraphicFramePr>
          <p:cNvPr id="56323" name="Object 14"/>
          <p:cNvGraphicFramePr>
            <a:graphicFrameLocks noChangeAspect="1"/>
          </p:cNvGraphicFramePr>
          <p:nvPr/>
        </p:nvGraphicFramePr>
        <p:xfrm>
          <a:off x="1928813" y="2428875"/>
          <a:ext cx="5500687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9" name="Εξίσωση" r:id="rId3" imgW="1675673" imgH="533169" progId="Equation.3">
                  <p:embed/>
                </p:oleObj>
              </mc:Choice>
              <mc:Fallback>
                <p:oleObj name="Εξίσωση" r:id="rId3" imgW="1675673" imgH="533169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2428875"/>
                        <a:ext cx="5500687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- Δεξιό βέλος"/>
          <p:cNvSpPr/>
          <p:nvPr/>
        </p:nvSpPr>
        <p:spPr>
          <a:xfrm>
            <a:off x="7929563" y="53578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Γνωρίζουμε ότι το άθροισμα των πιθανοτήτων όλου του δειγματικού χώρου είναι ίσο με την μονάδα, δηλαδή  στο δείγμα μας  ισχύει: </a:t>
            </a:r>
          </a:p>
          <a:p>
            <a:pPr algn="just" eaLnBrk="1" hangingPunct="1"/>
            <a:endParaRPr lang="el-GR" altLang="el-GR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altLang="el-GR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altLang="el-GR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altLang="el-GR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Αντί, λοιπόν, να λύσουμε το πρώτο μέρος λύνουμε το δεύτερο και επομένως έχουμε:</a:t>
            </a:r>
          </a:p>
          <a:p>
            <a:pPr algn="just" eaLnBrk="1" hangingPunct="1"/>
            <a:endParaRPr lang="el-GR" altLang="el-GR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7347" name="Object 4"/>
          <p:cNvGraphicFramePr>
            <a:graphicFrameLocks noChangeAspect="1"/>
          </p:cNvGraphicFramePr>
          <p:nvPr/>
        </p:nvGraphicFramePr>
        <p:xfrm>
          <a:off x="0" y="1071563"/>
          <a:ext cx="957262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2" name="Έγγραφο" r:id="rId3" imgW="5290909" imgH="663197" progId="Word.Document.12">
                  <p:embed/>
                </p:oleObj>
              </mc:Choice>
              <mc:Fallback>
                <p:oleObj name="Έγγραφο" r:id="rId3" imgW="5290909" imgH="663197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71563"/>
                        <a:ext cx="957262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5"/>
          <p:cNvGraphicFramePr>
            <a:graphicFrameLocks noChangeAspect="1"/>
          </p:cNvGraphicFramePr>
          <p:nvPr/>
        </p:nvGraphicFramePr>
        <p:xfrm>
          <a:off x="0" y="2357438"/>
          <a:ext cx="942975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3" name="Έγγραφο" r:id="rId5" imgW="5290909" imgH="520903" progId="Word.Document.12">
                  <p:embed/>
                </p:oleObj>
              </mc:Choice>
              <mc:Fallback>
                <p:oleObj name="Έγγραφο" r:id="rId5" imgW="5290909" imgH="520903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57438"/>
                        <a:ext cx="9429750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6"/>
          <p:cNvGraphicFramePr>
            <a:graphicFrameLocks noChangeAspect="1"/>
          </p:cNvGraphicFramePr>
          <p:nvPr/>
        </p:nvGraphicFramePr>
        <p:xfrm>
          <a:off x="-785813" y="4000500"/>
          <a:ext cx="10358438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4" name="Έγγραφο" r:id="rId8" imgW="5290909" imgH="1168610" progId="Word.Document.12">
                  <p:embed/>
                </p:oleObj>
              </mc:Choice>
              <mc:Fallback>
                <p:oleObj name="Έγγραφο" r:id="rId8" imgW="5290909" imgH="116861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85813" y="4000500"/>
                        <a:ext cx="10358438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Θέση περιεχομένου 1"/>
          <p:cNvSpPr>
            <a:spLocks noGrp="1"/>
          </p:cNvSpPr>
          <p:nvPr>
            <p:ph/>
          </p:nvPr>
        </p:nvSpPr>
        <p:spPr>
          <a:xfrm>
            <a:off x="0" y="44450"/>
            <a:ext cx="9144000" cy="1728788"/>
          </a:xfrm>
        </p:spPr>
        <p:txBody>
          <a:bodyPr/>
          <a:lstStyle/>
          <a:p>
            <a:pPr algn="just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Σε χωριό 2000 κατοίκων 100 έχουν πτυχίο ΤΕΙ. Επιλέγουμε τυχαία πέντε κατοίκους του, ποια η πιθανότητα και οι πέντε να έχουν πτυχίο ΤΕΙ; </a:t>
            </a:r>
          </a:p>
        </p:txBody>
      </p:sp>
      <p:sp>
        <p:nvSpPr>
          <p:cNvPr id="3" name="Δεξιό βέλος 2"/>
          <p:cNvSpPr/>
          <p:nvPr/>
        </p:nvSpPr>
        <p:spPr>
          <a:xfrm>
            <a:off x="5292725" y="3716338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Θέση περιεχομένου 1"/>
          <p:cNvSpPr>
            <a:spLocks noGrp="1"/>
          </p:cNvSpPr>
          <p:nvPr>
            <p:ph/>
          </p:nvPr>
        </p:nvSpPr>
        <p:spPr>
          <a:xfrm>
            <a:off x="0" y="44450"/>
            <a:ext cx="9144000" cy="1728788"/>
          </a:xfrm>
        </p:spPr>
        <p:txBody>
          <a:bodyPr/>
          <a:lstStyle/>
          <a:p>
            <a:pPr algn="just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Σε χωριό 2000 κατοίκων 100 έχουν πτυχίο ΤΕΙ. Επιλέγουμε τυχαία πέντε κατοίκους του, ποια η πιθανότητα και οι πέντε να έχουν πτυχίο ΤΕΙ; </a:t>
            </a:r>
          </a:p>
        </p:txBody>
      </p:sp>
      <p:sp>
        <p:nvSpPr>
          <p:cNvPr id="2" name="Ορθογώνιο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0" y="2046314"/>
            <a:ext cx="4572000" cy="276537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l-GR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/>
            <a:r>
              <a:rPr lang="el-GR" altLang="el-GR" sz="28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Έστω ότι το ζητούμενο ενδεχόμενο (π.χ. να έρθει κορόνα στη ρίψη νομίσματος) πραγματοποιείται στις </a:t>
            </a:r>
            <a:r>
              <a:rPr lang="en-US" altLang="el-GR" sz="28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</a:t>
            </a:r>
            <a:r>
              <a:rPr lang="el-GR" altLang="el-GR" sz="28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πρώτες δοκιμές και δεν πραγματοποιείται στις υπόλοιπες </a:t>
            </a:r>
            <a:r>
              <a:rPr lang="en-US" altLang="el-GR" sz="28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</a:t>
            </a:r>
            <a:r>
              <a:rPr lang="el-GR" altLang="el-GR" sz="28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altLang="el-GR" sz="28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</a:t>
            </a:r>
            <a:r>
              <a:rPr lang="el-GR" altLang="el-GR" sz="28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δοκιμές. </a:t>
            </a:r>
            <a:endParaRPr lang="en-US" altLang="el-GR" sz="280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altLang="el-GR" sz="28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Σύμφωνα με το θεώρημα του πολλαπλασιασμού των πιθανοτήτων, η πιθανότητα του παραπάνω ενδεχομένου είναι:</a:t>
            </a:r>
          </a:p>
          <a:p>
            <a:pPr algn="just" eaLnBrk="1" hangingPunct="1"/>
            <a:r>
              <a:rPr lang="en-US" altLang="el-GR" sz="28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p*p*p…p*q*q…q=p</a:t>
            </a:r>
            <a:r>
              <a:rPr lang="en-US" altLang="el-GR" sz="2800" b="1" baseline="300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</a:t>
            </a:r>
            <a:r>
              <a:rPr lang="en-US" altLang="el-GR" sz="28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q</a:t>
            </a:r>
            <a:r>
              <a:rPr lang="en-US" altLang="el-GR" sz="2800" b="1" baseline="300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n-x</a:t>
            </a:r>
            <a:endParaRPr lang="el-GR" altLang="el-GR" sz="2800" b="1" baseline="3000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altLang="el-GR" sz="28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Το ίδιο αποτέλεσμα θα έχουμε εάν η πρώτη δοκιμή μας δώσει αποτυχία (γράμμα) και πραγματοποιηθούν οι χ επιτυχίες (κορόνα)  στη συνέχεια. </a:t>
            </a:r>
          </a:p>
          <a:p>
            <a:pPr algn="just" eaLnBrk="1" hangingPunct="1"/>
            <a:r>
              <a:rPr lang="en-US" altLang="el-GR" sz="28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q*p*p…p*q…q=p</a:t>
            </a:r>
            <a:r>
              <a:rPr lang="en-US" altLang="el-GR" sz="2800" b="1" baseline="300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</a:t>
            </a:r>
            <a:r>
              <a:rPr lang="en-US" altLang="el-GR" sz="28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q</a:t>
            </a:r>
            <a:r>
              <a:rPr lang="en-US" altLang="el-GR" sz="2800" b="1" baseline="300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n-x</a:t>
            </a:r>
            <a:endParaRPr lang="el-GR" altLang="el-GR" sz="2800" b="1" baseline="3000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altLang="el-GR" sz="28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Συνεπώς, οι επιτυχίες που δύναται να πραγματοποιηθούν αφορούν το συνδυασμό των </a:t>
            </a:r>
            <a:r>
              <a:rPr lang="en-US" altLang="el-GR" sz="28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</a:t>
            </a:r>
            <a:r>
              <a:rPr lang="el-GR" altLang="el-GR" sz="28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επιτυχιών στις </a:t>
            </a:r>
            <a:r>
              <a:rPr lang="en-US" altLang="el-GR" sz="28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</a:t>
            </a:r>
            <a:r>
              <a:rPr lang="el-GR" altLang="el-GR" sz="28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δοκιμές  - </a:t>
            </a:r>
            <a:r>
              <a:rPr lang="en-US" altLang="el-GR" sz="28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 </a:t>
            </a:r>
            <a:r>
              <a:rPr lang="el-GR" altLang="el-GR" sz="28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ανά </a:t>
            </a:r>
            <a:r>
              <a:rPr lang="en-US" altLang="el-GR" sz="28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x. </a:t>
            </a:r>
            <a:endParaRPr lang="el-GR" altLang="el-GR" sz="280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Θέση περιεχομένου 1"/>
          <p:cNvSpPr>
            <a:spLocks noGrp="1"/>
          </p:cNvSpPr>
          <p:nvPr>
            <p:ph/>
          </p:nvPr>
        </p:nvSpPr>
        <p:spPr>
          <a:xfrm>
            <a:off x="0" y="44450"/>
            <a:ext cx="9144000" cy="1728788"/>
          </a:xfrm>
        </p:spPr>
        <p:txBody>
          <a:bodyPr/>
          <a:lstStyle/>
          <a:p>
            <a:pPr algn="just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Σε χωριό 2000 κατοίκων 100 έχουν πτυχίο ΤΕΙ. Επιλέγουμε τυχαία πέντε κατοίκους του, ποια η πιθανότητα το πολύ τρεις να έχουν πτυχίο ΤΕΙ; </a:t>
            </a:r>
          </a:p>
        </p:txBody>
      </p:sp>
      <p:sp>
        <p:nvSpPr>
          <p:cNvPr id="3" name="Δεξιό βέλος 2"/>
          <p:cNvSpPr/>
          <p:nvPr/>
        </p:nvSpPr>
        <p:spPr>
          <a:xfrm>
            <a:off x="3059113" y="3429000"/>
            <a:ext cx="979487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Θέση περιεχομένου 1"/>
          <p:cNvSpPr>
            <a:spLocks noGrp="1"/>
          </p:cNvSpPr>
          <p:nvPr>
            <p:ph/>
          </p:nvPr>
        </p:nvSpPr>
        <p:spPr>
          <a:xfrm>
            <a:off x="0" y="44450"/>
            <a:ext cx="9144000" cy="1728788"/>
          </a:xfrm>
        </p:spPr>
        <p:txBody>
          <a:bodyPr/>
          <a:lstStyle/>
          <a:p>
            <a:pPr algn="just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Σε χωριό 2000 κατοίκων 100 έχουν πτυχίο ΤΕΙ. Επιλέγουμε τυχαία πέντε κατοίκους του, ποια η πιθανότητα το πολύ τρεις να έχουν πτυχίο ΤΕΙ; </a:t>
            </a:r>
          </a:p>
        </p:txBody>
      </p:sp>
      <p:sp>
        <p:nvSpPr>
          <p:cNvPr id="2" name="Ορθογώνιο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920" y="2852936"/>
            <a:ext cx="9133704" cy="2115644"/>
          </a:xfrm>
          <a:prstGeom prst="rect">
            <a:avLst/>
          </a:prstGeom>
          <a:blipFill rotWithShape="1">
            <a:blip r:embed="rId2"/>
            <a:stretch>
              <a:fillRect l="-133" t="-2305"/>
            </a:stretch>
          </a:blipFill>
        </p:spPr>
        <p:txBody>
          <a:bodyPr/>
          <a:lstStyle/>
          <a:p>
            <a:pPr>
              <a:defRPr/>
            </a:pPr>
            <a:r>
              <a:rPr lang="el-GR">
                <a:noFill/>
              </a:rPr>
              <a:t> </a:t>
            </a:r>
          </a:p>
        </p:txBody>
      </p:sp>
      <p:sp>
        <p:nvSpPr>
          <p:cNvPr id="61444" name="TextBox 2"/>
          <p:cNvSpPr txBox="1">
            <a:spLocks noChangeArrowheads="1"/>
          </p:cNvSpPr>
          <p:nvPr/>
        </p:nvSpPr>
        <p:spPr bwMode="auto">
          <a:xfrm>
            <a:off x="1187450" y="2046288"/>
            <a:ext cx="1539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/>
              <a:t>1</a:t>
            </a:r>
            <a:r>
              <a:rPr lang="el-GR" altLang="el-GR" sz="2400" baseline="30000"/>
              <a:t>ος</a:t>
            </a:r>
            <a:r>
              <a:rPr lang="el-GR" altLang="el-GR" sz="2400"/>
              <a:t> τρόπος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Θέση περιεχομένου 1"/>
          <p:cNvSpPr>
            <a:spLocks noGrp="1"/>
          </p:cNvSpPr>
          <p:nvPr>
            <p:ph/>
          </p:nvPr>
        </p:nvSpPr>
        <p:spPr>
          <a:xfrm>
            <a:off x="0" y="44450"/>
            <a:ext cx="9144000" cy="1728788"/>
          </a:xfrm>
        </p:spPr>
        <p:txBody>
          <a:bodyPr/>
          <a:lstStyle/>
          <a:p>
            <a:pPr algn="just"/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Σε χωριό 2000 κατοίκων 100 έχουν πτυχίο ΤΕΙ. Επιλέγουμε τυχαία πέντε κατοίκους του, ποια η πιθανότητα το πολύ τρεις να έχουν πτυχίο ΤΕΙ; </a:t>
            </a:r>
          </a:p>
        </p:txBody>
      </p:sp>
      <p:sp>
        <p:nvSpPr>
          <p:cNvPr id="2" name="Ορθογώνιο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983033"/>
            <a:ext cx="9133704" cy="344004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l-GR">
                <a:noFill/>
              </a:rPr>
              <a:t> </a:t>
            </a:r>
          </a:p>
        </p:txBody>
      </p:sp>
      <p:sp>
        <p:nvSpPr>
          <p:cNvPr id="62468" name="TextBox 2"/>
          <p:cNvSpPr txBox="1">
            <a:spLocks noChangeArrowheads="1"/>
          </p:cNvSpPr>
          <p:nvPr/>
        </p:nvSpPr>
        <p:spPr bwMode="auto">
          <a:xfrm>
            <a:off x="39688" y="1484313"/>
            <a:ext cx="1539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/>
              <a:t>2</a:t>
            </a:r>
            <a:r>
              <a:rPr lang="el-GR" altLang="el-GR" sz="2400" baseline="30000"/>
              <a:t>ος</a:t>
            </a:r>
            <a:r>
              <a:rPr lang="el-GR" altLang="el-GR" sz="2400"/>
              <a:t> τρόπος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Θέση περιεχομένου 1"/>
          <p:cNvSpPr>
            <a:spLocks noGrp="1"/>
          </p:cNvSpPr>
          <p:nvPr>
            <p:ph/>
          </p:nvPr>
        </p:nvSpPr>
        <p:spPr>
          <a:xfrm>
            <a:off x="0" y="44450"/>
            <a:ext cx="9144000" cy="5486400"/>
          </a:xfrm>
        </p:spPr>
        <p:txBody>
          <a:bodyPr/>
          <a:lstStyle/>
          <a:p>
            <a:pPr algn="just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Από το πλήθος 30 αυτοκινήτων τα 5 έχουν ελαττωματική μηχανή. Αν επιλέξουμε τυχαία 5 αυτοκίνητα να βρεθεί η πιθανότητα τα 4 να έχουν ελαττωματική μηχανή.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5000"/>
              </a:spcBef>
            </a:pPr>
            <a:r>
              <a:rPr lang="en-US" altLang="el-GR" b="1" smtClean="0">
                <a:solidFill>
                  <a:srgbClr val="000000"/>
                </a:solidFill>
              </a:rPr>
              <a:t>H</a:t>
            </a:r>
            <a:r>
              <a:rPr lang="el-GR" altLang="el-GR" b="1" smtClean="0">
                <a:solidFill>
                  <a:srgbClr val="000000"/>
                </a:solidFill>
              </a:rPr>
              <a:t> πιθανότητα </a:t>
            </a:r>
            <a:r>
              <a:rPr lang="en-US" altLang="el-GR" b="1" smtClean="0">
                <a:solidFill>
                  <a:srgbClr val="000000"/>
                </a:solidFill>
              </a:rPr>
              <a:t>p</a:t>
            </a:r>
            <a:r>
              <a:rPr lang="en-US" altLang="el-GR" b="1" baseline="-25000" smtClean="0">
                <a:solidFill>
                  <a:srgbClr val="000000"/>
                </a:solidFill>
              </a:rPr>
              <a:t>x</a:t>
            </a:r>
            <a:r>
              <a:rPr lang="en-US" altLang="el-GR" b="1" smtClean="0">
                <a:solidFill>
                  <a:srgbClr val="000000"/>
                </a:solidFill>
              </a:rPr>
              <a:t> </a:t>
            </a:r>
            <a:r>
              <a:rPr lang="el-GR" altLang="el-GR" b="1" smtClean="0">
                <a:solidFill>
                  <a:srgbClr val="000000"/>
                </a:solidFill>
              </a:rPr>
              <a:t>να συμβεί η ζητούμενη πιθανότητα </a:t>
            </a:r>
            <a:r>
              <a:rPr lang="en-US" altLang="el-GR" b="1" smtClean="0">
                <a:solidFill>
                  <a:srgbClr val="000000"/>
                </a:solidFill>
              </a:rPr>
              <a:t>x</a:t>
            </a:r>
            <a:r>
              <a:rPr lang="el-GR" altLang="el-GR" b="1" smtClean="0">
                <a:solidFill>
                  <a:srgbClr val="000000"/>
                </a:solidFill>
              </a:rPr>
              <a:t> φορές</a:t>
            </a:r>
            <a:r>
              <a:rPr lang="en-US" altLang="el-GR" b="1" smtClean="0">
                <a:solidFill>
                  <a:srgbClr val="000000"/>
                </a:solidFill>
              </a:rPr>
              <a:t> </a:t>
            </a:r>
            <a:r>
              <a:rPr lang="el-GR" altLang="el-GR" b="1" smtClean="0">
                <a:solidFill>
                  <a:srgbClr val="000000"/>
                </a:solidFill>
              </a:rPr>
              <a:t> στις </a:t>
            </a:r>
            <a:r>
              <a:rPr lang="en-US" altLang="el-GR" b="1" smtClean="0">
                <a:solidFill>
                  <a:srgbClr val="000000"/>
                </a:solidFill>
              </a:rPr>
              <a:t>n</a:t>
            </a:r>
            <a:r>
              <a:rPr lang="el-GR" altLang="el-GR" b="1" smtClean="0">
                <a:solidFill>
                  <a:srgbClr val="000000"/>
                </a:solidFill>
              </a:rPr>
              <a:t> δοκιμές, δίνεται από τον τύπο:</a:t>
            </a:r>
            <a:endParaRPr lang="en-US" altLang="el-GR" b="1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5000"/>
              </a:spcBef>
            </a:pPr>
            <a:endParaRPr lang="en-US" altLang="el-GR" b="1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5000"/>
              </a:spcBef>
            </a:pPr>
            <a:endParaRPr lang="en-US" altLang="el-GR" b="1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b="1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5000"/>
              </a:spcBef>
            </a:pPr>
            <a:r>
              <a:rPr lang="el-GR" altLang="el-GR" b="1" smtClean="0">
                <a:solidFill>
                  <a:srgbClr val="000000"/>
                </a:solidFill>
              </a:rPr>
              <a:t>όπου Χ η τυχαία μεταβλητή που αντικατροπτρίζει τον αριθμό των επιτυχιών στις </a:t>
            </a:r>
            <a:r>
              <a:rPr lang="en-US" altLang="el-GR" b="1" smtClean="0">
                <a:solidFill>
                  <a:srgbClr val="000000"/>
                </a:solidFill>
              </a:rPr>
              <a:t>n</a:t>
            </a:r>
            <a:r>
              <a:rPr lang="el-GR" altLang="el-GR" b="1" smtClean="0">
                <a:solidFill>
                  <a:srgbClr val="000000"/>
                </a:solidFill>
              </a:rPr>
              <a:t> δοκιμές.</a:t>
            </a:r>
          </a:p>
          <a:p>
            <a:pPr algn="just" eaLnBrk="1" hangingPunct="1">
              <a:lnSpc>
                <a:spcPct val="90000"/>
              </a:lnSpc>
              <a:spcBef>
                <a:spcPct val="5000"/>
              </a:spcBef>
            </a:pPr>
            <a:r>
              <a:rPr lang="el-GR" altLang="el-GR" b="1" smtClean="0">
                <a:solidFill>
                  <a:srgbClr val="000000"/>
                </a:solidFill>
              </a:rPr>
              <a:t>Να βρεθεί ο δειγματικός χώρος στην ρίψη τριών νομισμάτων. </a:t>
            </a:r>
          </a:p>
          <a:p>
            <a:pPr marL="1035050" lvl="1" indent="-577850" eaLnBrk="1" hangingPunct="1">
              <a:lnSpc>
                <a:spcPct val="90000"/>
              </a:lnSpc>
              <a:spcBef>
                <a:spcPct val="5000"/>
              </a:spcBef>
              <a:buFontTx/>
              <a:buAutoNum type="romanLcPeriod"/>
            </a:pPr>
            <a:r>
              <a:rPr lang="el-GR" altLang="el-GR" b="1" smtClean="0"/>
              <a:t>3 κεφαλές και ο γράμματα ΚΚΚ</a:t>
            </a:r>
          </a:p>
          <a:p>
            <a:pPr marL="1035050" lvl="1" indent="-577850" eaLnBrk="1" hangingPunct="1">
              <a:lnSpc>
                <a:spcPct val="90000"/>
              </a:lnSpc>
              <a:spcBef>
                <a:spcPct val="5000"/>
              </a:spcBef>
              <a:buFontTx/>
              <a:buAutoNum type="romanLcPeriod"/>
            </a:pPr>
            <a:r>
              <a:rPr lang="el-GR" altLang="el-GR" b="1" smtClean="0"/>
              <a:t>2 κεφαλές και 1 γράμμα ΚΚΓ, ΚΓΚ, ΓΚΚ</a:t>
            </a:r>
          </a:p>
          <a:p>
            <a:pPr marL="1035050" lvl="1" indent="-577850" eaLnBrk="1" hangingPunct="1">
              <a:lnSpc>
                <a:spcPct val="90000"/>
              </a:lnSpc>
              <a:spcBef>
                <a:spcPct val="5000"/>
              </a:spcBef>
              <a:buFontTx/>
              <a:buAutoNum type="romanLcPeriod"/>
            </a:pPr>
            <a:r>
              <a:rPr lang="el-GR" altLang="el-GR" b="1" smtClean="0"/>
              <a:t>1 κεφαλή και δυο γράμματα ΚΓΓ, ΓΓΚ, ΓΚΓ</a:t>
            </a:r>
          </a:p>
          <a:p>
            <a:pPr marL="1035050" lvl="1" indent="-577850" eaLnBrk="1" hangingPunct="1">
              <a:lnSpc>
                <a:spcPct val="90000"/>
              </a:lnSpc>
              <a:spcBef>
                <a:spcPct val="5000"/>
              </a:spcBef>
              <a:buFontTx/>
              <a:buAutoNum type="romanLcPeriod"/>
            </a:pPr>
            <a:r>
              <a:rPr lang="el-GR" altLang="el-GR" b="1" smtClean="0"/>
              <a:t>0 κεφαλή και 3 γράμματα ΓΓΓ</a:t>
            </a:r>
          </a:p>
          <a:p>
            <a:pPr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b="1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b="1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5000"/>
              </a:spcBef>
            </a:pPr>
            <a:endParaRPr lang="en-US" altLang="el-GR" b="1" smtClean="0">
              <a:solidFill>
                <a:srgbClr val="000000"/>
              </a:solidFill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0" y="1500188"/>
          <a:ext cx="91440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Εξίσωση" r:id="rId3" imgW="4203700" imgH="508000" progId="Equation.3">
                  <p:embed/>
                </p:oleObj>
              </mc:Choice>
              <mc:Fallback>
                <p:oleObj name="Εξίσωση" r:id="rId3" imgW="4203700" imgH="508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00188"/>
                        <a:ext cx="9144000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r>
              <a:rPr lang="el-GR" altLang="el-GR" b="1" smtClean="0"/>
              <a:t>Άσκηση</a:t>
            </a:r>
            <a:r>
              <a:rPr lang="en-US" altLang="el-GR" b="1" smtClean="0"/>
              <a:t>:</a:t>
            </a:r>
            <a:r>
              <a:rPr lang="el-GR" altLang="el-GR" b="1" smtClean="0"/>
              <a:t> Ρίχνουμε τρία νομίσματα, να βρεθεί η πιθανότητα να έχουμε 3 γράμματα.</a:t>
            </a:r>
          </a:p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b="1" smtClean="0"/>
          </a:p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b="1" smtClean="0"/>
          </a:p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b="1" smtClean="0"/>
          </a:p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b="1" smtClean="0"/>
          </a:p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b="1" smtClean="0"/>
          </a:p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b="1" smtClean="0"/>
          </a:p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r>
              <a:rPr lang="el-GR" altLang="el-GR" b="1" smtClean="0"/>
              <a:t>Άσκηση</a:t>
            </a:r>
            <a:r>
              <a:rPr lang="en-US" altLang="el-GR" b="1" smtClean="0"/>
              <a:t>:</a:t>
            </a:r>
            <a:r>
              <a:rPr lang="el-GR" altLang="el-GR" b="1" smtClean="0"/>
              <a:t> Ρίχνουμε 3 νομίσματα, να βρεθεί η πιθανότητα να έχουμε 2 γράμματα.  </a:t>
            </a:r>
            <a:endParaRPr lang="el-GR" altLang="el-GR" smtClean="0"/>
          </a:p>
          <a:p>
            <a:pPr marL="660400" indent="-660400" algn="just" eaLnBrk="1" hangingPunct="1">
              <a:lnSpc>
                <a:spcPct val="90000"/>
              </a:lnSpc>
              <a:spcBef>
                <a:spcPct val="5000"/>
              </a:spcBef>
            </a:pPr>
            <a:endParaRPr lang="el-GR" altLang="el-GR" smtClean="0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642938" y="1357313"/>
          <a:ext cx="7239000" cy="206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Εξίσωση" r:id="rId3" imgW="2590800" imgH="711200" progId="Equation.3">
                  <p:embed/>
                </p:oleObj>
              </mc:Choice>
              <mc:Fallback>
                <p:oleObj name="Εξίσωση" r:id="rId3" imgW="2590800" imgH="71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357313"/>
                        <a:ext cx="7239000" cy="2068512"/>
                      </a:xfrm>
                      <a:prstGeom prst="rect">
                        <a:avLst/>
                      </a:prstGeom>
                      <a:solidFill>
                        <a:srgbClr val="FFFFEB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14313" y="285750"/>
          <a:ext cx="8623300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Εξίσωση" r:id="rId3" imgW="3086100" imgH="711200" progId="Equation.3">
                  <p:embed/>
                </p:oleObj>
              </mc:Choice>
              <mc:Fallback>
                <p:oleObj name="Εξίσωση" r:id="rId3" imgW="3086100" imgH="71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85750"/>
                        <a:ext cx="8623300" cy="2070100"/>
                      </a:xfrm>
                      <a:prstGeom prst="rect">
                        <a:avLst/>
                      </a:prstGeom>
                      <a:solidFill>
                        <a:srgbClr val="FFFFEB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marL="660400" indent="-660400" algn="just">
              <a:lnSpc>
                <a:spcPct val="90000"/>
              </a:lnSpc>
              <a:spcBef>
                <a:spcPct val="5000"/>
              </a:spcBef>
              <a:buFontTx/>
              <a:buChar char="•"/>
              <a:defRPr/>
            </a:pPr>
            <a:endParaRPr lang="el-GR" sz="3200" b="1" kern="0" dirty="0">
              <a:latin typeface="+mn-lt"/>
              <a:cs typeface="+mn-cs"/>
            </a:endParaRPr>
          </a:p>
          <a:p>
            <a:pPr marL="660400" indent="-660400" algn="just">
              <a:lnSpc>
                <a:spcPct val="90000"/>
              </a:lnSpc>
              <a:spcBef>
                <a:spcPct val="5000"/>
              </a:spcBef>
              <a:buFontTx/>
              <a:buChar char="•"/>
              <a:defRPr/>
            </a:pPr>
            <a:endParaRPr lang="el-GR" sz="3200" b="1" kern="0" dirty="0">
              <a:latin typeface="+mn-lt"/>
              <a:cs typeface="+mn-cs"/>
            </a:endParaRPr>
          </a:p>
          <a:p>
            <a:pPr marL="660400" indent="-660400" algn="just">
              <a:lnSpc>
                <a:spcPct val="90000"/>
              </a:lnSpc>
              <a:spcBef>
                <a:spcPct val="5000"/>
              </a:spcBef>
              <a:buFontTx/>
              <a:buChar char="•"/>
              <a:defRPr/>
            </a:pPr>
            <a:endParaRPr lang="el-GR" sz="3200" b="1" kern="0" dirty="0">
              <a:latin typeface="+mn-lt"/>
              <a:cs typeface="+mn-cs"/>
            </a:endParaRPr>
          </a:p>
          <a:p>
            <a:pPr marL="660400" indent="-660400" algn="just">
              <a:lnSpc>
                <a:spcPct val="90000"/>
              </a:lnSpc>
              <a:spcBef>
                <a:spcPct val="5000"/>
              </a:spcBef>
              <a:buFontTx/>
              <a:buChar char="•"/>
              <a:defRPr/>
            </a:pPr>
            <a:endParaRPr lang="el-GR" sz="3200" b="1" kern="0" dirty="0">
              <a:latin typeface="+mn-lt"/>
              <a:cs typeface="+mn-cs"/>
            </a:endParaRPr>
          </a:p>
          <a:p>
            <a:pPr marL="660400" indent="-660400" algn="just">
              <a:lnSpc>
                <a:spcPct val="90000"/>
              </a:lnSpc>
              <a:spcBef>
                <a:spcPct val="5000"/>
              </a:spcBef>
              <a:buFontTx/>
              <a:buChar char="•"/>
              <a:defRPr/>
            </a:pPr>
            <a:endParaRPr lang="el-GR" sz="3200" b="1" kern="0" dirty="0">
              <a:latin typeface="+mn-lt"/>
              <a:cs typeface="+mn-cs"/>
            </a:endParaRPr>
          </a:p>
          <a:p>
            <a:pPr marL="660400" indent="-660400" algn="just">
              <a:lnSpc>
                <a:spcPct val="90000"/>
              </a:lnSpc>
              <a:spcBef>
                <a:spcPct val="5000"/>
              </a:spcBef>
              <a:buFontTx/>
              <a:buChar char="•"/>
              <a:defRPr/>
            </a:pPr>
            <a:endParaRPr lang="el-GR" sz="3200" b="1" kern="0" dirty="0">
              <a:latin typeface="+mn-lt"/>
              <a:cs typeface="+mn-cs"/>
            </a:endParaRPr>
          </a:p>
          <a:p>
            <a:pPr marL="660400" indent="-660400" algn="just">
              <a:lnSpc>
                <a:spcPct val="90000"/>
              </a:lnSpc>
              <a:spcBef>
                <a:spcPct val="5000"/>
              </a:spcBef>
              <a:buFontTx/>
              <a:buChar char="•"/>
              <a:defRPr/>
            </a:pPr>
            <a:endParaRPr lang="el-GR" sz="3200" b="1" kern="0" dirty="0">
              <a:latin typeface="+mn-lt"/>
              <a:cs typeface="+mn-cs"/>
            </a:endParaRPr>
          </a:p>
          <a:p>
            <a:pPr marL="660400" indent="-660400" algn="just">
              <a:lnSpc>
                <a:spcPct val="90000"/>
              </a:lnSpc>
              <a:spcBef>
                <a:spcPct val="5000"/>
              </a:spcBef>
              <a:buFontTx/>
              <a:buChar char="•"/>
              <a:defRPr/>
            </a:pPr>
            <a:r>
              <a:rPr lang="el-GR" sz="3200" b="1" kern="0" dirty="0">
                <a:latin typeface="+mn-lt"/>
                <a:cs typeface="+mn-cs"/>
              </a:rPr>
              <a:t>Άσκηση</a:t>
            </a:r>
            <a:r>
              <a:rPr lang="en-US" sz="3200" b="1" kern="0" dirty="0">
                <a:latin typeface="+mn-lt"/>
                <a:cs typeface="+mn-cs"/>
              </a:rPr>
              <a:t>:</a:t>
            </a:r>
            <a:r>
              <a:rPr lang="el-GR" sz="3200" b="1" kern="0" dirty="0">
                <a:latin typeface="+mn-lt"/>
                <a:cs typeface="+mn-cs"/>
              </a:rPr>
              <a:t> Ρίχνουμε 3 νομίσματα, να βρεθεί η πιθανότητα να έχουμε 1 γράμμα.  </a:t>
            </a:r>
            <a:endParaRPr lang="el-GR" sz="3200" kern="0" dirty="0">
              <a:latin typeface="+mn-lt"/>
              <a:cs typeface="+mn-cs"/>
            </a:endParaRPr>
          </a:p>
          <a:p>
            <a:pPr marL="660400" indent="-660400" algn="just">
              <a:lnSpc>
                <a:spcPct val="90000"/>
              </a:lnSpc>
              <a:spcBef>
                <a:spcPct val="5000"/>
              </a:spcBef>
              <a:buFontTx/>
              <a:buChar char="•"/>
              <a:defRPr/>
            </a:pPr>
            <a:endParaRPr lang="el-GR" sz="3200" kern="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7784</TotalTime>
  <Words>1980</Words>
  <Application>Microsoft Office PowerPoint</Application>
  <PresentationFormat>Προβολή στην οθόνη (4:3)</PresentationFormat>
  <Paragraphs>264</Paragraphs>
  <Slides>63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63</vt:i4>
      </vt:variant>
    </vt:vector>
  </HeadingPairs>
  <TitlesOfParts>
    <vt:vector size="67" baseType="lpstr">
      <vt:lpstr>Προεπιλεγμένη σχεδίαση</vt:lpstr>
      <vt:lpstr>Έγγραφο</vt:lpstr>
      <vt:lpstr>Εξίσωση</vt:lpstr>
      <vt:lpstr>Document</vt:lpstr>
      <vt:lpstr>ΘΕΩΡΗΤΙΚΕΣ ΚΑΤΑΝΟΜΕΣ ΠΙΘΑΝΟΤΗΤΑΣ</vt:lpstr>
      <vt:lpstr>ΔΙΩΝΥΜΙΚΗ ΚΑΤΑΝΟΜΗ </vt:lpstr>
      <vt:lpstr>Παρουσίαση του PowerPoint</vt:lpstr>
      <vt:lpstr>Παρουσίαση του PowerPoint</vt:lpstr>
      <vt:lpstr>ΔΙΩΝΥΜΙΚΗ ΚΑΤΑΝΟΜΗ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ΥΠΕΡΓΕΩΜΕΤΡΙΚΗ ΚΑΤΑΝΟΜΗ</vt:lpstr>
      <vt:lpstr>ΥΠΕΡΓΕΩΜΕΤΡΙΚΗ ΚΑΤΑΝΟΜΗ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TEI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ΘΕΩΡΗΤΙΚΕΣ ΚΑΤΑΝΟΜΕΣ ΠΙΘΑΝΟΤΗΤΑΣ</dc:title>
  <dc:creator>SARIANNIDIS</dc:creator>
  <cp:lastModifiedBy>nikos</cp:lastModifiedBy>
  <cp:revision>104</cp:revision>
  <dcterms:created xsi:type="dcterms:W3CDTF">2004-10-11T18:24:34Z</dcterms:created>
  <dcterms:modified xsi:type="dcterms:W3CDTF">2018-11-29T16:28:32Z</dcterms:modified>
</cp:coreProperties>
</file>