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9"/>
  </p:notesMasterIdLst>
  <p:handoutMasterIdLst>
    <p:handoutMasterId r:id="rId20"/>
  </p:handoutMasterIdLst>
  <p:sldIdLst>
    <p:sldId id="1254" r:id="rId2"/>
    <p:sldId id="442" r:id="rId3"/>
    <p:sldId id="495" r:id="rId4"/>
    <p:sldId id="1249" r:id="rId5"/>
    <p:sldId id="1246" r:id="rId6"/>
    <p:sldId id="1250" r:id="rId7"/>
    <p:sldId id="1256" r:id="rId8"/>
    <p:sldId id="1247" r:id="rId9"/>
    <p:sldId id="1248" r:id="rId10"/>
    <p:sldId id="1251" r:id="rId11"/>
    <p:sldId id="1257" r:id="rId12"/>
    <p:sldId id="1252" r:id="rId13"/>
    <p:sldId id="1230" r:id="rId14"/>
    <p:sldId id="1233" r:id="rId15"/>
    <p:sldId id="1253" r:id="rId16"/>
    <p:sldId id="1259" r:id="rId17"/>
    <p:sldId id="1260"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395"/>
    <a:srgbClr val="65B65A"/>
    <a:srgbClr val="5A2359"/>
    <a:srgbClr val="F0536A"/>
    <a:srgbClr val="F2F2F2"/>
    <a:srgbClr val="000000"/>
    <a:srgbClr val="E10598"/>
    <a:srgbClr val="708DEA"/>
    <a:srgbClr val="90AAF4"/>
    <a:srgbClr val="AFC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8" autoAdjust="0"/>
  </p:normalViewPr>
  <p:slideViewPr>
    <p:cSldViewPr snapToGrid="0">
      <p:cViewPr varScale="1">
        <p:scale>
          <a:sx n="82" d="100"/>
          <a:sy n="82" d="100"/>
        </p:scale>
        <p:origin x="-504" y="-78"/>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varScale="1">
      <p:scale>
        <a:sx n="1" d="1"/>
        <a:sy n="1" d="1"/>
      </p:scale>
      <p:origin x="0" y="0"/>
    </p:cViewPr>
  </p:sorterViewPr>
  <p:gridSpacing cx="184343675" cy="1843436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24/03/2024</a:t>
            </a:fld>
            <a:endParaRPr lang="en-GB"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dirty="0"/>
          </a:p>
        </p:txBody>
      </p:sp>
    </p:spTree>
    <p:extLst>
      <p:ext uri="{BB962C8B-B14F-4D97-AF65-F5344CB8AC3E}">
        <p14:creationId xmlns:p14="http://schemas.microsoft.com/office/powerpoint/2010/main" xmlns=""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dirty="0"/>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24/03/2024</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dirty="0"/>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dirty="0"/>
          </a:p>
        </p:txBody>
      </p:sp>
    </p:spTree>
    <p:extLst>
      <p:ext uri="{BB962C8B-B14F-4D97-AF65-F5344CB8AC3E}">
        <p14:creationId xmlns:p14="http://schemas.microsoft.com/office/powerpoint/2010/main" xmlns=""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solidFill>
                  <a:srgbClr val="FF0000"/>
                </a:solidFill>
              </a:rPr>
              <a:t>Permission currently being cleared</a:t>
            </a:r>
          </a:p>
          <a:p>
            <a:endParaRPr lang="en-GB" dirty="0"/>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14</a:t>
            </a:fld>
            <a:endParaRPr lang="en-GB" dirty="0"/>
          </a:p>
        </p:txBody>
      </p:sp>
    </p:spTree>
    <p:extLst>
      <p:ext uri="{BB962C8B-B14F-4D97-AF65-F5344CB8AC3E}">
        <p14:creationId xmlns:p14="http://schemas.microsoft.com/office/powerpoint/2010/main" xmlns="" val="91547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Definitions if needed: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Directness: </a:t>
            </a:r>
            <a:r>
              <a:rPr lang="en-GB" sz="1200" dirty="0">
                <a:effectLst/>
              </a:rPr>
              <a:t>Directly contacting the company online, through tweets or the company Facebook page, to constructively request resolution of a service failure.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Boasting: </a:t>
            </a:r>
            <a:r>
              <a:rPr lang="en-GB" sz="1200" dirty="0">
                <a:effectLst/>
              </a:rPr>
              <a:t>Spreading good word and positive publicity via Facebook or Twitter about how well the firm resolved the complaint.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Badmouthing: </a:t>
            </a:r>
            <a:r>
              <a:rPr lang="en-GB" sz="1200" dirty="0">
                <a:effectLst/>
              </a:rPr>
              <a:t>After the first service failure, spreading negative word-of-mouth through one’s Facebook network, tweets, blog, or YouTube account–—all without ever contacting the firm.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Tattling: </a:t>
            </a:r>
            <a:r>
              <a:rPr lang="en-GB" sz="1200" dirty="0">
                <a:effectLst/>
              </a:rPr>
              <a:t>Complaining to a third-party website, blog, or newsletter.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Spite: </a:t>
            </a:r>
            <a:r>
              <a:rPr lang="en-GB" sz="1200" dirty="0">
                <a:effectLst/>
              </a:rPr>
              <a:t>After the firm botches its response to the initial service failure and complaint, thus failing the customer twice, the customer spreads negative word-of-mouth with a heated vengeance via user content- generated media (e.g., YouTube).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Feeding the vultures: </a:t>
            </a:r>
            <a:r>
              <a:rPr lang="en-GB" sz="1200" dirty="0">
                <a:effectLst/>
              </a:rPr>
              <a:t>A competitor not only takes joy in the firm’s mishandling of the complaint, but uses SM to amplify the mistake to steal more of the firm’s customers.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15</a:t>
            </a:fld>
            <a:endParaRPr lang="en-GB" dirty="0"/>
          </a:p>
        </p:txBody>
      </p:sp>
    </p:spTree>
    <p:extLst>
      <p:ext uri="{BB962C8B-B14F-4D97-AF65-F5344CB8AC3E}">
        <p14:creationId xmlns:p14="http://schemas.microsoft.com/office/powerpoint/2010/main" xmlns="" val="400273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Definitions if needed: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Directness: </a:t>
            </a:r>
            <a:r>
              <a:rPr lang="en-GB" sz="1200" dirty="0">
                <a:effectLst/>
              </a:rPr>
              <a:t>Directly contacting the company online, through tweets or the company Facebook page, to constructively request resolution of a service failure.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Boasting: </a:t>
            </a:r>
            <a:r>
              <a:rPr lang="en-GB" sz="1200" dirty="0">
                <a:effectLst/>
              </a:rPr>
              <a:t>Spreading good word and positive publicity via Facebook or Twitter about how well the firm resolved the complaint.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Badmouthing: </a:t>
            </a:r>
            <a:r>
              <a:rPr lang="en-GB" sz="1200" dirty="0">
                <a:effectLst/>
              </a:rPr>
              <a:t>After the first service failure, spreading negative word-of-mouth through one’s Facebook network, tweets, blog, or YouTube account–—all without ever contacting the firm.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Tattling: </a:t>
            </a:r>
            <a:r>
              <a:rPr lang="en-GB" sz="1200" dirty="0">
                <a:effectLst/>
              </a:rPr>
              <a:t>Complaining to a third-party website, blog, or newsletter.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Spite: </a:t>
            </a:r>
            <a:r>
              <a:rPr lang="en-GB" sz="1200" dirty="0">
                <a:effectLst/>
              </a:rPr>
              <a:t>After the firm botches its response to the initial service failure and complaint, thus failing the customer twice, the customer spreads negative word-of-mouth with a heated vengeance via user content- generated media (e.g., YouTube).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Feeding the vultures: </a:t>
            </a:r>
            <a:r>
              <a:rPr lang="en-GB" sz="1200" dirty="0">
                <a:effectLst/>
              </a:rPr>
              <a:t>A competitor not only takes joy in the firm’s mishandling of the complaint, but uses SM to amplify the mistake to steal more of the firm’s customers.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16</a:t>
            </a:fld>
            <a:endParaRPr lang="en-GB" dirty="0"/>
          </a:p>
        </p:txBody>
      </p:sp>
    </p:spTree>
    <p:extLst>
      <p:ext uri="{BB962C8B-B14F-4D97-AF65-F5344CB8AC3E}">
        <p14:creationId xmlns:p14="http://schemas.microsoft.com/office/powerpoint/2010/main" xmlns="" val="400273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design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452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666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457200" y="1808793"/>
            <a:ext cx="8229600" cy="3816425"/>
          </a:xfrm>
          <a:prstGeom prst="rect">
            <a:avLst/>
          </a:prstGeom>
        </p:spPr>
        <p:txBody>
          <a:bodyPr/>
          <a:lstStyle>
            <a:lvl1pPr>
              <a:defRPr sz="2200">
                <a:solidFill>
                  <a:schemeClr val="tx1"/>
                </a:solidFill>
              </a:defRPr>
            </a:lvl1pPr>
            <a:lvl2pPr marL="742950" indent="-285750">
              <a:buFont typeface="Arial" panose="020B0604020202020204" pitchFamily="34" charset="0"/>
              <a:buChar char="•"/>
              <a:defRPr sz="2000">
                <a:solidFill>
                  <a:schemeClr val="tx1"/>
                </a:solidFill>
              </a:defRPr>
            </a:lvl2pPr>
            <a:lvl3pPr>
              <a:defRPr sz="1800">
                <a:solidFill>
                  <a:schemeClr val="tx1"/>
                </a:solidFill>
              </a:defRPr>
            </a:lvl3pPr>
            <a:lvl4pPr marL="1600200" indent="-228600">
              <a:buFont typeface="Arial" panose="020B0604020202020204" pitchFamily="34" charset="0"/>
              <a:buChar char="•"/>
              <a:defRPr sz="1600">
                <a:solidFill>
                  <a:schemeClr val="tx1"/>
                </a:solidFill>
              </a:defRPr>
            </a:lvl4pPr>
            <a:lvl5pPr marL="2171700" indent="-342900">
              <a:buFont typeface="Arial" panose="020B060402020202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37336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o desig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169710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2362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pter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377929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8120"/>
            <a:ext cx="3886200" cy="4163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8119"/>
            <a:ext cx="3886200" cy="4163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213004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581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10240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37339"/>
            <a:ext cx="3868340" cy="3406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102398"/>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37327"/>
            <a:ext cx="3887391" cy="3406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181143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370691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103295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er and Table">
    <p:spTree>
      <p:nvGrpSpPr>
        <p:cNvPr id="1" name=""/>
        <p:cNvGrpSpPr/>
        <p:nvPr/>
      </p:nvGrpSpPr>
      <p:grpSpPr>
        <a:xfrm>
          <a:off x="0" y="0"/>
          <a:ext cx="0" cy="0"/>
          <a:chOff x="0" y="0"/>
          <a:chExt cx="0" cy="0"/>
        </a:xfrm>
      </p:grpSpPr>
      <p:sp>
        <p:nvSpPr>
          <p:cNvPr id="3"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9" name="Table Placeholder 4"/>
          <p:cNvSpPr>
            <a:spLocks noGrp="1"/>
          </p:cNvSpPr>
          <p:nvPr>
            <p:ph type="tbl" sz="quarter" idx="11"/>
          </p:nvPr>
        </p:nvSpPr>
        <p:spPr>
          <a:xfrm>
            <a:off x="457201" y="1808793"/>
            <a:ext cx="8229600" cy="3600450"/>
          </a:xfrm>
          <a:prstGeom prst="rect">
            <a:avLst/>
          </a:prstGeom>
        </p:spPr>
        <p:txBody>
          <a:bodyPr/>
          <a:lstStyle>
            <a:lvl1pPr>
              <a:defRPr sz="2200">
                <a:solidFill>
                  <a:schemeClr val="tx1"/>
                </a:solidFill>
              </a:defRPr>
            </a:lvl1pPr>
          </a:lstStyle>
          <a:p>
            <a:endParaRPr lang="en-GB" dirty="0"/>
          </a:p>
        </p:txBody>
      </p:sp>
    </p:spTree>
    <p:extLst>
      <p:ext uri="{BB962C8B-B14F-4D97-AF65-F5344CB8AC3E}">
        <p14:creationId xmlns:p14="http://schemas.microsoft.com/office/powerpoint/2010/main" xmlns="" val="297211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2714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20388"/>
            <a:ext cx="7886700" cy="41529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9CF85-8457-400C-A4F9-DC61A400AE11}" type="slidenum">
              <a:rPr lang="en-US" smtClean="0"/>
              <a:pPr/>
              <a:t>‹#›</a:t>
            </a:fld>
            <a:endParaRPr lang="en-US" dirty="0"/>
          </a:p>
        </p:txBody>
      </p:sp>
    </p:spTree>
    <p:extLst>
      <p:ext uri="{BB962C8B-B14F-4D97-AF65-F5344CB8AC3E}">
        <p14:creationId xmlns:p14="http://schemas.microsoft.com/office/powerpoint/2010/main" xmlns="" val="25797076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90" r:id="rId10"/>
    <p:sldLayoutId id="2147483678"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1pPr>
      <a:lvl2pPr marL="515938" indent="-287338"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55663" indent="-279400" algn="l" defTabSz="914400" rtl="0" eaLnBrk="1" latinLnBrk="0" hangingPunct="1">
        <a:lnSpc>
          <a:spcPct val="100000"/>
        </a:lnSpc>
        <a:spcBef>
          <a:spcPts val="500"/>
        </a:spcBef>
        <a:buFont typeface="Courier New" panose="02070309020205020404" pitchFamily="49" charset="0"/>
        <a:buChar char="o"/>
        <a:defRPr sz="2200" kern="1200">
          <a:solidFill>
            <a:schemeClr val="tx1"/>
          </a:solidFill>
          <a:latin typeface="+mn-lt"/>
          <a:ea typeface="+mn-ea"/>
          <a:cs typeface="+mn-cs"/>
        </a:defRPr>
      </a:lvl3pPr>
      <a:lvl4pPr marL="1143000" indent="-287338"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1490663" indent="-3476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xmlns="" id="{919A7340-37FA-48D9-B467-A5635021EF2F}"/>
              </a:ext>
            </a:extLst>
          </p:cNvPr>
          <p:cNvSpPr txBox="1">
            <a:spLocks/>
          </p:cNvSpPr>
          <p:nvPr/>
        </p:nvSpPr>
        <p:spPr>
          <a:xfrm>
            <a:off x="4530951" y="2006355"/>
            <a:ext cx="3716416" cy="17083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1pPr>
            <a:lvl2pPr marL="515938" indent="-287338"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55663" indent="-279400" algn="l" defTabSz="914400" rtl="0" eaLnBrk="1" latinLnBrk="0" hangingPunct="1">
              <a:lnSpc>
                <a:spcPct val="100000"/>
              </a:lnSpc>
              <a:spcBef>
                <a:spcPts val="500"/>
              </a:spcBef>
              <a:buFont typeface="Courier New" panose="02070309020205020404" pitchFamily="49" charset="0"/>
              <a:buChar char="o"/>
              <a:defRPr sz="2200" kern="1200">
                <a:solidFill>
                  <a:schemeClr val="tx1"/>
                </a:solidFill>
                <a:latin typeface="+mn-lt"/>
                <a:ea typeface="+mn-ea"/>
                <a:cs typeface="+mn-cs"/>
              </a:defRPr>
            </a:lvl3pPr>
            <a:lvl4pPr marL="1143000" indent="-287338"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1490663" indent="-3476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600"/>
              </a:spcAft>
              <a:buNone/>
            </a:pPr>
            <a:r>
              <a:rPr lang="el-GR" sz="3200" b="1" dirty="0">
                <a:solidFill>
                  <a:schemeClr val="bg1">
                    <a:lumMod val="50000"/>
                  </a:schemeClr>
                </a:solidFill>
              </a:rPr>
              <a:t>ΣΧΕΔΙΑΣΜΟΣ, ΣΤΡΑΤΗΓΙΚΕΣ ΚΑΙ </a:t>
            </a:r>
            <a:r>
              <a:rPr lang="el-GR" sz="3200" b="1" dirty="0" smtClean="0">
                <a:solidFill>
                  <a:schemeClr val="bg1">
                    <a:lumMod val="50000"/>
                  </a:schemeClr>
                </a:solidFill>
              </a:rPr>
              <a:t>ΠΡΑΚΤΙΚΕΣ </a:t>
            </a:r>
            <a:endParaRPr lang="en-US" sz="3200" b="1" smtClean="0">
              <a:solidFill>
                <a:schemeClr val="bg1">
                  <a:lumMod val="50000"/>
                </a:schemeClr>
              </a:solidFill>
            </a:endParaRPr>
          </a:p>
          <a:p>
            <a:pPr marL="0" indent="0" fontAlgn="auto">
              <a:spcAft>
                <a:spcPts val="600"/>
              </a:spcAft>
              <a:buNone/>
            </a:pPr>
            <a:r>
              <a:rPr lang="el-GR" sz="3200" b="1" smtClean="0">
                <a:solidFill>
                  <a:schemeClr val="bg1">
                    <a:lumMod val="50000"/>
                  </a:schemeClr>
                </a:solidFill>
              </a:rPr>
              <a:t>Κεφάλαιο 6</a:t>
            </a:r>
            <a:endParaRPr lang="el-GR" sz="3200" b="1" dirty="0">
              <a:solidFill>
                <a:schemeClr val="bg1">
                  <a:lumMod val="50000"/>
                </a:schemeClr>
              </a:solidFill>
            </a:endParaRPr>
          </a:p>
          <a:p>
            <a:pPr fontAlgn="auto">
              <a:spcAft>
                <a:spcPts val="0"/>
              </a:spcAft>
              <a:buFont typeface="Arial" panose="020B0604020202020204" pitchFamily="34" charset="0"/>
              <a:buChar char="©"/>
            </a:pPr>
            <a:endParaRPr lang="en-GB" sz="2000" dirty="0">
              <a:solidFill>
                <a:schemeClr val="bg1">
                  <a:lumMod val="50000"/>
                </a:schemeClr>
              </a:solidFill>
            </a:endParaRPr>
          </a:p>
        </p:txBody>
      </p:sp>
      <p:pic>
        <p:nvPicPr>
          <p:cNvPr id="2" name="Picture 1">
            <a:extLst>
              <a:ext uri="{FF2B5EF4-FFF2-40B4-BE49-F238E27FC236}">
                <a16:creationId xmlns:a16="http://schemas.microsoft.com/office/drawing/2014/main" xmlns="" id="{360D58BC-09EC-749E-2A82-1CF8BABCEAD6}"/>
              </a:ext>
            </a:extLst>
          </p:cNvPr>
          <p:cNvPicPr>
            <a:picLocks noChangeAspect="1"/>
          </p:cNvPicPr>
          <p:nvPr/>
        </p:nvPicPr>
        <p:blipFill>
          <a:blip r:embed="rId2"/>
          <a:stretch>
            <a:fillRect/>
          </a:stretch>
        </p:blipFill>
        <p:spPr>
          <a:xfrm>
            <a:off x="107907" y="1743959"/>
            <a:ext cx="4208953" cy="3850289"/>
          </a:xfrm>
          <a:prstGeom prst="rect">
            <a:avLst/>
          </a:prstGeom>
        </p:spPr>
      </p:pic>
    </p:spTree>
    <p:extLst>
      <p:ext uri="{BB962C8B-B14F-4D97-AF65-F5344CB8AC3E}">
        <p14:creationId xmlns:p14="http://schemas.microsoft.com/office/powerpoint/2010/main" xmlns="" val="58152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BDF5B-9FE0-4E73-BFED-84338DEB0F23}"/>
              </a:ext>
            </a:extLst>
          </p:cNvPr>
          <p:cNvSpPr>
            <a:spLocks noGrp="1"/>
          </p:cNvSpPr>
          <p:nvPr>
            <p:ph type="title"/>
          </p:nvPr>
        </p:nvSpPr>
        <p:spPr>
          <a:xfrm>
            <a:off x="552450" y="136524"/>
            <a:ext cx="8515350" cy="1325563"/>
          </a:xfrm>
        </p:spPr>
        <p:txBody>
          <a:bodyPr>
            <a:normAutofit fontScale="90000"/>
          </a:bodyPr>
          <a:lstStyle/>
          <a:p>
            <a:r>
              <a:rPr lang="el-GR" dirty="0"/>
              <a:t>ΟΥΣΙΩΔΗ ΖΗΤΗΜΑΤΑ ΓΙΑ ΤΗ ΔΗΜΙΟΥΡΓΙΑ ΜΙΑΣ ΔΙΑΔΙΚΤΥΑΚΗΣ ΚΟΙΝΟΤΗΤΑΣ</a:t>
            </a:r>
            <a:r>
              <a:rPr lang="en-GB" dirty="0"/>
              <a:t>(1 </a:t>
            </a:r>
            <a:r>
              <a:rPr lang="el-GR" dirty="0"/>
              <a:t>από</a:t>
            </a:r>
            <a:r>
              <a:rPr lang="en-GB" dirty="0"/>
              <a:t> 2)</a:t>
            </a:r>
          </a:p>
        </p:txBody>
      </p:sp>
      <p:sp>
        <p:nvSpPr>
          <p:cNvPr id="3" name="Content Placeholder 2">
            <a:extLst>
              <a:ext uri="{FF2B5EF4-FFF2-40B4-BE49-F238E27FC236}">
                <a16:creationId xmlns:a16="http://schemas.microsoft.com/office/drawing/2014/main" xmlns="" id="{DF458C1B-B195-47A6-A8C4-D93A8A90F419}"/>
              </a:ext>
            </a:extLst>
          </p:cNvPr>
          <p:cNvSpPr>
            <a:spLocks noGrp="1"/>
          </p:cNvSpPr>
          <p:nvPr>
            <p:ph idx="1"/>
          </p:nvPr>
        </p:nvSpPr>
        <p:spPr>
          <a:xfrm>
            <a:off x="628650" y="1462086"/>
            <a:ext cx="8324850" cy="5259389"/>
          </a:xfrm>
        </p:spPr>
        <p:txBody>
          <a:bodyPr>
            <a:noAutofit/>
          </a:bodyPr>
          <a:lstStyle/>
          <a:p>
            <a:r>
              <a:rPr lang="el-GR" dirty="0"/>
              <a:t>Ποιος είναι ο σκοπός της διαδικτυακής κοινότητας;</a:t>
            </a:r>
          </a:p>
          <a:p>
            <a:pPr lvl="1"/>
            <a:r>
              <a:rPr lang="el-GR" dirty="0"/>
              <a:t>Ποιοι είναι οι συγκεκριμένοι στόχοι του;</a:t>
            </a:r>
          </a:p>
          <a:p>
            <a:pPr lvl="1"/>
            <a:r>
              <a:rPr lang="el-GR" dirty="0"/>
              <a:t>Έχουν συμφωνηθεί οι βασικοί δείκτες απόδοσης (KPI) για τη διαδικτυακή κοινότητα;</a:t>
            </a:r>
          </a:p>
          <a:p>
            <a:pPr lvl="1"/>
            <a:r>
              <a:rPr lang="el-GR" dirty="0"/>
              <a:t>Πού θα εδρεύει η κοινότητα (δηλαδή σε μια συγκεκριμένη πλατφόρμα, όπως το Facebook ή το LinkedIn);</a:t>
            </a:r>
          </a:p>
          <a:p>
            <a:r>
              <a:rPr lang="el-GR" dirty="0"/>
              <a:t>Πώς θα ονομαστεί η κοινότητα;</a:t>
            </a:r>
          </a:p>
          <a:p>
            <a:r>
              <a:rPr lang="el-GR" dirty="0"/>
              <a:t>Είναι το προτιμώμενο όνομα διαθέσιμο στα σχετικά μέσα κοινωνικής δικτύωσης;</a:t>
            </a:r>
          </a:p>
          <a:p>
            <a:r>
              <a:rPr lang="el-GR" dirty="0"/>
              <a:t>Τι καλύπτει η κοινότητα, όσον αφορά την εστίαση ή το θέμα;</a:t>
            </a:r>
          </a:p>
          <a:p>
            <a:pPr lvl="1"/>
            <a:r>
              <a:rPr lang="el-GR" sz="1800" dirty="0"/>
              <a:t>Τι δεν περιλαμβάνεται στην κοινότητα;</a:t>
            </a:r>
          </a:p>
          <a:p>
            <a:pPr lvl="1"/>
            <a:r>
              <a:rPr lang="el-GR" sz="1800" dirty="0"/>
              <a:t>Ποια θα είναι τα οφέλη της κοινότητας;</a:t>
            </a:r>
            <a:endParaRPr lang="en-US" sz="1800"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10</a:t>
            </a:fld>
            <a:endParaRPr lang="en-US" dirty="0"/>
          </a:p>
        </p:txBody>
      </p:sp>
    </p:spTree>
    <p:extLst>
      <p:ext uri="{BB962C8B-B14F-4D97-AF65-F5344CB8AC3E}">
        <p14:creationId xmlns:p14="http://schemas.microsoft.com/office/powerpoint/2010/main" xmlns="" val="225269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BDF5B-9FE0-4E73-BFED-84338DEB0F23}"/>
              </a:ext>
            </a:extLst>
          </p:cNvPr>
          <p:cNvSpPr>
            <a:spLocks noGrp="1"/>
          </p:cNvSpPr>
          <p:nvPr>
            <p:ph type="title"/>
          </p:nvPr>
        </p:nvSpPr>
        <p:spPr/>
        <p:txBody>
          <a:bodyPr>
            <a:normAutofit fontScale="90000"/>
          </a:bodyPr>
          <a:lstStyle/>
          <a:p>
            <a:r>
              <a:rPr kumimoji="0" lang="el-GR" sz="3200" b="0" i="0" u="none" strike="noStrike" kern="1200" cap="none" spc="0" normalizeH="0" baseline="0" noProof="0" dirty="0">
                <a:ln>
                  <a:noFill/>
                </a:ln>
                <a:solidFill>
                  <a:prstClr val="black"/>
                </a:solidFill>
                <a:effectLst/>
                <a:uLnTx/>
                <a:uFillTx/>
                <a:latin typeface="Arial"/>
                <a:ea typeface="+mj-ea"/>
                <a:cs typeface="+mj-cs"/>
              </a:rPr>
              <a:t>ΟΥΣΙΩΔΗ ΖΗΤΗΜΑΤΑ ΓΙΑ ΤΗ ΔΗΜΙΟΥΡΓΙΑ ΜΙΑΣ ΔΙΑΔΙΚΤΥΑΚΗΣ ΚΟΙΝΟΤΗΤΑΣ</a:t>
            </a:r>
            <a:r>
              <a:rPr kumimoji="0" lang="en-GB" sz="3200" b="0" i="0" u="none" strike="noStrike" kern="1200" cap="none" spc="0" normalizeH="0" baseline="0" noProof="0" dirty="0">
                <a:ln>
                  <a:noFill/>
                </a:ln>
                <a:solidFill>
                  <a:prstClr val="black"/>
                </a:solidFill>
                <a:effectLst/>
                <a:uLnTx/>
                <a:uFillTx/>
                <a:latin typeface="Arial"/>
                <a:ea typeface="+mj-ea"/>
                <a:cs typeface="+mj-cs"/>
              </a:rPr>
              <a:t>(2 </a:t>
            </a:r>
            <a:r>
              <a:rPr kumimoji="0" lang="el-GR" sz="3200" b="0" i="0" u="none" strike="noStrike" kern="1200" cap="none" spc="0" normalizeH="0" baseline="0" noProof="0" dirty="0">
                <a:ln>
                  <a:noFill/>
                </a:ln>
                <a:solidFill>
                  <a:prstClr val="black"/>
                </a:solidFill>
                <a:effectLst/>
                <a:uLnTx/>
                <a:uFillTx/>
                <a:latin typeface="Arial"/>
                <a:ea typeface="+mj-ea"/>
                <a:cs typeface="+mj-cs"/>
              </a:rPr>
              <a:t>από</a:t>
            </a:r>
            <a:r>
              <a:rPr kumimoji="0" lang="en-GB" sz="3200" b="0" i="0" u="none" strike="noStrike" kern="1200" cap="none" spc="0" normalizeH="0" baseline="0" noProof="0" dirty="0">
                <a:ln>
                  <a:noFill/>
                </a:ln>
                <a:solidFill>
                  <a:prstClr val="black"/>
                </a:solidFill>
                <a:effectLst/>
                <a:uLnTx/>
                <a:uFillTx/>
                <a:latin typeface="Arial"/>
                <a:ea typeface="+mj-ea"/>
                <a:cs typeface="+mj-cs"/>
              </a:rPr>
              <a:t> 2)</a:t>
            </a:r>
            <a:endParaRPr lang="en-GB" dirty="0"/>
          </a:p>
        </p:txBody>
      </p:sp>
      <p:sp>
        <p:nvSpPr>
          <p:cNvPr id="3" name="Content Placeholder 2">
            <a:extLst>
              <a:ext uri="{FF2B5EF4-FFF2-40B4-BE49-F238E27FC236}">
                <a16:creationId xmlns:a16="http://schemas.microsoft.com/office/drawing/2014/main" xmlns="" id="{DF458C1B-B195-47A6-A8C4-D93A8A90F419}"/>
              </a:ext>
            </a:extLst>
          </p:cNvPr>
          <p:cNvSpPr>
            <a:spLocks noGrp="1"/>
          </p:cNvSpPr>
          <p:nvPr>
            <p:ph idx="1"/>
          </p:nvPr>
        </p:nvSpPr>
        <p:spPr>
          <a:xfrm>
            <a:off x="628650" y="1906438"/>
            <a:ext cx="7886700" cy="4266902"/>
          </a:xfrm>
        </p:spPr>
        <p:txBody>
          <a:bodyPr>
            <a:noAutofit/>
          </a:bodyPr>
          <a:lstStyle/>
          <a:p>
            <a:r>
              <a:rPr lang="el-GR" dirty="0"/>
              <a:t>Ποιος θα ενταχθεί στην κοινότητα; Υφιστάμενοι ή δυνητικοί πελάτες ή</a:t>
            </a:r>
            <a:r>
              <a:rPr lang="en-US" dirty="0"/>
              <a:t> </a:t>
            </a:r>
            <a:r>
              <a:rPr lang="el-GR" dirty="0"/>
              <a:t>και τα δύο;</a:t>
            </a:r>
            <a:endParaRPr lang="en-US" dirty="0"/>
          </a:p>
          <a:p>
            <a:pPr marL="228600" lvl="1" indent="0">
              <a:buNone/>
            </a:pPr>
            <a:r>
              <a:rPr lang="el-GR" sz="2000" b="0" i="0" u="none" strike="noStrike" baseline="0" dirty="0">
                <a:latin typeface="UB-Helvetica"/>
              </a:rPr>
              <a:t>— Γιατί θα ενταχθούν σε αυτή την κοινότητα;</a:t>
            </a:r>
            <a:endParaRPr lang="en-US" sz="2000" b="0" i="0" u="none" strike="noStrike" baseline="0" dirty="0">
              <a:latin typeface="UB-Helvetica"/>
            </a:endParaRPr>
          </a:p>
          <a:p>
            <a:pPr marL="228600" lvl="1" indent="0">
              <a:buNone/>
            </a:pPr>
            <a:r>
              <a:rPr lang="el-GR" sz="1800" dirty="0"/>
              <a:t>— Τι θα παρακινεί τα μέλη της κοινότητας να συμμετάσχουν;</a:t>
            </a:r>
            <a:endParaRPr lang="en-US" sz="1800" dirty="0"/>
          </a:p>
          <a:p>
            <a:pPr marL="228600" lvl="1" indent="0">
              <a:buNone/>
            </a:pPr>
            <a:r>
              <a:rPr lang="el-GR" sz="1800" dirty="0"/>
              <a:t>— Τι θα κάνει τα μέλη της κοινότητας να συνεχίσουν να επιστρέφουν</a:t>
            </a:r>
            <a:r>
              <a:rPr lang="en-US" sz="1800" dirty="0"/>
              <a:t> </a:t>
            </a:r>
            <a:r>
              <a:rPr lang="el-GR" sz="1800" dirty="0"/>
              <a:t>μετά την ένταξή τους;</a:t>
            </a:r>
            <a:endParaRPr lang="en-US" sz="2000" dirty="0"/>
          </a:p>
          <a:p>
            <a:r>
              <a:rPr lang="el-GR" sz="2000" dirty="0"/>
              <a:t>Ποιος θα δημιουργήσει το περιεχόμενο για την κοινότητα;</a:t>
            </a:r>
            <a:endParaRPr lang="en-US" sz="2000" dirty="0"/>
          </a:p>
          <a:p>
            <a:r>
              <a:rPr lang="el-GR" sz="2000" dirty="0"/>
              <a:t>Ποιοι είναι οι ανταγωνιστές αυτής της κοινότητας;</a:t>
            </a:r>
            <a:endParaRPr lang="en-US" sz="2000" dirty="0"/>
          </a:p>
          <a:p>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11</a:t>
            </a:fld>
            <a:endParaRPr lang="en-US" dirty="0"/>
          </a:p>
        </p:txBody>
      </p:sp>
    </p:spTree>
    <p:extLst>
      <p:ext uri="{BB962C8B-B14F-4D97-AF65-F5344CB8AC3E}">
        <p14:creationId xmlns:p14="http://schemas.microsoft.com/office/powerpoint/2010/main" xmlns="" val="225269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F1F9-8788-4203-BB9D-794AEAF4D6F7}"/>
              </a:ext>
            </a:extLst>
          </p:cNvPr>
          <p:cNvSpPr>
            <a:spLocks noGrp="1"/>
          </p:cNvSpPr>
          <p:nvPr>
            <p:ph type="title"/>
          </p:nvPr>
        </p:nvSpPr>
        <p:spPr>
          <a:xfrm>
            <a:off x="514349" y="21878"/>
            <a:ext cx="8391525" cy="1325563"/>
          </a:xfrm>
        </p:spPr>
        <p:txBody>
          <a:bodyPr>
            <a:normAutofit/>
          </a:bodyPr>
          <a:lstStyle/>
          <a:p>
            <a:r>
              <a:rPr lang="el-GR" sz="3200" dirty="0"/>
              <a:t>ΔΙΑΧΕΙΡΙΣΗ ΜΙΑΣ ΔΙΑΔΙΚΤΥΑΚΗΣ ΚΟΙΝΟΤΗΤΑΣ</a:t>
            </a:r>
            <a:endParaRPr lang="en-GB" sz="3200" dirty="0"/>
          </a:p>
        </p:txBody>
      </p:sp>
      <p:sp>
        <p:nvSpPr>
          <p:cNvPr id="3" name="Content Placeholder 2">
            <a:extLst>
              <a:ext uri="{FF2B5EF4-FFF2-40B4-BE49-F238E27FC236}">
                <a16:creationId xmlns:a16="http://schemas.microsoft.com/office/drawing/2014/main" xmlns="" id="{F5610178-3686-4725-A2CF-4614C196B927}"/>
              </a:ext>
            </a:extLst>
          </p:cNvPr>
          <p:cNvSpPr>
            <a:spLocks noGrp="1"/>
          </p:cNvSpPr>
          <p:nvPr>
            <p:ph idx="1"/>
          </p:nvPr>
        </p:nvSpPr>
        <p:spPr>
          <a:xfrm>
            <a:off x="628650" y="1802921"/>
            <a:ext cx="7886700" cy="4370419"/>
          </a:xfrm>
        </p:spPr>
        <p:txBody>
          <a:bodyPr/>
          <a:lstStyle/>
          <a:p>
            <a:r>
              <a:rPr lang="el-GR" dirty="0"/>
              <a:t>Κατανόηση των αναγκών των πελατών</a:t>
            </a:r>
            <a:endParaRPr lang="en-GB" dirty="0"/>
          </a:p>
          <a:p>
            <a:r>
              <a:rPr lang="el-GR" dirty="0"/>
              <a:t>Ευκαιρία για συνδημιουργία νέων προϊόντων</a:t>
            </a:r>
            <a:endParaRPr lang="en-GB" dirty="0"/>
          </a:p>
          <a:p>
            <a:r>
              <a:rPr lang="el-GR" dirty="0"/>
              <a:t>Λανσάρισμα νέων προϊόντων</a:t>
            </a:r>
            <a:endParaRPr lang="en-GB" dirty="0"/>
          </a:p>
          <a:p>
            <a:r>
              <a:rPr lang="el-GR" dirty="0"/>
              <a:t>Ακρόαση της ανατροφοδότησης των πελατών</a:t>
            </a:r>
            <a:endParaRPr lang="en-GB" dirty="0"/>
          </a:p>
          <a:p>
            <a:r>
              <a:rPr lang="el-GR" dirty="0"/>
              <a:t>Κοινοποίηση ειδήσεων</a:t>
            </a:r>
            <a:endParaRPr lang="en-GB" dirty="0"/>
          </a:p>
          <a:p>
            <a:r>
              <a:rPr lang="el-GR" dirty="0"/>
              <a:t>Διαχείριση ζητημάτων</a:t>
            </a:r>
            <a:endParaRPr lang="en-GB" dirty="0"/>
          </a:p>
          <a:p>
            <a:r>
              <a:rPr lang="el-GR" dirty="0"/>
              <a:t>Συνδημιουργία περιεχομένου</a:t>
            </a:r>
            <a:endParaRPr lang="en-GB" dirty="0"/>
          </a:p>
          <a:p>
            <a:r>
              <a:rPr lang="el-GR" dirty="0"/>
              <a:t>Παρακολούθηση της επωνυμίας σας</a:t>
            </a:r>
            <a:endParaRPr lang="en-GB" dirty="0"/>
          </a:p>
          <a:p>
            <a:r>
              <a:rPr lang="el-GR" dirty="0"/>
              <a:t>Ανταπόκριση στους πελάτες</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12</a:t>
            </a:fld>
            <a:endParaRPr lang="en-US" dirty="0"/>
          </a:p>
        </p:txBody>
      </p:sp>
    </p:spTree>
    <p:extLst>
      <p:ext uri="{BB962C8B-B14F-4D97-AF65-F5344CB8AC3E}">
        <p14:creationId xmlns:p14="http://schemas.microsoft.com/office/powerpoint/2010/main" xmlns="" val="205135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39CF85-8457-400C-A4F9-DC61A400AE11}" type="slidenum">
              <a:rPr lang="en-US" smtClean="0"/>
              <a:pPr/>
              <a:t>13</a:t>
            </a:fld>
            <a:endParaRPr lang="en-US" dirty="0"/>
          </a:p>
        </p:txBody>
      </p:sp>
      <p:pic>
        <p:nvPicPr>
          <p:cNvPr id="10" name="Picture 9">
            <a:extLst>
              <a:ext uri="{FF2B5EF4-FFF2-40B4-BE49-F238E27FC236}">
                <a16:creationId xmlns:a16="http://schemas.microsoft.com/office/drawing/2014/main" xmlns="" id="{74C45627-B8A4-23A3-FB35-D9A18D812118}"/>
              </a:ext>
            </a:extLst>
          </p:cNvPr>
          <p:cNvPicPr>
            <a:picLocks noChangeAspect="1"/>
          </p:cNvPicPr>
          <p:nvPr/>
        </p:nvPicPr>
        <p:blipFill>
          <a:blip r:embed="rId2"/>
          <a:stretch>
            <a:fillRect/>
          </a:stretch>
        </p:blipFill>
        <p:spPr>
          <a:xfrm>
            <a:off x="2109787" y="12481"/>
            <a:ext cx="4924425" cy="6833037"/>
          </a:xfrm>
          <a:prstGeom prst="rect">
            <a:avLst/>
          </a:prstGeom>
        </p:spPr>
      </p:pic>
    </p:spTree>
    <p:extLst>
      <p:ext uri="{BB962C8B-B14F-4D97-AF65-F5344CB8AC3E}">
        <p14:creationId xmlns:p14="http://schemas.microsoft.com/office/powerpoint/2010/main" xmlns="" val="127128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39CF85-8457-400C-A4F9-DC61A400AE11}" type="slidenum">
              <a:rPr lang="en-US" smtClean="0"/>
              <a:pPr/>
              <a:t>14</a:t>
            </a:fld>
            <a:endParaRPr lang="en-US" dirty="0"/>
          </a:p>
        </p:txBody>
      </p:sp>
      <p:pic>
        <p:nvPicPr>
          <p:cNvPr id="8" name="Picture 7">
            <a:extLst>
              <a:ext uri="{FF2B5EF4-FFF2-40B4-BE49-F238E27FC236}">
                <a16:creationId xmlns:a16="http://schemas.microsoft.com/office/drawing/2014/main" xmlns="" id="{F2DF3408-1EC2-BAE5-E20C-6DAABD2BB129}"/>
              </a:ext>
            </a:extLst>
          </p:cNvPr>
          <p:cNvPicPr>
            <a:picLocks noChangeAspect="1"/>
          </p:cNvPicPr>
          <p:nvPr/>
        </p:nvPicPr>
        <p:blipFill>
          <a:blip r:embed="rId3"/>
          <a:stretch>
            <a:fillRect/>
          </a:stretch>
        </p:blipFill>
        <p:spPr>
          <a:xfrm>
            <a:off x="1509031" y="498542"/>
            <a:ext cx="6125937" cy="5860915"/>
          </a:xfrm>
          <a:prstGeom prst="rect">
            <a:avLst/>
          </a:prstGeom>
        </p:spPr>
      </p:pic>
    </p:spTree>
    <p:extLst>
      <p:ext uri="{BB962C8B-B14F-4D97-AF65-F5344CB8AC3E}">
        <p14:creationId xmlns:p14="http://schemas.microsoft.com/office/powerpoint/2010/main" xmlns="" val="58329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3B2BF-8657-417F-952F-812C4A60F463}"/>
              </a:ext>
            </a:extLst>
          </p:cNvPr>
          <p:cNvSpPr>
            <a:spLocks noGrp="1"/>
          </p:cNvSpPr>
          <p:nvPr>
            <p:ph type="title"/>
          </p:nvPr>
        </p:nvSpPr>
        <p:spPr>
          <a:xfrm>
            <a:off x="628650" y="0"/>
            <a:ext cx="7886700" cy="1325563"/>
          </a:xfrm>
        </p:spPr>
        <p:txBody>
          <a:bodyPr/>
          <a:lstStyle/>
          <a:p>
            <a:r>
              <a:rPr lang="el-GR" dirty="0"/>
              <a:t>ΑΝΤΑΠΟΚΡΙΣΗ ΣΤΑ ΣΧΟΛΙΑ ΤΗΣ ΚΟΙΝΟΤΗΤΑΣ </a:t>
            </a:r>
            <a:r>
              <a:rPr lang="en-GB" dirty="0"/>
              <a:t>(1 </a:t>
            </a:r>
            <a:r>
              <a:rPr lang="el-GR" dirty="0"/>
              <a:t>από</a:t>
            </a:r>
            <a:r>
              <a:rPr lang="en-GB" dirty="0"/>
              <a:t> 2)</a:t>
            </a:r>
          </a:p>
        </p:txBody>
      </p:sp>
      <p:sp>
        <p:nvSpPr>
          <p:cNvPr id="3" name="Content Placeholder 2">
            <a:extLst>
              <a:ext uri="{FF2B5EF4-FFF2-40B4-BE49-F238E27FC236}">
                <a16:creationId xmlns:a16="http://schemas.microsoft.com/office/drawing/2014/main" xmlns="" id="{2283C4F0-6006-4E21-ACB3-497C75A17364}"/>
              </a:ext>
            </a:extLst>
          </p:cNvPr>
          <p:cNvSpPr>
            <a:spLocks noGrp="1"/>
          </p:cNvSpPr>
          <p:nvPr>
            <p:ph idx="1"/>
          </p:nvPr>
        </p:nvSpPr>
        <p:spPr>
          <a:xfrm>
            <a:off x="628650" y="1273982"/>
            <a:ext cx="8305800" cy="5260167"/>
          </a:xfrm>
        </p:spPr>
        <p:txBody>
          <a:bodyPr>
            <a:noAutofit/>
          </a:bodyPr>
          <a:lstStyle/>
          <a:p>
            <a:r>
              <a:rPr lang="el-GR" dirty="0"/>
              <a:t>Αμεσότητα</a:t>
            </a:r>
            <a:r>
              <a:rPr lang="en-GB" dirty="0"/>
              <a:t>:</a:t>
            </a:r>
          </a:p>
          <a:p>
            <a:pPr marL="457200" lvl="2" indent="-228600">
              <a:buFont typeface="Symbol" panose="05050102010706020507" pitchFamily="18" charset="2"/>
              <a:buChar char="-"/>
            </a:pPr>
            <a:r>
              <a:rPr lang="el-GR" dirty="0"/>
              <a:t>Απαντήστε γρήγορα!</a:t>
            </a:r>
          </a:p>
          <a:p>
            <a:pPr marL="457200" lvl="2" indent="-228600">
              <a:buFont typeface="Symbol" panose="05050102010706020507" pitchFamily="18" charset="2"/>
              <a:buChar char="-"/>
            </a:pPr>
            <a:r>
              <a:rPr lang="el-GR" dirty="0"/>
              <a:t>Επιβεβαιώστε τη λήψη εντός μιας ώρας</a:t>
            </a:r>
          </a:p>
          <a:p>
            <a:pPr marL="457200" lvl="2" indent="-228600">
              <a:buFont typeface="Symbol" panose="05050102010706020507" pitchFamily="18" charset="2"/>
              <a:buChar char="-"/>
            </a:pPr>
            <a:r>
              <a:rPr lang="el-GR" dirty="0"/>
              <a:t>Βασικά ζητήματα: προσπαθήστε να τα επιλύσετε διαδικτυακά</a:t>
            </a:r>
          </a:p>
          <a:p>
            <a:pPr marL="457200" lvl="2" indent="-228600">
              <a:buFont typeface="Symbol" panose="05050102010706020507" pitchFamily="18" charset="2"/>
              <a:buChar char="-"/>
            </a:pPr>
            <a:r>
              <a:rPr lang="el-GR" dirty="0"/>
              <a:t>Σύνθετα ζητήματα: χρησιμοποιήστε ένα ιδιωτικό κανάλι</a:t>
            </a:r>
          </a:p>
          <a:p>
            <a:r>
              <a:rPr lang="el-GR" dirty="0"/>
              <a:t>Περηφάνια</a:t>
            </a:r>
            <a:r>
              <a:rPr lang="en-GB" dirty="0"/>
              <a:t>:</a:t>
            </a:r>
            <a:endParaRPr lang="el-GR" dirty="0"/>
          </a:p>
          <a:p>
            <a:pPr marL="457200" lvl="2" indent="-228600">
              <a:buFont typeface="Symbol" panose="05050102010706020507" pitchFamily="18" charset="2"/>
              <a:buChar char="-"/>
            </a:pPr>
            <a:r>
              <a:rPr lang="el-GR" dirty="0"/>
              <a:t>Ευχαριστήστε τον πελάτη</a:t>
            </a:r>
          </a:p>
          <a:p>
            <a:pPr marL="457200" lvl="2" indent="-228600">
              <a:buFont typeface="Symbol" panose="05050102010706020507" pitchFamily="18" charset="2"/>
              <a:buChar char="-"/>
            </a:pPr>
            <a:r>
              <a:rPr lang="el-GR" dirty="0"/>
              <a:t>Κάντε retweet και κοινοποιήστε – όχι υπερβολικά</a:t>
            </a:r>
          </a:p>
          <a:p>
            <a:r>
              <a:rPr lang="el-GR" dirty="0"/>
              <a:t>Δυσφήμιση</a:t>
            </a:r>
            <a:r>
              <a:rPr lang="en-GB" dirty="0"/>
              <a:t>:</a:t>
            </a:r>
            <a:endParaRPr lang="el-GR" dirty="0"/>
          </a:p>
          <a:p>
            <a:pPr marL="457200" lvl="2" indent="-228600">
              <a:buFont typeface="Symbol" panose="05050102010706020507" pitchFamily="18" charset="2"/>
              <a:buChar char="-"/>
            </a:pPr>
            <a:r>
              <a:rPr lang="el-GR" dirty="0"/>
              <a:t>Να είστε προνοητικοί και παραδεχτείτε το λάθος</a:t>
            </a:r>
          </a:p>
          <a:p>
            <a:pPr marL="457200" lvl="2" indent="-228600">
              <a:buFont typeface="Symbol" panose="05050102010706020507" pitchFamily="18" charset="2"/>
              <a:buChar char="-"/>
            </a:pPr>
            <a:r>
              <a:rPr lang="el-GR" dirty="0"/>
              <a:t>Προσπαθήστε να μετακινηθείτε σε ιδιωτικό κανάλι</a:t>
            </a:r>
          </a:p>
          <a:p>
            <a:pPr marL="457200" lvl="2" indent="-228600">
              <a:buFont typeface="Symbol" panose="05050102010706020507" pitchFamily="18" charset="2"/>
              <a:buChar char="-"/>
            </a:pPr>
            <a:r>
              <a:rPr lang="el-GR" dirty="0"/>
              <a:t>Παρουσιάστε δημόσια την επίλυση του προβλήματος</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15</a:t>
            </a:fld>
            <a:endParaRPr lang="en-US" dirty="0"/>
          </a:p>
        </p:txBody>
      </p:sp>
    </p:spTree>
    <p:extLst>
      <p:ext uri="{BB962C8B-B14F-4D97-AF65-F5344CB8AC3E}">
        <p14:creationId xmlns:p14="http://schemas.microsoft.com/office/powerpoint/2010/main" xmlns="" val="413846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3B2BF-8657-417F-952F-812C4A60F463}"/>
              </a:ext>
            </a:extLst>
          </p:cNvPr>
          <p:cNvSpPr>
            <a:spLocks noGrp="1"/>
          </p:cNvSpPr>
          <p:nvPr>
            <p:ph type="title"/>
          </p:nvPr>
        </p:nvSpPr>
        <p:spPr>
          <a:xfrm>
            <a:off x="628650" y="0"/>
            <a:ext cx="7886700" cy="1325563"/>
          </a:xfrm>
        </p:spPr>
        <p:txBody>
          <a:bodyPr/>
          <a:lstStyle/>
          <a:p>
            <a:r>
              <a:rPr kumimoji="0" lang="el-GR" sz="3600" b="0" i="0" u="none" strike="noStrike" kern="1200" cap="none" spc="0" normalizeH="0" baseline="0" noProof="0" dirty="0">
                <a:ln>
                  <a:noFill/>
                </a:ln>
                <a:solidFill>
                  <a:prstClr val="black"/>
                </a:solidFill>
                <a:effectLst/>
                <a:uLnTx/>
                <a:uFillTx/>
                <a:latin typeface="Arial"/>
                <a:ea typeface="+mj-ea"/>
                <a:cs typeface="+mj-cs"/>
              </a:rPr>
              <a:t>ΑΝΤΑΠΟΚΡΙΣΗ ΣΤΑ ΣΧΟΛΙΑ ΤΗΣ ΚΟΙΝΟΤΗΤΑΣ </a:t>
            </a:r>
            <a:r>
              <a:rPr kumimoji="0" lang="en-GB" sz="3600" b="0" i="0" u="none" strike="noStrike" kern="1200" cap="none" spc="0" normalizeH="0" baseline="0" noProof="0" dirty="0">
                <a:ln>
                  <a:noFill/>
                </a:ln>
                <a:solidFill>
                  <a:prstClr val="black"/>
                </a:solidFill>
                <a:effectLst/>
                <a:uLnTx/>
                <a:uFillTx/>
                <a:latin typeface="Arial"/>
                <a:ea typeface="+mj-ea"/>
                <a:cs typeface="+mj-cs"/>
              </a:rPr>
              <a:t>(</a:t>
            </a:r>
            <a:r>
              <a:rPr kumimoji="0" lang="el-GR" sz="3600" b="0" i="0" u="none" strike="noStrike" kern="1200" cap="none" spc="0" normalizeH="0" baseline="0" noProof="0" dirty="0">
                <a:ln>
                  <a:noFill/>
                </a:ln>
                <a:solidFill>
                  <a:prstClr val="black"/>
                </a:solidFill>
                <a:effectLst/>
                <a:uLnTx/>
                <a:uFillTx/>
                <a:latin typeface="Arial"/>
                <a:ea typeface="+mj-ea"/>
                <a:cs typeface="+mj-cs"/>
              </a:rPr>
              <a:t>2</a:t>
            </a:r>
            <a:r>
              <a:rPr kumimoji="0" lang="en-GB" sz="3600" b="0" i="0" u="none" strike="noStrike" kern="1200" cap="none" spc="0" normalizeH="0" baseline="0" noProof="0" dirty="0">
                <a:ln>
                  <a:noFill/>
                </a:ln>
                <a:solidFill>
                  <a:prstClr val="black"/>
                </a:solidFill>
                <a:effectLst/>
                <a:uLnTx/>
                <a:uFillTx/>
                <a:latin typeface="Arial"/>
                <a:ea typeface="+mj-ea"/>
                <a:cs typeface="+mj-cs"/>
              </a:rPr>
              <a:t> </a:t>
            </a:r>
            <a:r>
              <a:rPr kumimoji="0" lang="el-GR" sz="3600" b="0" i="0" u="none" strike="noStrike" kern="1200" cap="none" spc="0" normalizeH="0" baseline="0" noProof="0" dirty="0">
                <a:ln>
                  <a:noFill/>
                </a:ln>
                <a:solidFill>
                  <a:prstClr val="black"/>
                </a:solidFill>
                <a:effectLst/>
                <a:uLnTx/>
                <a:uFillTx/>
                <a:latin typeface="Arial"/>
                <a:ea typeface="+mj-ea"/>
                <a:cs typeface="+mj-cs"/>
              </a:rPr>
              <a:t>από</a:t>
            </a:r>
            <a:r>
              <a:rPr kumimoji="0" lang="en-GB" sz="3600" b="0" i="0" u="none" strike="noStrike" kern="1200" cap="none" spc="0" normalizeH="0" baseline="0" noProof="0" dirty="0">
                <a:ln>
                  <a:noFill/>
                </a:ln>
                <a:solidFill>
                  <a:prstClr val="black"/>
                </a:solidFill>
                <a:effectLst/>
                <a:uLnTx/>
                <a:uFillTx/>
                <a:latin typeface="Arial"/>
                <a:ea typeface="+mj-ea"/>
                <a:cs typeface="+mj-cs"/>
              </a:rPr>
              <a:t> 2)</a:t>
            </a:r>
            <a:endParaRPr lang="en-GB" dirty="0"/>
          </a:p>
        </p:txBody>
      </p:sp>
      <p:sp>
        <p:nvSpPr>
          <p:cNvPr id="3" name="Content Placeholder 2">
            <a:extLst>
              <a:ext uri="{FF2B5EF4-FFF2-40B4-BE49-F238E27FC236}">
                <a16:creationId xmlns:a16="http://schemas.microsoft.com/office/drawing/2014/main" xmlns="" id="{2283C4F0-6006-4E21-ACB3-497C75A17364}"/>
              </a:ext>
            </a:extLst>
          </p:cNvPr>
          <p:cNvSpPr>
            <a:spLocks noGrp="1"/>
          </p:cNvSpPr>
          <p:nvPr>
            <p:ph idx="1"/>
          </p:nvPr>
        </p:nvSpPr>
        <p:spPr>
          <a:xfrm>
            <a:off x="628649" y="1172474"/>
            <a:ext cx="8372475" cy="5549002"/>
          </a:xfrm>
        </p:spPr>
        <p:txBody>
          <a:bodyPr>
            <a:noAutofit/>
          </a:bodyPr>
          <a:lstStyle/>
          <a:p>
            <a:r>
              <a:rPr lang="el-GR" dirty="0"/>
              <a:t>Μαρτυρίες</a:t>
            </a:r>
            <a:r>
              <a:rPr lang="en-GB" dirty="0"/>
              <a:t>:</a:t>
            </a:r>
            <a:endParaRPr lang="el-GR" dirty="0"/>
          </a:p>
          <a:p>
            <a:pPr marL="457200" lvl="2" indent="-228600">
              <a:buFont typeface="Symbol" panose="05050102010706020507" pitchFamily="18" charset="2"/>
              <a:buChar char="-"/>
            </a:pPr>
            <a:r>
              <a:rPr lang="el-GR" dirty="0"/>
              <a:t>Προσπαθήστε να προσφέρετε λύση</a:t>
            </a:r>
          </a:p>
          <a:p>
            <a:pPr marL="457200" lvl="2" indent="-228600">
              <a:buFont typeface="Symbol" panose="05050102010706020507" pitchFamily="18" charset="2"/>
              <a:buChar char="-"/>
            </a:pPr>
            <a:r>
              <a:rPr lang="el-GR" dirty="0"/>
              <a:t>Ακόμη και μία δαπανηρή και καθυστερημένη αντιμετώπιση είναι καλύτερη από την νομική ή από το να γίνει το ζήτημα viral στα μέσα κοινωνικής δικτύωσης</a:t>
            </a:r>
          </a:p>
          <a:p>
            <a:pPr marL="457200" lvl="2" indent="-228600">
              <a:buFont typeface="Symbol" panose="05050102010706020507" pitchFamily="18" charset="2"/>
              <a:buChar char="-"/>
            </a:pPr>
            <a:r>
              <a:rPr lang="el-GR" dirty="0"/>
              <a:t>Εξετάστε το ενδεχόμενο να κοινοποιήσετε τις περιστάσεις ή παρέχετε εξηγήσεις για το πλαίσιο των συμβάντων</a:t>
            </a:r>
          </a:p>
          <a:p>
            <a:r>
              <a:rPr lang="el-GR" dirty="0"/>
              <a:t>Έχθρα</a:t>
            </a:r>
            <a:r>
              <a:rPr lang="en-GB" dirty="0"/>
              <a:t>:</a:t>
            </a:r>
            <a:endParaRPr lang="el-GR" dirty="0"/>
          </a:p>
          <a:p>
            <a:pPr marL="457200" lvl="2" indent="-228600">
              <a:buFont typeface="Symbol" panose="05050102010706020507" pitchFamily="18" charset="2"/>
              <a:buChar char="-"/>
            </a:pPr>
            <a:r>
              <a:rPr lang="en-US" dirty="0"/>
              <a:t>VIRAL </a:t>
            </a:r>
            <a:r>
              <a:rPr lang="el-GR" dirty="0"/>
              <a:t>ΠΡΟΕΙΔΟΠΟΙΗΣΗ!</a:t>
            </a:r>
          </a:p>
          <a:p>
            <a:pPr marL="457200" lvl="2" indent="-228600">
              <a:buFont typeface="Symbol" panose="05050102010706020507" pitchFamily="18" charset="2"/>
              <a:buChar char="-"/>
            </a:pPr>
            <a:r>
              <a:rPr lang="el-GR" dirty="0"/>
              <a:t>Αναγνωρίστε δημόσια την ευθύνη</a:t>
            </a:r>
          </a:p>
          <a:p>
            <a:pPr marL="457200" lvl="2" indent="-228600">
              <a:buFont typeface="Symbol" panose="05050102010706020507" pitchFamily="18" charset="2"/>
              <a:buChar char="-"/>
            </a:pPr>
            <a:r>
              <a:rPr lang="el-GR" dirty="0"/>
              <a:t>Προσπαθήστε να διαπραγματευτείτε και να αποζημιώσετε άμεσα τον πελάτη</a:t>
            </a:r>
          </a:p>
          <a:p>
            <a:r>
              <a:rPr lang="el-GR" dirty="0"/>
              <a:t>Ταΐζοντας τα αρπακτικά</a:t>
            </a:r>
          </a:p>
          <a:p>
            <a:pPr marL="457200" lvl="2" indent="-228600">
              <a:buFont typeface="Symbol" panose="05050102010706020507" pitchFamily="18" charset="2"/>
              <a:buChar char="-"/>
            </a:pPr>
            <a:r>
              <a:rPr lang="el-GR" dirty="0"/>
              <a:t>Να είστε αξιοπρεπείς στην ήττα – δεν υπάρχουν και πολλά που μπορείτε να κάνετε</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16</a:t>
            </a:fld>
            <a:endParaRPr lang="en-US" dirty="0"/>
          </a:p>
        </p:txBody>
      </p:sp>
    </p:spTree>
    <p:extLst>
      <p:ext uri="{BB962C8B-B14F-4D97-AF65-F5344CB8AC3E}">
        <p14:creationId xmlns:p14="http://schemas.microsoft.com/office/powerpoint/2010/main" xmlns="" val="413846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C439CF85-8457-400C-A4F9-DC61A400AE11}" type="slidenum">
              <a:rPr lang="en-US" smtClean="0"/>
              <a:pPr/>
              <a:t>17</a:t>
            </a:fld>
            <a:endParaRPr lang="en-US" dirty="0"/>
          </a:p>
        </p:txBody>
      </p:sp>
      <p:sp>
        <p:nvSpPr>
          <p:cNvPr id="5" name="4 - TextBox"/>
          <p:cNvSpPr txBox="1"/>
          <p:nvPr/>
        </p:nvSpPr>
        <p:spPr>
          <a:xfrm>
            <a:off x="1620456" y="1365813"/>
            <a:ext cx="6352380" cy="2308324"/>
          </a:xfrm>
          <a:prstGeom prst="rect">
            <a:avLst/>
          </a:prstGeom>
          <a:noFill/>
        </p:spPr>
        <p:txBody>
          <a:bodyPr wrap="none" rtlCol="0">
            <a:spAutoFit/>
          </a:bodyPr>
          <a:lstStyle/>
          <a:p>
            <a:r>
              <a:rPr lang="el-GR" sz="3600" dirty="0" smtClean="0"/>
              <a:t>ΒΙΒΛΙΟΓΡΑΦΙΑ</a:t>
            </a:r>
            <a:endParaRPr lang="en-US" sz="3600" dirty="0" smtClean="0"/>
          </a:p>
          <a:p>
            <a:endParaRPr lang="en-US" sz="3600" dirty="0" smtClean="0"/>
          </a:p>
          <a:p>
            <a:r>
              <a:rPr lang="el-GR" dirty="0" smtClean="0"/>
              <a:t>Ψηφιακό Μάρκετινγκ-Σχεδιασμός, Στρατηγικές και Πρακτικές</a:t>
            </a:r>
          </a:p>
          <a:p>
            <a:r>
              <a:rPr lang="el-GR" dirty="0" err="1" smtClean="0"/>
              <a:t>Hanlon</a:t>
            </a:r>
            <a:r>
              <a:rPr lang="el-GR" dirty="0" smtClean="0"/>
              <a:t> </a:t>
            </a:r>
            <a:r>
              <a:rPr lang="el-GR" dirty="0" err="1" smtClean="0"/>
              <a:t>Annmarie</a:t>
            </a:r>
            <a:r>
              <a:rPr lang="en-US" dirty="0" smtClean="0"/>
              <a:t> </a:t>
            </a:r>
            <a:r>
              <a:rPr lang="el-GR" dirty="0" smtClean="0"/>
              <a:t>ISBN: 9789925350698</a:t>
            </a:r>
          </a:p>
          <a:p>
            <a:r>
              <a:rPr lang="en-US" dirty="0" smtClean="0"/>
              <a:t>BROKEN HILL PUBLISHERS LTD</a:t>
            </a:r>
            <a:endParaRPr lang="el-GR" smtClean="0"/>
          </a:p>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3C5A0B-5E0B-4736-81B7-E38E36BA5AB7}"/>
              </a:ext>
            </a:extLst>
          </p:cNvPr>
          <p:cNvSpPr>
            <a:spLocks noGrp="1"/>
          </p:cNvSpPr>
          <p:nvPr>
            <p:ph type="title"/>
          </p:nvPr>
        </p:nvSpPr>
        <p:spPr>
          <a:xfrm>
            <a:off x="918174" y="2514740"/>
            <a:ext cx="7324905" cy="1895335"/>
          </a:xfrm>
        </p:spPr>
        <p:txBody>
          <a:bodyPr>
            <a:noAutofit/>
          </a:bodyPr>
          <a:lstStyle/>
          <a:p>
            <a:pPr algn="ctr">
              <a:lnSpc>
                <a:spcPct val="150000"/>
              </a:lnSpc>
            </a:pPr>
            <a:r>
              <a:rPr lang="el-GR" sz="4000" dirty="0"/>
              <a:t>Κεφάλαιο</a:t>
            </a:r>
            <a:r>
              <a:rPr lang="en-GB" sz="4000" dirty="0"/>
              <a:t> 6</a:t>
            </a:r>
            <a:br>
              <a:rPr lang="en-GB" sz="4000" dirty="0"/>
            </a:br>
            <a:r>
              <a:rPr lang="el-GR" sz="4000" dirty="0"/>
              <a:t>Διαδικτυακές Κοινότητες</a:t>
            </a:r>
            <a:endParaRPr lang="en-GB" sz="4000" dirty="0"/>
          </a:p>
        </p:txBody>
      </p:sp>
    </p:spTree>
    <p:extLst>
      <p:ext uri="{BB962C8B-B14F-4D97-AF65-F5344CB8AC3E}">
        <p14:creationId xmlns:p14="http://schemas.microsoft.com/office/powerpoint/2010/main" xmlns="" val="27616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D3C5A-1836-4445-8EF0-F8B97C92E418}"/>
              </a:ext>
            </a:extLst>
          </p:cNvPr>
          <p:cNvSpPr>
            <a:spLocks noGrp="1"/>
          </p:cNvSpPr>
          <p:nvPr>
            <p:ph type="title"/>
          </p:nvPr>
        </p:nvSpPr>
        <p:spPr/>
        <p:txBody>
          <a:bodyPr/>
          <a:lstStyle/>
          <a:p>
            <a:r>
              <a:rPr lang="el-GR" smtClean="0"/>
              <a:t>ΜΑΘΗΣΙΑΚΑ  </a:t>
            </a:r>
            <a:r>
              <a:rPr lang="el-GR" dirty="0"/>
              <a:t>ΑΠΟΤΕΛΕΣΜΑΤΑ</a:t>
            </a:r>
            <a:endParaRPr lang="en-GB" dirty="0"/>
          </a:p>
        </p:txBody>
      </p:sp>
      <p:sp>
        <p:nvSpPr>
          <p:cNvPr id="3" name="Content Placeholder 2">
            <a:extLst>
              <a:ext uri="{FF2B5EF4-FFF2-40B4-BE49-F238E27FC236}">
                <a16:creationId xmlns:a16="http://schemas.microsoft.com/office/drawing/2014/main" xmlns="" id="{1547F49C-E439-437B-A3F4-76275B3A121D}"/>
              </a:ext>
            </a:extLst>
          </p:cNvPr>
          <p:cNvSpPr>
            <a:spLocks noGrp="1"/>
          </p:cNvSpPr>
          <p:nvPr>
            <p:ph idx="1"/>
          </p:nvPr>
        </p:nvSpPr>
        <p:spPr/>
        <p:txBody>
          <a:bodyPr/>
          <a:lstStyle/>
          <a:p>
            <a:r>
              <a:rPr lang="el-GR" sz="2400" b="1" i="0" u="none" strike="noStrike" baseline="0" dirty="0">
                <a:latin typeface="Calibri-Bold"/>
              </a:rPr>
              <a:t>Κατανοήσετε </a:t>
            </a:r>
            <a:r>
              <a:rPr lang="el-GR" sz="2400" b="0" i="0" u="none" strike="noStrike" baseline="0" dirty="0">
                <a:latin typeface="Calibri" panose="020F0502020204030204" pitchFamily="34" charset="0"/>
              </a:rPr>
              <a:t>τους τύπους των διαδικτυακών κοινοτήτων</a:t>
            </a:r>
            <a:endParaRPr lang="el-GR" dirty="0"/>
          </a:p>
          <a:p>
            <a:r>
              <a:rPr lang="el-GR" sz="2400" b="1" i="0" u="none" strike="noStrike" baseline="0" dirty="0">
                <a:latin typeface="Calibri-Bold"/>
              </a:rPr>
              <a:t>Εφαρμόσετε </a:t>
            </a:r>
            <a:r>
              <a:rPr lang="el-GR" sz="2400" b="0" i="0" u="none" strike="noStrike" baseline="0" dirty="0">
                <a:latin typeface="Calibri" panose="020F0502020204030204" pitchFamily="34" charset="0"/>
              </a:rPr>
              <a:t>τις έννοιες της αυτοπαρουσίασης και της αυτοαποκάλυψης</a:t>
            </a:r>
            <a:endParaRPr lang="el-GR" dirty="0"/>
          </a:p>
          <a:p>
            <a:r>
              <a:rPr lang="el-GR" sz="2400" b="1" i="0" u="none" strike="noStrike" baseline="0" dirty="0">
                <a:latin typeface="Calibri-Bold"/>
              </a:rPr>
              <a:t>Αναλύσετε </a:t>
            </a:r>
            <a:r>
              <a:rPr lang="el-GR" sz="2400" b="0" i="0" u="none" strike="noStrike" baseline="0" dirty="0">
                <a:latin typeface="Calibri" panose="020F0502020204030204" pitchFamily="34" charset="0"/>
              </a:rPr>
              <a:t>τα στάδια ζωής της κοινότητας</a:t>
            </a:r>
            <a:endParaRPr lang="el-GR" dirty="0"/>
          </a:p>
          <a:p>
            <a:pPr algn="l"/>
            <a:r>
              <a:rPr lang="el-GR" sz="2400" b="1" i="0" u="none" strike="noStrike" baseline="0" dirty="0">
                <a:latin typeface="Calibri-Bold"/>
              </a:rPr>
              <a:t>Κατανοήσετε </a:t>
            </a:r>
            <a:r>
              <a:rPr lang="el-GR" sz="2400" b="0" i="0" u="none" strike="noStrike" baseline="0" dirty="0">
                <a:latin typeface="Calibri" panose="020F0502020204030204" pitchFamily="34" charset="0"/>
              </a:rPr>
              <a:t>τους κανόνες δέσμευσης που απαιτούνται για τον οργανισμό σας</a:t>
            </a:r>
            <a:endParaRPr lang="el-GR" dirty="0"/>
          </a:p>
          <a:p>
            <a:pPr algn="l"/>
            <a:r>
              <a:rPr lang="el-GR" sz="2400" b="1" i="0" u="none" strike="noStrike" baseline="0" dirty="0">
                <a:latin typeface="Calibri-Bold"/>
              </a:rPr>
              <a:t>Καταρτήσετε </a:t>
            </a:r>
            <a:r>
              <a:rPr lang="el-GR" sz="2400" b="0" i="0" u="none" strike="noStrike" baseline="0" dirty="0">
                <a:latin typeface="Calibri" panose="020F0502020204030204" pitchFamily="34" charset="0"/>
              </a:rPr>
              <a:t>ένα σχέδιο για τη δημιουργία μιας κοινότητας που θα είναι ελκυστική και ακμάζουσα</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3</a:t>
            </a:fld>
            <a:endParaRPr lang="en-US" dirty="0"/>
          </a:p>
        </p:txBody>
      </p:sp>
    </p:spTree>
    <p:extLst>
      <p:ext uri="{BB962C8B-B14F-4D97-AF65-F5344CB8AC3E}">
        <p14:creationId xmlns:p14="http://schemas.microsoft.com/office/powerpoint/2010/main" xmlns="" val="255724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0723E-16B4-49CC-ACD8-398C56F5CC58}"/>
              </a:ext>
            </a:extLst>
          </p:cNvPr>
          <p:cNvSpPr>
            <a:spLocks noGrp="1"/>
          </p:cNvSpPr>
          <p:nvPr>
            <p:ph type="title"/>
          </p:nvPr>
        </p:nvSpPr>
        <p:spPr/>
        <p:txBody>
          <a:bodyPr/>
          <a:lstStyle/>
          <a:p>
            <a:r>
              <a:rPr lang="el-GR" dirty="0"/>
              <a:t>ΙΣΧΥΣ ΤΩΝ ΑΔΥΝΑΜΩΝ ΔΕΣΜΩΝ</a:t>
            </a:r>
            <a:endParaRPr lang="en-GB" dirty="0"/>
          </a:p>
        </p:txBody>
      </p:sp>
      <p:sp>
        <p:nvSpPr>
          <p:cNvPr id="3" name="Content Placeholder 2">
            <a:extLst>
              <a:ext uri="{FF2B5EF4-FFF2-40B4-BE49-F238E27FC236}">
                <a16:creationId xmlns:a16="http://schemas.microsoft.com/office/drawing/2014/main" xmlns="" id="{D7DEE551-A0E5-4EFB-B34D-83C4BAD4C4B0}"/>
              </a:ext>
            </a:extLst>
          </p:cNvPr>
          <p:cNvSpPr>
            <a:spLocks noGrp="1"/>
          </p:cNvSpPr>
          <p:nvPr>
            <p:ph idx="1"/>
          </p:nvPr>
        </p:nvSpPr>
        <p:spPr>
          <a:xfrm>
            <a:off x="628649" y="2020388"/>
            <a:ext cx="8410575" cy="4152952"/>
          </a:xfrm>
        </p:spPr>
        <p:txBody>
          <a:bodyPr>
            <a:normAutofit fontScale="92500"/>
          </a:bodyPr>
          <a:lstStyle/>
          <a:p>
            <a:r>
              <a:rPr lang="el-GR" dirty="0"/>
              <a:t>Χρόνος στην ομάδα</a:t>
            </a:r>
          </a:p>
          <a:p>
            <a:pPr lvl="1"/>
            <a:r>
              <a:rPr lang="el-GR" dirty="0"/>
              <a:t>Ο χρόνος που αφιερώνετε στην ομάδα και το πόσο συχνά συμμετέχετε σχετίζεται με ισχυρότερους δεσμούς που απαιτούν περισσότερη εμπλοκή και μεγαλύτερη προσπάθεια.</a:t>
            </a:r>
          </a:p>
          <a:p>
            <a:r>
              <a:rPr lang="el-GR" dirty="0"/>
              <a:t>Συναισθηματική ένταση</a:t>
            </a:r>
          </a:p>
          <a:p>
            <a:pPr lvl="1"/>
            <a:r>
              <a:rPr lang="el-GR" dirty="0"/>
              <a:t>Ποια είναι η συναισθηματική σύνδεση;</a:t>
            </a:r>
          </a:p>
          <a:p>
            <a:r>
              <a:rPr lang="el-GR" dirty="0"/>
              <a:t>Οικειότητα</a:t>
            </a:r>
          </a:p>
          <a:p>
            <a:pPr lvl="1"/>
            <a:r>
              <a:rPr lang="el-GR" dirty="0"/>
              <a:t>Σχετίζεται με ανθρώπους που γνωρίζετε καλά ή με τους οποίους έχετε στενότερη σχέση</a:t>
            </a:r>
          </a:p>
          <a:p>
            <a:r>
              <a:rPr lang="el-GR" dirty="0"/>
              <a:t>Αμοιβαιότητα </a:t>
            </a:r>
          </a:p>
          <a:p>
            <a:pPr lvl="1"/>
            <a:r>
              <a:rPr lang="el-GR" dirty="0"/>
              <a:t>Βοηθάει ο ένας τον άλλον – με βοηθάς, γι’ αυτό θα σε βοηθήσω.</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4</a:t>
            </a:fld>
            <a:endParaRPr lang="en-US" dirty="0"/>
          </a:p>
        </p:txBody>
      </p:sp>
    </p:spTree>
    <p:extLst>
      <p:ext uri="{BB962C8B-B14F-4D97-AF65-F5344CB8AC3E}">
        <p14:creationId xmlns:p14="http://schemas.microsoft.com/office/powerpoint/2010/main" xmlns="" val="208440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39CF85-8457-400C-A4F9-DC61A400AE11}" type="slidenum">
              <a:rPr lang="en-US" smtClean="0"/>
              <a:pPr/>
              <a:t>5</a:t>
            </a:fld>
            <a:endParaRPr lang="en-US" dirty="0"/>
          </a:p>
        </p:txBody>
      </p:sp>
      <p:pic>
        <p:nvPicPr>
          <p:cNvPr id="10" name="Picture 9">
            <a:extLst>
              <a:ext uri="{FF2B5EF4-FFF2-40B4-BE49-F238E27FC236}">
                <a16:creationId xmlns:a16="http://schemas.microsoft.com/office/drawing/2014/main" xmlns="" id="{C5B1C3CD-EA19-1112-293E-F9E927B4C244}"/>
              </a:ext>
            </a:extLst>
          </p:cNvPr>
          <p:cNvPicPr>
            <a:picLocks noChangeAspect="1"/>
          </p:cNvPicPr>
          <p:nvPr/>
        </p:nvPicPr>
        <p:blipFill>
          <a:blip r:embed="rId2"/>
          <a:stretch>
            <a:fillRect/>
          </a:stretch>
        </p:blipFill>
        <p:spPr>
          <a:xfrm>
            <a:off x="2304781" y="261538"/>
            <a:ext cx="5658119" cy="6334923"/>
          </a:xfrm>
          <a:prstGeom prst="rect">
            <a:avLst/>
          </a:prstGeom>
        </p:spPr>
      </p:pic>
    </p:spTree>
    <p:extLst>
      <p:ext uri="{BB962C8B-B14F-4D97-AF65-F5344CB8AC3E}">
        <p14:creationId xmlns:p14="http://schemas.microsoft.com/office/powerpoint/2010/main" xmlns="" val="169178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22A3E-F3A5-4B1B-BD9C-E7BAB9EBFDD1}"/>
              </a:ext>
            </a:extLst>
          </p:cNvPr>
          <p:cNvSpPr>
            <a:spLocks noGrp="1"/>
          </p:cNvSpPr>
          <p:nvPr>
            <p:ph type="title"/>
          </p:nvPr>
        </p:nvSpPr>
        <p:spPr>
          <a:xfrm>
            <a:off x="476250" y="147698"/>
            <a:ext cx="8515350" cy="1325563"/>
          </a:xfrm>
        </p:spPr>
        <p:txBody>
          <a:bodyPr>
            <a:normAutofit/>
          </a:bodyPr>
          <a:lstStyle/>
          <a:p>
            <a:r>
              <a:rPr lang="el-GR" dirty="0"/>
              <a:t>Τυπολογία των διαδικτυακών κοινοτήτων</a:t>
            </a:r>
            <a:r>
              <a:rPr lang="en-GB" dirty="0"/>
              <a:t>(1 </a:t>
            </a:r>
            <a:r>
              <a:rPr lang="el-GR" dirty="0"/>
              <a:t>από</a:t>
            </a:r>
            <a:r>
              <a:rPr lang="en-GB" dirty="0"/>
              <a:t> 2)</a:t>
            </a:r>
          </a:p>
        </p:txBody>
      </p:sp>
      <p:sp>
        <p:nvSpPr>
          <p:cNvPr id="3" name="Content Placeholder 2">
            <a:extLst>
              <a:ext uri="{FF2B5EF4-FFF2-40B4-BE49-F238E27FC236}">
                <a16:creationId xmlns:a16="http://schemas.microsoft.com/office/drawing/2014/main" xmlns="" id="{030F62C8-2243-4F1F-BF11-F9C7E2E04CBB}"/>
              </a:ext>
            </a:extLst>
          </p:cNvPr>
          <p:cNvSpPr>
            <a:spLocks noGrp="1"/>
          </p:cNvSpPr>
          <p:nvPr>
            <p:ph idx="1"/>
          </p:nvPr>
        </p:nvSpPr>
        <p:spPr>
          <a:xfrm>
            <a:off x="266700" y="1473260"/>
            <a:ext cx="8801100" cy="5248215"/>
          </a:xfrm>
        </p:spPr>
        <p:txBody>
          <a:bodyPr>
            <a:noAutofit/>
          </a:bodyPr>
          <a:lstStyle/>
          <a:p>
            <a:r>
              <a:rPr lang="el-GR" dirty="0"/>
              <a:t>ΚΟΙΝΟΤΗΤΕΣ ΠΡΑΚΤΙΚΗΣ</a:t>
            </a:r>
          </a:p>
          <a:p>
            <a:pPr marL="457200" lvl="3" indent="-228600">
              <a:buFont typeface="Symbol" panose="05050102010706020507" pitchFamily="18" charset="2"/>
              <a:buChar char="-"/>
            </a:pPr>
            <a:r>
              <a:rPr lang="el-GR" dirty="0"/>
              <a:t>«Μια κορυφαία πλατφόρμα όπου οι επιστήμονες όλου του κόσμου μοιράζονται την έρευνα και την εμπειρογνωμοσύνη τους, συνεργάζονται σε έργα και έρχονται σε επαφή με το καλύτερο επιστημονικό περιεχόμενο»</a:t>
            </a:r>
          </a:p>
          <a:p>
            <a:r>
              <a:rPr lang="el-GR" dirty="0"/>
              <a:t>ΚΟΙΝΟΤΗΤΕΣ ΕΝΔΙΑΦΕΡΟΝΤΟΣ</a:t>
            </a:r>
          </a:p>
          <a:p>
            <a:pPr marL="457200" lvl="3" indent="-228600">
              <a:buFont typeface="Symbol" panose="05050102010706020507" pitchFamily="18" charset="2"/>
              <a:buChar char="-"/>
            </a:pPr>
            <a:r>
              <a:rPr lang="el-GR" dirty="0"/>
              <a:t>Οι εμπλεκόμενοι είναι φιλοπερίεργοι, αλλά δεν έχουν εξειδικευμένες γνώσεις. Οι κοινότητες ενδιαφέροντος μπορεί να είναι δημογραφικά διαφορετικές, να αναπτύσσονται σε διαφορετικά περιβάλλοντα και το νήμα που περιβάλλει την κοινότητα να είναι ένα κοινό πάθος.</a:t>
            </a:r>
          </a:p>
          <a:p>
            <a:r>
              <a:rPr lang="el-GR" dirty="0"/>
              <a:t>ΚΟΙΝΟΤΗΤΕΣ ΣΥΝΑΛΛΑΓΩΝ</a:t>
            </a:r>
          </a:p>
          <a:p>
            <a:pPr marL="457200" lvl="3" indent="-228600">
              <a:buFont typeface="Symbol" panose="05050102010706020507" pitchFamily="18" charset="2"/>
              <a:buChar char="-"/>
            </a:pPr>
            <a:r>
              <a:rPr lang="el-GR" dirty="0"/>
              <a:t>Οι κοινότητες συναλλαγών επιτρέπουν την «αγορά και πώληση προϊόντων»</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6</a:t>
            </a:fld>
            <a:endParaRPr lang="en-US" dirty="0"/>
          </a:p>
        </p:txBody>
      </p:sp>
    </p:spTree>
    <p:extLst>
      <p:ext uri="{BB962C8B-B14F-4D97-AF65-F5344CB8AC3E}">
        <p14:creationId xmlns:p14="http://schemas.microsoft.com/office/powerpoint/2010/main" xmlns="" val="361603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22A3E-F3A5-4B1B-BD9C-E7BAB9EBFDD1}"/>
              </a:ext>
            </a:extLst>
          </p:cNvPr>
          <p:cNvSpPr>
            <a:spLocks noGrp="1"/>
          </p:cNvSpPr>
          <p:nvPr>
            <p:ph type="title"/>
          </p:nvPr>
        </p:nvSpPr>
        <p:spPr>
          <a:xfrm>
            <a:off x="628650" y="136524"/>
            <a:ext cx="8299690" cy="1325563"/>
          </a:xfrm>
        </p:spPr>
        <p:txBody>
          <a:bodyPr/>
          <a:lstStyle/>
          <a:p>
            <a:r>
              <a:rPr kumimoji="0" lang="el-GR" sz="3600" b="0" i="0" u="none" strike="noStrike" kern="1200" cap="none" spc="0" normalizeH="0" baseline="0" noProof="0" dirty="0">
                <a:ln>
                  <a:noFill/>
                </a:ln>
                <a:solidFill>
                  <a:prstClr val="black"/>
                </a:solidFill>
                <a:effectLst/>
                <a:uLnTx/>
                <a:uFillTx/>
                <a:latin typeface="Arial"/>
                <a:ea typeface="+mj-ea"/>
                <a:cs typeface="+mj-cs"/>
              </a:rPr>
              <a:t>Τυπολογία των διαδικτυακών κοινοτήτων</a:t>
            </a:r>
            <a:r>
              <a:rPr kumimoji="0" lang="en-GB" sz="3600" b="0" i="0" u="none" strike="noStrike" kern="1200" cap="none" spc="0" normalizeH="0" baseline="0" noProof="0" dirty="0">
                <a:ln>
                  <a:noFill/>
                </a:ln>
                <a:solidFill>
                  <a:prstClr val="black"/>
                </a:solidFill>
                <a:effectLst/>
                <a:uLnTx/>
                <a:uFillTx/>
                <a:latin typeface="Arial"/>
                <a:ea typeface="+mj-ea"/>
                <a:cs typeface="+mj-cs"/>
              </a:rPr>
              <a:t>(</a:t>
            </a:r>
            <a:r>
              <a:rPr kumimoji="0" lang="el-GR" sz="3600" b="0" i="0" u="none" strike="noStrike" kern="1200" cap="none" spc="0" normalizeH="0" baseline="0" noProof="0" dirty="0">
                <a:ln>
                  <a:noFill/>
                </a:ln>
                <a:solidFill>
                  <a:prstClr val="black"/>
                </a:solidFill>
                <a:effectLst/>
                <a:uLnTx/>
                <a:uFillTx/>
                <a:latin typeface="Arial"/>
                <a:ea typeface="+mj-ea"/>
                <a:cs typeface="+mj-cs"/>
              </a:rPr>
              <a:t>2</a:t>
            </a:r>
            <a:r>
              <a:rPr kumimoji="0" lang="en-GB" sz="3600" b="0" i="0" u="none" strike="noStrike" kern="1200" cap="none" spc="0" normalizeH="0" baseline="0" noProof="0" dirty="0">
                <a:ln>
                  <a:noFill/>
                </a:ln>
                <a:solidFill>
                  <a:prstClr val="black"/>
                </a:solidFill>
                <a:effectLst/>
                <a:uLnTx/>
                <a:uFillTx/>
                <a:latin typeface="Arial"/>
                <a:ea typeface="+mj-ea"/>
                <a:cs typeface="+mj-cs"/>
              </a:rPr>
              <a:t> </a:t>
            </a:r>
            <a:r>
              <a:rPr kumimoji="0" lang="el-GR" sz="3600" b="0" i="0" u="none" strike="noStrike" kern="1200" cap="none" spc="0" normalizeH="0" baseline="0" noProof="0" dirty="0">
                <a:ln>
                  <a:noFill/>
                </a:ln>
                <a:solidFill>
                  <a:prstClr val="black"/>
                </a:solidFill>
                <a:effectLst/>
                <a:uLnTx/>
                <a:uFillTx/>
                <a:latin typeface="Arial"/>
                <a:ea typeface="+mj-ea"/>
                <a:cs typeface="+mj-cs"/>
              </a:rPr>
              <a:t>από</a:t>
            </a:r>
            <a:r>
              <a:rPr kumimoji="0" lang="en-GB" sz="3600" b="0" i="0" u="none" strike="noStrike" kern="1200" cap="none" spc="0" normalizeH="0" baseline="0" noProof="0" dirty="0">
                <a:ln>
                  <a:noFill/>
                </a:ln>
                <a:solidFill>
                  <a:prstClr val="black"/>
                </a:solidFill>
                <a:effectLst/>
                <a:uLnTx/>
                <a:uFillTx/>
                <a:latin typeface="Arial"/>
                <a:ea typeface="+mj-ea"/>
                <a:cs typeface="+mj-cs"/>
              </a:rPr>
              <a:t> 2)</a:t>
            </a:r>
            <a:endParaRPr lang="en-GB" dirty="0"/>
          </a:p>
        </p:txBody>
      </p:sp>
      <p:sp>
        <p:nvSpPr>
          <p:cNvPr id="3" name="Content Placeholder 2">
            <a:extLst>
              <a:ext uri="{FF2B5EF4-FFF2-40B4-BE49-F238E27FC236}">
                <a16:creationId xmlns:a16="http://schemas.microsoft.com/office/drawing/2014/main" xmlns="" id="{030F62C8-2243-4F1F-BF11-F9C7E2E04CBB}"/>
              </a:ext>
            </a:extLst>
          </p:cNvPr>
          <p:cNvSpPr>
            <a:spLocks noGrp="1"/>
          </p:cNvSpPr>
          <p:nvPr>
            <p:ph idx="1"/>
          </p:nvPr>
        </p:nvSpPr>
        <p:spPr>
          <a:xfrm>
            <a:off x="628650" y="1360996"/>
            <a:ext cx="8299689" cy="5360479"/>
          </a:xfrm>
        </p:spPr>
        <p:txBody>
          <a:bodyPr>
            <a:noAutofit/>
          </a:bodyPr>
          <a:lstStyle/>
          <a:p>
            <a:r>
              <a:rPr lang="el-GR" dirty="0"/>
              <a:t>ΚΟΙΝΟΤΗΤΕΣ ΣΧΕΣΕΩΝ</a:t>
            </a:r>
          </a:p>
          <a:p>
            <a:pPr marL="457200" lvl="3" indent="-228600">
              <a:buFont typeface="Symbol" panose="05050102010706020507" pitchFamily="18" charset="2"/>
              <a:buChar char="-"/>
            </a:pPr>
            <a:r>
              <a:rPr lang="el-GR" dirty="0"/>
              <a:t>Αναπτύσσονται συχνά γύρω από συμβάντα της ζωής για να παρέχουν συναισθηματική/ψυχολογική υποστήριξη</a:t>
            </a:r>
            <a:r>
              <a:rPr lang="en-GB" dirty="0"/>
              <a:t>.</a:t>
            </a:r>
            <a:endParaRPr lang="el-GR" dirty="0"/>
          </a:p>
          <a:p>
            <a:r>
              <a:rPr lang="el-GR" dirty="0"/>
              <a:t>ΚΟΙΝΟΤΗΤΕΣ ΦΑΝΤΑΣΙΑΣ</a:t>
            </a:r>
          </a:p>
          <a:p>
            <a:pPr marL="457200" lvl="3" indent="-228600">
              <a:buFont typeface="Symbol" panose="05050102010706020507" pitchFamily="18" charset="2"/>
              <a:buChar char="-"/>
            </a:pPr>
            <a:r>
              <a:rPr lang="el-GR" dirty="0"/>
              <a:t>Οι μεμονωμένοι χρήστες αναγνωρίζονται από ένα alter ego ή άβαταρ.</a:t>
            </a:r>
          </a:p>
          <a:p>
            <a:r>
              <a:rPr lang="el-GR" dirty="0"/>
              <a:t>ΚΟΙΝΟΤΗΤΕΣ ΚΑΤΑΝΑΛΩΣΗΣ</a:t>
            </a:r>
          </a:p>
          <a:p>
            <a:pPr marL="457200" lvl="3" indent="-228600">
              <a:buFont typeface="Symbol" panose="05050102010706020507" pitchFamily="18" charset="2"/>
              <a:buChar char="-"/>
            </a:pPr>
            <a:r>
              <a:rPr lang="el-GR" dirty="0"/>
              <a:t>«μια εικονική πλατφόρμα για μια ‘κοινότητα ενδιαφερόντων’ που σχηματίζει ομάδες ανθρώπων που έχουν παρόμοια ενδιαφέροντα σχετικά με ένα προϊόν ή μια υπηρεσία</a:t>
            </a:r>
          </a:p>
          <a:p>
            <a:r>
              <a:rPr lang="el-GR" dirty="0"/>
              <a:t>ΚΟΙΝΟΤΗΤΕΣ ΕΠΩΝΥΜΙΩΝ</a:t>
            </a:r>
          </a:p>
          <a:p>
            <a:pPr marL="457200" lvl="3" indent="-228600">
              <a:buFont typeface="Symbol" panose="05050102010706020507" pitchFamily="18" charset="2"/>
              <a:buChar char="-"/>
            </a:pPr>
            <a:r>
              <a:rPr lang="el-GR" dirty="0"/>
              <a:t>«Μια εξειδικευμένη, μη γεωγραφικά συνδεδεμένη κοινότητα, βασισμένη σε ένα δομημένο σύνολο κοινωνικών σχέσεων μεταξύ των θαυμαστών μιας επωνυμίας»</a:t>
            </a:r>
            <a:endParaRPr lang="en-GB" dirty="0"/>
          </a:p>
        </p:txBody>
      </p:sp>
      <p:sp>
        <p:nvSpPr>
          <p:cNvPr id="4" name="Slide Number Placeholder 3"/>
          <p:cNvSpPr>
            <a:spLocks noGrp="1"/>
          </p:cNvSpPr>
          <p:nvPr>
            <p:ph type="sldNum" sz="quarter" idx="12"/>
          </p:nvPr>
        </p:nvSpPr>
        <p:spPr/>
        <p:txBody>
          <a:bodyPr/>
          <a:lstStyle/>
          <a:p>
            <a:fld id="{C439CF85-8457-400C-A4F9-DC61A400AE11}" type="slidenum">
              <a:rPr lang="en-US" smtClean="0"/>
              <a:pPr/>
              <a:t>7</a:t>
            </a:fld>
            <a:endParaRPr lang="en-US" dirty="0"/>
          </a:p>
        </p:txBody>
      </p:sp>
    </p:spTree>
    <p:extLst>
      <p:ext uri="{BB962C8B-B14F-4D97-AF65-F5344CB8AC3E}">
        <p14:creationId xmlns:p14="http://schemas.microsoft.com/office/powerpoint/2010/main" xmlns="" val="361603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39CF85-8457-400C-A4F9-DC61A400AE11}" type="slidenum">
              <a:rPr lang="en-US" smtClean="0"/>
              <a:pPr/>
              <a:t>8</a:t>
            </a:fld>
            <a:endParaRPr lang="en-US" dirty="0"/>
          </a:p>
        </p:txBody>
      </p:sp>
      <p:pic>
        <p:nvPicPr>
          <p:cNvPr id="10" name="Picture 9">
            <a:extLst>
              <a:ext uri="{FF2B5EF4-FFF2-40B4-BE49-F238E27FC236}">
                <a16:creationId xmlns:a16="http://schemas.microsoft.com/office/drawing/2014/main" xmlns="" id="{216507CC-E204-F374-A7C2-03C9D0AC7B5F}"/>
              </a:ext>
            </a:extLst>
          </p:cNvPr>
          <p:cNvPicPr>
            <a:picLocks noChangeAspect="1"/>
          </p:cNvPicPr>
          <p:nvPr/>
        </p:nvPicPr>
        <p:blipFill>
          <a:blip r:embed="rId2"/>
          <a:stretch>
            <a:fillRect/>
          </a:stretch>
        </p:blipFill>
        <p:spPr>
          <a:xfrm>
            <a:off x="695326" y="664839"/>
            <a:ext cx="7414242" cy="5528322"/>
          </a:xfrm>
          <a:prstGeom prst="rect">
            <a:avLst/>
          </a:prstGeom>
        </p:spPr>
      </p:pic>
    </p:spTree>
    <p:extLst>
      <p:ext uri="{BB962C8B-B14F-4D97-AF65-F5344CB8AC3E}">
        <p14:creationId xmlns:p14="http://schemas.microsoft.com/office/powerpoint/2010/main" xmlns="" val="26727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39CF85-8457-400C-A4F9-DC61A400AE11}" type="slidenum">
              <a:rPr lang="en-US" smtClean="0"/>
              <a:pPr/>
              <a:t>9</a:t>
            </a:fld>
            <a:endParaRPr lang="en-US" dirty="0"/>
          </a:p>
        </p:txBody>
      </p:sp>
      <p:pic>
        <p:nvPicPr>
          <p:cNvPr id="11" name="Picture 10">
            <a:extLst>
              <a:ext uri="{FF2B5EF4-FFF2-40B4-BE49-F238E27FC236}">
                <a16:creationId xmlns:a16="http://schemas.microsoft.com/office/drawing/2014/main" xmlns="" id="{E0290FB6-62AB-21C6-7FD5-3D5ABCFF89A2}"/>
              </a:ext>
            </a:extLst>
          </p:cNvPr>
          <p:cNvPicPr>
            <a:picLocks noChangeAspect="1"/>
          </p:cNvPicPr>
          <p:nvPr/>
        </p:nvPicPr>
        <p:blipFill>
          <a:blip r:embed="rId2"/>
          <a:stretch>
            <a:fillRect/>
          </a:stretch>
        </p:blipFill>
        <p:spPr>
          <a:xfrm>
            <a:off x="1498510" y="1104901"/>
            <a:ext cx="6825470" cy="4962322"/>
          </a:xfrm>
          <a:prstGeom prst="rect">
            <a:avLst/>
          </a:prstGeom>
        </p:spPr>
      </p:pic>
    </p:spTree>
    <p:extLst>
      <p:ext uri="{BB962C8B-B14F-4D97-AF65-F5344CB8AC3E}">
        <p14:creationId xmlns:p14="http://schemas.microsoft.com/office/powerpoint/2010/main" xmlns="" val="4259170527"/>
      </p:ext>
    </p:extLst>
  </p:cSld>
  <p:clrMapOvr>
    <a:masterClrMapping/>
  </p:clrMapOvr>
</p:sld>
</file>

<file path=ppt/theme/theme1.xml><?xml version="1.0" encoding="utf-8"?>
<a:theme xmlns:a="http://schemas.openxmlformats.org/drawingml/2006/main" name="CDC PPT master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DC PPT master theme" id="{54717623-23ED-4358-9C73-6518671C19EC}" vid="{8348790F-27F1-4F39-885D-2376FA45C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CW_TEMPLATE_PPTX</Template>
  <TotalTime>164</TotalTime>
  <Words>1051</Words>
  <Application>Microsoft Office PowerPoint</Application>
  <PresentationFormat>Προβολή στην οθόνη (4:3)</PresentationFormat>
  <Paragraphs>135</Paragraphs>
  <Slides>17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CDC PPT master theme</vt:lpstr>
      <vt:lpstr>Διαφάνεια 1</vt:lpstr>
      <vt:lpstr>Κεφάλαιο 6 Διαδικτυακές Κοινότητες</vt:lpstr>
      <vt:lpstr>ΜΑΘΗΣΙΑΚΑ  ΑΠΟΤΕΛΕΣΜΑΤΑ</vt:lpstr>
      <vt:lpstr>ΙΣΧΥΣ ΤΩΝ ΑΔΥΝΑΜΩΝ ΔΕΣΜΩΝ</vt:lpstr>
      <vt:lpstr>Διαφάνεια 5</vt:lpstr>
      <vt:lpstr>Τυπολογία των διαδικτυακών κοινοτήτων(1 από 2)</vt:lpstr>
      <vt:lpstr>Τυπολογία των διαδικτυακών κοινοτήτων(2 από 2)</vt:lpstr>
      <vt:lpstr>Διαφάνεια 8</vt:lpstr>
      <vt:lpstr>Διαφάνεια 9</vt:lpstr>
      <vt:lpstr>ΟΥΣΙΩΔΗ ΖΗΤΗΜΑΤΑ ΓΙΑ ΤΗ ΔΗΜΙΟΥΡΓΙΑ ΜΙΑΣ ΔΙΑΔΙΚΤΥΑΚΗΣ ΚΟΙΝΟΤΗΤΑΣ(1 από 2)</vt:lpstr>
      <vt:lpstr>ΟΥΣΙΩΔΗ ΖΗΤΗΜΑΤΑ ΓΙΑ ΤΗ ΔΗΜΙΟΥΡΓΙΑ ΜΙΑΣ ΔΙΑΔΙΚΤΥΑΚΗΣ ΚΟΙΝΟΤΗΤΑΣ(2 από 2)</vt:lpstr>
      <vt:lpstr>ΔΙΑΧΕΙΡΙΣΗ ΜΙΑΣ ΔΙΑΔΙΚΤΥΑΚΗΣ ΚΟΙΝΟΤΗΤΑΣ</vt:lpstr>
      <vt:lpstr>Διαφάνεια 13</vt:lpstr>
      <vt:lpstr>Διαφάνεια 14</vt:lpstr>
      <vt:lpstr>ΑΝΤΑΠΟΚΡΙΣΗ ΣΤΑ ΣΧΟΛΙΑ ΤΗΣ ΚΟΙΝΟΤΗΤΑΣ (1 από 2)</vt:lpstr>
      <vt:lpstr>ΑΝΤΑΠΟΚΡΙΣΗ ΣΤΑ ΣΧΟΛΙΑ ΤΗΣ ΚΟΙΝΟΤΗΤΑΣ (2 από 2)</vt:lpstr>
      <vt:lpstr>Διαφάνεια 17</vt:lpstr>
    </vt:vector>
  </TitlesOfParts>
  <Company>SAGE Publications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Guyaz, Stephanie</dc:creator>
  <cp:lastModifiedBy>ΑΡΧΟΝΤΟΥΛΑ</cp:lastModifiedBy>
  <cp:revision>188</cp:revision>
  <dcterms:created xsi:type="dcterms:W3CDTF">2016-10-10T13:09:11Z</dcterms:created>
  <dcterms:modified xsi:type="dcterms:W3CDTF">2024-03-24T19:09:02Z</dcterms:modified>
</cp:coreProperties>
</file>