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0"/>
  </p:notesMasterIdLst>
  <p:handoutMasterIdLst>
    <p:handoutMasterId r:id="rId21"/>
  </p:handoutMasterIdLst>
  <p:sldIdLst>
    <p:sldId id="1349" r:id="rId2"/>
    <p:sldId id="448" r:id="rId3"/>
    <p:sldId id="1215" r:id="rId4"/>
    <p:sldId id="1345" r:id="rId5"/>
    <p:sldId id="1342" r:id="rId6"/>
    <p:sldId id="1338" r:id="rId7"/>
    <p:sldId id="1350" r:id="rId8"/>
    <p:sldId id="1193" r:id="rId9"/>
    <p:sldId id="1346" r:id="rId10"/>
    <p:sldId id="1327" r:id="rId11"/>
    <p:sldId id="1347" r:id="rId12"/>
    <p:sldId id="1348" r:id="rId13"/>
    <p:sldId id="1339" r:id="rId14"/>
    <p:sldId id="1351" r:id="rId15"/>
    <p:sldId id="1340" r:id="rId16"/>
    <p:sldId id="1331" r:id="rId17"/>
    <p:sldId id="1352" r:id="rId18"/>
    <p:sldId id="1353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2395"/>
    <a:srgbClr val="65B65A"/>
    <a:srgbClr val="5A2359"/>
    <a:srgbClr val="F0536A"/>
    <a:srgbClr val="F2F2F2"/>
    <a:srgbClr val="000000"/>
    <a:srgbClr val="E10598"/>
    <a:srgbClr val="708DEA"/>
    <a:srgbClr val="90AAF4"/>
    <a:srgbClr val="AFC2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5956" autoAdjust="0"/>
  </p:normalViewPr>
  <p:slideViewPr>
    <p:cSldViewPr snapToGrid="0">
      <p:cViewPr varScale="1">
        <p:scale>
          <a:sx n="83" d="100"/>
          <a:sy n="83" d="100"/>
        </p:scale>
        <p:origin x="-5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184343675" cy="18434367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1D2B90C-776D-469A-A8A2-18DE75BD3603}" type="datetimeFigureOut">
              <a:rPr lang="en-GB"/>
              <a:pPr>
                <a:defRPr/>
              </a:pPr>
              <a:t>24/03/2024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1D645871-7ABB-47CC-AF40-5207FD0B05A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52453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6308773-B399-475F-B46D-C9B103CD1E7E}" type="datetimeFigureOut">
              <a:rPr lang="en-GB"/>
              <a:pPr>
                <a:defRPr/>
              </a:pPr>
              <a:t>24/03/2024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04915706-070A-4707-AA18-DDF1820200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5033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dirty="0"/>
              <a:t>Additional information on platforms: </a:t>
            </a:r>
          </a:p>
          <a:p>
            <a:endParaRPr lang="en-GB" dirty="0"/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Facebook: Popular worldwide and used by 80% of all women and 75% of all men, varied age profile, 80% of college graduates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YouTube: 60% female, 40% female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Whatsapp: Over 30% of users are aged under 30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WeChat: Mainly used in China and popular among people aged 26 to 35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Instagram: Used by 60% of all online users and 30% aged under 35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TikTok: Younger audience with 40% aged between 16 and 24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QQ: Mix of blogging and social networking, used widely across China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Qzone: Popular in China and allows users to keep a diary, write blogs, listen to music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Reddit: Popular in the US and especially in the workplace as over half of the users access the platform via the desktop, not a mobile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Kuaishou: Similar to TikTok and popular in China’s smaller cities with young people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Pinterest: 70% of users are female and many on higher incomes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Snapchat: Popular with younger people and used by 70% of internet users aged 18-24 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Bilibili: Video streaming platform that’s popular in China and used by users aged 18-35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Twitter: Many users on higher incomes, over 60% are aged 35 to 65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Twitch: Video game live streaming, mainly male and mostly aged under 35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Clubhouse: Mainly male, based in the USA aged 25-35 interested in music, tech and business</a:t>
            </a:r>
            <a:endParaRPr lang="en-GB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1307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0000"/>
                </a:solidFill>
              </a:rPr>
              <a:t>Permission currently being cleared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8661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0000"/>
                </a:solidFill>
              </a:rPr>
              <a:t>Permission currently being cleared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7289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419303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rgbClr val="FF0000"/>
                </a:solidFill>
              </a:rPr>
              <a:t>Permission currently being cleared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915706-070A-4707-AA18-DDF1820200B2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5458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_desig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45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6666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808793"/>
            <a:ext cx="8229600" cy="3816425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2171700" indent="-342900"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7336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_no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710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2732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9297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178120"/>
            <a:ext cx="3886200" cy="4163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78119"/>
            <a:ext cx="3886200" cy="4163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004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76581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10240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937339"/>
            <a:ext cx="3868340" cy="34064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102398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37327"/>
            <a:ext cx="3887391" cy="34064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43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691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295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665793"/>
            <a:ext cx="8229600" cy="96297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1" y="1808793"/>
            <a:ext cx="8229600" cy="36004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972111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2714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020388"/>
            <a:ext cx="7886700" cy="41529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9CF85-8457-400C-A4F9-DC61A400AE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970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690" r:id="rId10"/>
    <p:sldLayoutId id="214748367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279400" algn="l" defTabSz="914400" rtl="0" eaLnBrk="1" latinLnBrk="0" hangingPunct="1">
        <a:lnSpc>
          <a:spcPct val="100000"/>
        </a:lnSpc>
        <a:spcBef>
          <a:spcPts val="500"/>
        </a:spcBef>
        <a:buFont typeface="Courier New" panose="02070309020205020404" pitchFamily="49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873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663" indent="-3476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>
            <a:extLst>
              <a:ext uri="{FF2B5EF4-FFF2-40B4-BE49-F238E27FC236}">
                <a16:creationId xmlns="" xmlns:a16="http://schemas.microsoft.com/office/drawing/2014/main" id="{919A7340-37FA-48D9-B467-A5635021EF2F}"/>
              </a:ext>
            </a:extLst>
          </p:cNvPr>
          <p:cNvSpPr txBox="1">
            <a:spLocks/>
          </p:cNvSpPr>
          <p:nvPr/>
        </p:nvSpPr>
        <p:spPr>
          <a:xfrm>
            <a:off x="4530951" y="2006354"/>
            <a:ext cx="3716416" cy="17360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5938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5663" indent="-279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873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663" indent="-34766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600"/>
              </a:spcAft>
              <a:buNone/>
            </a:pPr>
            <a:r>
              <a:rPr lang="el-GR" sz="3200" b="1" dirty="0">
                <a:solidFill>
                  <a:schemeClr val="bg1">
                    <a:lumMod val="50000"/>
                  </a:schemeClr>
                </a:solidFill>
              </a:rPr>
              <a:t>ΣΧΕΔΙΑΣΜΟΣ, ΣΤΡΑΤΗΓΙΚΕΣ ΚΑΙ </a:t>
            </a: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ΠΡΑΚΤΙΚΕΣ</a:t>
            </a:r>
            <a:endParaRPr lang="en-US" sz="3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fontAlgn="auto">
              <a:spcAft>
                <a:spcPts val="600"/>
              </a:spcAft>
              <a:buNone/>
            </a:pPr>
            <a:r>
              <a:rPr lang="el-GR" sz="3200" b="1" dirty="0" smtClean="0">
                <a:solidFill>
                  <a:schemeClr val="bg1">
                    <a:lumMod val="50000"/>
                  </a:schemeClr>
                </a:solidFill>
              </a:rPr>
              <a:t> Κεφάλαιο 5</a:t>
            </a:r>
            <a:endParaRPr lang="el-GR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A3B8C9F3-F8B2-5AC8-C16F-2A700B32F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07" y="1743959"/>
            <a:ext cx="4208953" cy="38502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1526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DDE1CFF-A2D6-8497-1332-5157800E8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693" y="1527143"/>
            <a:ext cx="6862016" cy="4119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714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9B5FD-319A-4249-A7A8-0C1C4502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27148"/>
            <a:ext cx="8298534" cy="1325563"/>
          </a:xfrm>
        </p:spPr>
        <p:txBody>
          <a:bodyPr/>
          <a:lstStyle/>
          <a:p>
            <a:r>
              <a:rPr lang="el-GR" dirty="0"/>
              <a:t>ΘΕΩΡΙΑ ΤΟΥ ΠΛΟΥΤΟΥ ΤΩΝ ΜΕΣΩΝ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0601424-8430-4623-A43C-F3E338425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2020388"/>
            <a:ext cx="8776355" cy="4152952"/>
          </a:xfrm>
        </p:spPr>
        <p:txBody>
          <a:bodyPr/>
          <a:lstStyle/>
          <a:p>
            <a:pPr algn="l"/>
            <a:r>
              <a:rPr lang="el-GR" sz="2400" dirty="0">
                <a:latin typeface="UB-Helvetica"/>
              </a:rPr>
              <a:t>Ο</a:t>
            </a:r>
            <a:r>
              <a:rPr lang="el-GR" sz="2400" b="0" i="0" u="none" strike="noStrike" baseline="0" dirty="0">
                <a:latin typeface="UB-Helvetica"/>
              </a:rPr>
              <a:t> στόχος οποιασδήποτε επικοινωνίας είναι η άμβλυνση της ασάφειας και η μείωση της αβεβαιότητας (Daft και Lengel, 1986).</a:t>
            </a:r>
          </a:p>
          <a:p>
            <a:pPr algn="l"/>
            <a:r>
              <a:rPr lang="el-GR" sz="2400" b="0" i="0" u="none" strike="noStrike" baseline="0" dirty="0">
                <a:latin typeface="UB-Helvetica"/>
              </a:rPr>
              <a:t>Ο σκοπός του μηνύματος ηλεκτρονικού ταχυδρομείου είναι να σας ενημερώσει για το πού ακριβώς βρίσκεστε.</a:t>
            </a:r>
          </a:p>
          <a:p>
            <a:pPr lvl="1"/>
            <a:r>
              <a:rPr lang="el-GR" sz="2000" b="0" i="0" u="none" strike="noStrike" baseline="0" dirty="0">
                <a:latin typeface="UB-Helvetica"/>
              </a:rPr>
              <a:t>Μειώνει κάθε ασάφεια και αβεβαιότητα, ειδικά αν ορισμένοι βαθμοί ήταν υψηλότεροι (ή χαμηλότεροι) από το αναμενόμενο!</a:t>
            </a: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7231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C410FA-35C5-4C25-BBBF-CBD527031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Επίπεδα εμπλοκής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1545CB-B032-4F81-809A-5D0117B61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Κατανάλωση – παθητική δέσμευση 
Συμμετοχή – ενεργός συμμετοχή </a:t>
            </a:r>
            <a:endParaRPr lang="en-GB" dirty="0"/>
          </a:p>
          <a:p>
            <a:r>
              <a:rPr lang="el-GR" dirty="0"/>
              <a:t>Παραγωγή – προγραμματισμένη δέσμευση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5710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BAB02E2-C87F-637C-47B1-587EF960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759" y="1000620"/>
            <a:ext cx="6655692" cy="48567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968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DD1D5D4D-7A64-679F-35BC-21707E816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ΠΙΝΑΚΑ 5-3 (συνέχεια)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D038FF9-D60E-3B0A-0F6D-D2FEE7E36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880" y="1842734"/>
            <a:ext cx="6834833" cy="4423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9680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42370EE-A58B-6EFC-5A1B-64143BB22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417" y="0"/>
            <a:ext cx="43251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2890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68F8779-AC2F-E2D5-D29F-94FD714C8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9983" y="0"/>
            <a:ext cx="454403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084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B91FE1E-D3B1-9C20-2CE3-5483B952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F4E623C-9EF5-0593-0E9C-CAB063371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46" y="562880"/>
            <a:ext cx="6044308" cy="59760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352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6 - TextBox"/>
          <p:cNvSpPr txBox="1"/>
          <p:nvPr/>
        </p:nvSpPr>
        <p:spPr>
          <a:xfrm>
            <a:off x="1291590" y="1451610"/>
            <a:ext cx="63523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/>
              <a:t>ΒΙΒΛΙΟΓΡΑΦΙΑ</a:t>
            </a:r>
            <a:endParaRPr lang="en-US" sz="3600" dirty="0" smtClean="0"/>
          </a:p>
          <a:p>
            <a:endParaRPr lang="en-US" sz="3600" dirty="0" smtClean="0"/>
          </a:p>
          <a:p>
            <a:r>
              <a:rPr lang="el-GR" dirty="0" smtClean="0"/>
              <a:t>Ψηφιακό Μάρκετινγκ-Σχεδιασμός, Στρατηγικές και Πρακτικές</a:t>
            </a:r>
          </a:p>
          <a:p>
            <a:r>
              <a:rPr lang="el-GR" dirty="0" err="1" smtClean="0"/>
              <a:t>Hanlon</a:t>
            </a:r>
            <a:r>
              <a:rPr lang="el-GR" dirty="0" smtClean="0"/>
              <a:t> </a:t>
            </a:r>
            <a:r>
              <a:rPr lang="el-GR" dirty="0" err="1" smtClean="0"/>
              <a:t>Annmarie</a:t>
            </a:r>
            <a:r>
              <a:rPr lang="en-US" dirty="0" smtClean="0"/>
              <a:t> </a:t>
            </a:r>
            <a:r>
              <a:rPr lang="el-GR" dirty="0" smtClean="0"/>
              <a:t>ISBN: 9789925350698</a:t>
            </a:r>
          </a:p>
          <a:p>
            <a:r>
              <a:rPr lang="en-US" dirty="0" smtClean="0"/>
              <a:t>BROKEN HILL PUBLISHERS LTD</a:t>
            </a:r>
            <a:endParaRPr lang="el-GR" smtClean="0"/>
          </a:p>
          <a:p>
            <a:endParaRPr lang="el-G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35E666-A433-4B2A-81B9-0B0BCE42F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759" y="2405286"/>
            <a:ext cx="7289657" cy="27323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000" dirty="0"/>
              <a:t>Κεφάλαιο</a:t>
            </a:r>
            <a:r>
              <a:rPr lang="fr-FR" sz="4000" dirty="0"/>
              <a:t> 5</a:t>
            </a:r>
            <a:br>
              <a:rPr lang="fr-FR" sz="4000" dirty="0"/>
            </a:br>
            <a:r>
              <a:rPr lang="el-GR" sz="4000" dirty="0"/>
              <a:t>Μάρκετινγκ </a:t>
            </a:r>
            <a:r>
              <a:rPr lang="fr-FR" sz="4000" dirty="0"/>
              <a:t>M</a:t>
            </a:r>
            <a:r>
              <a:rPr lang="el-GR" sz="4000" dirty="0"/>
              <a:t>έσων Κοινωνικής Δικτύωσης</a:t>
            </a:r>
            <a:endParaRPr lang="en-GB" sz="4000" dirty="0"/>
          </a:p>
        </p:txBody>
      </p:sp>
    </p:spTree>
    <p:extLst>
      <p:ext uri="{BB962C8B-B14F-4D97-AF65-F5344CB8AC3E}">
        <p14:creationId xmlns="" xmlns:p14="http://schemas.microsoft.com/office/powerpoint/2010/main" val="2159460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A6D3C5A-1836-4445-8EF0-F8B97C92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ΜΑΘΗΣΙΑΚΑ ΑΠΟΤΕΛΕΣΜΑΤΑ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47F49C-E439-437B-A3F4-76275B3A1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Κατανοήσετε τις βασικές έννοιες στα μέσα κοινωνικής δικτύωσης για άτομα</a:t>
            </a:r>
          </a:p>
          <a:p>
            <a:r>
              <a:rPr lang="el-GR" dirty="0"/>
              <a:t>Εφαρμόσετε το μοντέλο κυψέλης</a:t>
            </a:r>
          </a:p>
          <a:p>
            <a:r>
              <a:rPr lang="el-GR" dirty="0"/>
              <a:t>Αναλύσετε την επιλογή δικτύου για τα μέσα κοινωνικής δικτύωσης εντός του οργανισμού</a:t>
            </a:r>
          </a:p>
          <a:p>
            <a:r>
              <a:rPr lang="el-GR" dirty="0"/>
              <a:t>Αξιολογήσετε την υιοθέτηση των μέσων κοινωνικής δικτύωσης</a:t>
            </a:r>
          </a:p>
          <a:p>
            <a:r>
              <a:rPr lang="el-GR" dirty="0"/>
              <a:t>Δημιουργήσετε το στρατηγικό πλαίσιο για τα μέσα κοινωνικής δικτύωσης σε οργανισμούς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828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B73CBB-3753-42E9-B96C-E9B5483D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ΕΙΣΑΓΩΓΗ ΣΤΟ ΜΑΡΚΕΤΙΝΓΚ ΤΩΝ ΜΕΣΩΝ ΚΟΙΝΩΝΙΚΗΣ ΔΙΚΤΥΩΣΗΣ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77962B-D5F8-41E8-A2C9-2E12DB9D53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Facebook, YouTube και WhatsApp με πάνω από 2 δισεκατομμύρια μηνιαίους ενεργούς χρήστες</a:t>
            </a:r>
            <a:endParaRPr lang="en-US" dirty="0"/>
          </a:p>
          <a:p>
            <a:r>
              <a:rPr lang="el-GR" dirty="0"/>
              <a:t>WeChat και Instagram με 1 έως 2 δισεκατομμύρια χρήστες</a:t>
            </a:r>
            <a:r>
              <a:rPr lang="en-US" dirty="0"/>
              <a:t>.</a:t>
            </a:r>
          </a:p>
          <a:p>
            <a:r>
              <a:rPr lang="el-GR" dirty="0"/>
              <a:t>LinkedIn, TikTok, QQ και Qzone με 500 έως 1 δισεκατομμύιο χρήστες</a:t>
            </a:r>
            <a:endParaRPr lang="en-US" dirty="0"/>
          </a:p>
          <a:p>
            <a:r>
              <a:rPr lang="el-GR" dirty="0"/>
              <a:t>Reddit, Kuaishou (επίσης γνωστό ως Kwai), Pinterest, Snapchat με 250</a:t>
            </a:r>
            <a:r>
              <a:rPr lang="en-US" dirty="0"/>
              <a:t> </a:t>
            </a:r>
            <a:r>
              <a:rPr lang="el-GR" dirty="0"/>
              <a:t>έως 500 εκατομμύρια χρήστες</a:t>
            </a:r>
            <a:endParaRPr lang="en-US" dirty="0"/>
          </a:p>
          <a:p>
            <a:r>
              <a:rPr lang="el-GR" dirty="0"/>
              <a:t>Τα κοινωνικά δίκτυα με λιγότερους από 250 εκατομμύρια χρήστες περιλαμβάνουν το Bilibili, το Twitter, το Twitch και το Clubhouse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517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FF7DED7-6F92-4051-3B43-5020752C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59" y="668576"/>
            <a:ext cx="6993213" cy="5520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65673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0766EF2-746A-FB9F-CB7F-CFB06D68E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730" y="746781"/>
            <a:ext cx="6672540" cy="53644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451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DDC629A1-450D-D3B2-22F6-7E853F62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Πίνακας 5-2 (συνέχεια)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594F07D-C148-E2DB-EB46-9A33E94F3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33" y="1894788"/>
            <a:ext cx="6978606" cy="40004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451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8E948B3-A02F-F3CD-FF61-A64A58D05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08" y="77694"/>
            <a:ext cx="5182353" cy="6643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82642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9B1345-08BD-45C2-B8FF-1692A7A0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664"/>
            <a:ext cx="7886700" cy="1325563"/>
          </a:xfrm>
        </p:spPr>
        <p:txBody>
          <a:bodyPr>
            <a:normAutofit/>
          </a:bodyPr>
          <a:lstStyle/>
          <a:p>
            <a:r>
              <a:rPr lang="el-GR" dirty="0"/>
              <a:t>ΕΦΑΡΜΟΓΗ ΤΟΥ ΜΟΝΤΕΛΟΥ ΚΥΨΕΛΗΣ ΣΕ ΙΔΙΩΤΕΣ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C6F53E1-638E-47F4-B7EF-66B4FFFF6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21" y="1502227"/>
            <a:ext cx="8515350" cy="5219249"/>
          </a:xfrm>
        </p:spPr>
        <p:txBody>
          <a:bodyPr>
            <a:noAutofit/>
          </a:bodyPr>
          <a:lstStyle/>
          <a:p>
            <a:r>
              <a:rPr lang="el-GR" sz="1800" b="1" dirty="0"/>
              <a:t>Ταυτότητα στα μέσα κοινωνικής δικτύωσης</a:t>
            </a:r>
            <a:r>
              <a:rPr lang="en-US" sz="1800" dirty="0"/>
              <a:t>: </a:t>
            </a:r>
            <a:r>
              <a:rPr lang="el-GR" sz="1800" dirty="0"/>
              <a:t>Ο κεντρικός άξονας είναι η ταυτότητα και αφορά την ποσότητα των προσωπικών στοιχείων ή πληροφοριών που μοιράζονται οι χρήστες.</a:t>
            </a:r>
          </a:p>
          <a:p>
            <a:r>
              <a:rPr lang="el-GR" sz="1800" b="1" dirty="0"/>
              <a:t>Παρουσία στα μέσα κοινωνικής δικτύωσης</a:t>
            </a:r>
            <a:r>
              <a:rPr lang="en-US" sz="1800" dirty="0"/>
              <a:t>: </a:t>
            </a:r>
            <a:r>
              <a:rPr lang="el-GR" sz="1800" dirty="0"/>
              <a:t>Η παρουσία αφορά το αν αποφασίζετε να ενημερώσετε τους άλλους ότι είστε συνδεδεμένοι. Η παρουσία δεν σημαίνει μόνο να επιτρέπεις στους ανθρώπους να σε βρίσκουν· σημαίνει επίσης να τους λες ότι είσαι συνδεδεμένος εκείνη τη στιγμή.</a:t>
            </a:r>
          </a:p>
          <a:p>
            <a:r>
              <a:rPr lang="el-GR" sz="1800" b="1" dirty="0"/>
              <a:t>Σχέσεις στα μέσα κοινωνικής δικτύωσης</a:t>
            </a:r>
            <a:r>
              <a:rPr lang="en-US" sz="1800" dirty="0"/>
              <a:t>: </a:t>
            </a:r>
            <a:r>
              <a:rPr lang="el-GR" sz="1800" dirty="0"/>
              <a:t>οι «σχέσεις» εξετάζουν τον τρόπο με τον οποίον οι χρήστες σχετίζονται μεταξύ τους, είτε λόγω σχέσης είτε μέσω κοινοποίησης αντικειμένων ή ως φίλοι.</a:t>
            </a:r>
          </a:p>
          <a:p>
            <a:r>
              <a:rPr lang="el-GR" sz="1800" b="1" dirty="0"/>
              <a:t>Η φήμη στα μέσα κοινωνικής δικτύωσης</a:t>
            </a:r>
            <a:r>
              <a:rPr lang="en-US" sz="1800" dirty="0"/>
              <a:t>: </a:t>
            </a:r>
            <a:r>
              <a:rPr lang="el-GR" sz="1800" dirty="0"/>
              <a:t>Η «φήμη» εξετάζει το πώς οι χρήστες μπορούν να αναγνωρίσουν την κοινωνική και επαγγελματική κατάσταση των άλλων.</a:t>
            </a:r>
          </a:p>
          <a:p>
            <a:r>
              <a:rPr lang="el-GR" sz="1800" b="1" dirty="0"/>
              <a:t>Ομάδες στα μέσα κοινωνικής δικτύωσης</a:t>
            </a:r>
            <a:r>
              <a:rPr lang="en-US" sz="1800" dirty="0"/>
              <a:t>: </a:t>
            </a:r>
            <a:r>
              <a:rPr lang="el-GR" sz="1800" dirty="0"/>
              <a:t>Το να είσαι μέλος μιας ομάδας ή μιας κοινότητας δεν είναι νέα ιδέα (βλ. Κεφάλαιο 6, «Διαδικτυακές Κοινότητες») και τα τέσσερα κίνητρα του McQuail (1983) για τη χρήση των μέσων περιλάμβαναν την ολοκλήρωση, η οποία αφορούσε την αίσθηση του ανήκειν ή της συμμετοχής στην κοινότητα.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9CF85-8457-400C-A4F9-DC61A400AE1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95192519"/>
      </p:ext>
    </p:extLst>
  </p:cSld>
  <p:clrMapOvr>
    <a:masterClrMapping/>
  </p:clrMapOvr>
</p:sld>
</file>

<file path=ppt/theme/theme1.xml><?xml version="1.0" encoding="utf-8"?>
<a:theme xmlns:a="http://schemas.openxmlformats.org/drawingml/2006/main" name="CDC PPT master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DC PPT master theme" id="{54717623-23ED-4358-9C73-6518671C19EC}" vid="{8348790F-27F1-4F39-885D-2376FA45C8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CW_TEMPLATE_PPTX</Template>
  <TotalTime>189</TotalTime>
  <Words>713</Words>
  <Application>Microsoft Office PowerPoint</Application>
  <PresentationFormat>Προβολή στην οθόνη (4:3)</PresentationFormat>
  <Paragraphs>76</Paragraphs>
  <Slides>18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CDC PPT master theme</vt:lpstr>
      <vt:lpstr>Διαφάνεια 1</vt:lpstr>
      <vt:lpstr>Κεφάλαιο 5 Μάρκετινγκ Mέσων Κοινωνικής Δικτύωσης</vt:lpstr>
      <vt:lpstr>ΜΑΘΗΣΙΑΚΑ ΑΠΟΤΕΛΕΣΜΑΤΑ</vt:lpstr>
      <vt:lpstr>ΕΙΣΑΓΩΓΗ ΣΤΟ ΜΑΡΚΕΤΙΝΓΚ ΤΩΝ ΜΕΣΩΝ ΚΟΙΝΩΝΙΚΗΣ ΔΙΚΤΥΩΣΗΣ</vt:lpstr>
      <vt:lpstr>Διαφάνεια 5</vt:lpstr>
      <vt:lpstr>Διαφάνεια 6</vt:lpstr>
      <vt:lpstr>Πίνακας 5-2 (συνέχεια) </vt:lpstr>
      <vt:lpstr>Διαφάνεια 8</vt:lpstr>
      <vt:lpstr>ΕΦΑΡΜΟΓΗ ΤΟΥ ΜΟΝΤΕΛΟΥ ΚΥΨΕΛΗΣ ΣΕ ΙΔΙΩΤΕΣ</vt:lpstr>
      <vt:lpstr>Διαφάνεια 10</vt:lpstr>
      <vt:lpstr>ΘΕΩΡΙΑ ΤΟΥ ΠΛΟΥΤΟΥ ΤΩΝ ΜΕΣΩΝ</vt:lpstr>
      <vt:lpstr>Επίπεδα εμπλοκής</vt:lpstr>
      <vt:lpstr>Διαφάνεια 13</vt:lpstr>
      <vt:lpstr>ΠΙΝΑΚΑ 5-3 (συνέχεια)</vt:lpstr>
      <vt:lpstr>Διαφάνεια 15</vt:lpstr>
      <vt:lpstr>Διαφάνεια 16</vt:lpstr>
      <vt:lpstr>Διαφάνεια 17</vt:lpstr>
      <vt:lpstr>Διαφάνεια 18</vt:lpstr>
    </vt:vector>
  </TitlesOfParts>
  <Company>SAGE Publications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Guyaz, Stephanie</dc:creator>
  <cp:lastModifiedBy>ΑΡΧΟΝΤΟΥΛΑ</cp:lastModifiedBy>
  <cp:revision>197</cp:revision>
  <dcterms:created xsi:type="dcterms:W3CDTF">2016-10-10T13:09:11Z</dcterms:created>
  <dcterms:modified xsi:type="dcterms:W3CDTF">2024-03-24T19:08:41Z</dcterms:modified>
</cp:coreProperties>
</file>