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346" r:id="rId3"/>
    <p:sldId id="258" r:id="rId4"/>
    <p:sldId id="34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80" r:id="rId2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00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79" d="100"/>
          <a:sy n="79" d="100"/>
        </p:scale>
        <p:origin x="850"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64C915-B320-47C0-B210-91B7B115DC04}" type="datetimeFigureOut">
              <a:rPr lang="el-GR" smtClean="0"/>
              <a:t>2/12/2023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5B97C3-364E-4898-B6E3-EDBD3C61717D}" type="slidenum">
              <a:rPr lang="el-GR" smtClean="0"/>
              <a:t>‹#›</a:t>
            </a:fld>
            <a:endParaRPr lang="el-GR"/>
          </a:p>
        </p:txBody>
      </p:sp>
    </p:spTree>
    <p:extLst>
      <p:ext uri="{BB962C8B-B14F-4D97-AF65-F5344CB8AC3E}">
        <p14:creationId xmlns:p14="http://schemas.microsoft.com/office/powerpoint/2010/main" val="1029534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5" name="Google Shape;265;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4" name="Google Shape;11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59981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9" name="Google Shape;18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C4F5C8-0676-83AC-414E-EFB1ED0717EA}"/>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232D3982-5921-17EA-DE0D-7F56794961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C8B99C48-475F-09CE-8274-110CD3F081CB}"/>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5" name="Θέση υποσέλιδου 4">
            <a:extLst>
              <a:ext uri="{FF2B5EF4-FFF2-40B4-BE49-F238E27FC236}">
                <a16:creationId xmlns:a16="http://schemas.microsoft.com/office/drawing/2014/main" id="{9BE8E44A-3353-1447-AAD7-422BDDE4A393}"/>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298988F-4F1A-AD7F-2320-5AAA4CD2C38F}"/>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1888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E01A0A-E8E9-E08D-7D04-0717F85E4DF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CC600628-52CE-BA62-FAB7-F130EC726D96}"/>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64D98267-D48D-7092-57D9-C16C3E9F2ED1}"/>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5" name="Θέση υποσέλιδου 4">
            <a:extLst>
              <a:ext uri="{FF2B5EF4-FFF2-40B4-BE49-F238E27FC236}">
                <a16:creationId xmlns:a16="http://schemas.microsoft.com/office/drawing/2014/main" id="{8DCDEC53-4C3D-40DB-0E6C-B3AF436446D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68E94D-796C-A54F-64B4-91ABC69C8FCC}"/>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1115704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EF546D6D-9BDE-219F-111E-C93BB8130FB4}"/>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CB31C6D-831F-4FA9-0F19-32870543F59D}"/>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1E467D5-B139-1DAD-085A-3E44ADB5B8EC}"/>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5" name="Θέση υποσέλιδου 4">
            <a:extLst>
              <a:ext uri="{FF2B5EF4-FFF2-40B4-BE49-F238E27FC236}">
                <a16:creationId xmlns:a16="http://schemas.microsoft.com/office/drawing/2014/main" id="{593FC1C9-90C7-F261-4ABB-22851517720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1B63123-BBDA-DAA6-F0A7-A074D3AE5369}"/>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3949588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DC36B18-9F93-CE89-A006-DB77B3D595ED}"/>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B8CCF77-1124-62D2-B887-908BD8C7E869}"/>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59CFA1F5-F734-CC6D-6DD3-5AD7AF0BC983}"/>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5" name="Θέση υποσέλιδου 4">
            <a:extLst>
              <a:ext uri="{FF2B5EF4-FFF2-40B4-BE49-F238E27FC236}">
                <a16:creationId xmlns:a16="http://schemas.microsoft.com/office/drawing/2014/main" id="{43750268-0593-B730-3A5E-A840969C5A2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0968F0C-4C49-922E-08AF-F4DBEDA08C6D}"/>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3790724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6F2DEDF-0C93-31E5-D480-E8109F8D5632}"/>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19E7B61-56BE-9660-A542-C2AE3B391C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1B958A65-7B81-6A3E-38A5-43C55DCE6501}"/>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5" name="Θέση υποσέλιδου 4">
            <a:extLst>
              <a:ext uri="{FF2B5EF4-FFF2-40B4-BE49-F238E27FC236}">
                <a16:creationId xmlns:a16="http://schemas.microsoft.com/office/drawing/2014/main" id="{2F428B41-F02A-7E60-7ADA-D13928A5976F}"/>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A88B5532-FA5B-E240-CBF9-D66E4F353E0C}"/>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391018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E4FC1D-2279-AD0B-B28A-4ADED508B4A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1ECD8409-F198-1F5F-2461-52F4A482A029}"/>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3C47A96-F102-0ED8-096D-ED3E500D4395}"/>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0B52BAC-BC5E-77AE-4671-142D3FC6B90A}"/>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6" name="Θέση υποσέλιδου 5">
            <a:extLst>
              <a:ext uri="{FF2B5EF4-FFF2-40B4-BE49-F238E27FC236}">
                <a16:creationId xmlns:a16="http://schemas.microsoft.com/office/drawing/2014/main" id="{CE94BF8D-C750-5849-C74A-F910FD85628B}"/>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47CF0B0E-9168-B765-52AA-44F0964EBB52}"/>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2783979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253288-3FB4-7A28-27C5-74CC502626C6}"/>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7505D206-D2AE-F28C-BD27-1F3CFAF73B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003AB3E-5340-D6AC-1A55-E1CD64EE4699}"/>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17A31333-D762-046F-9EAA-D03CB2893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C263B27E-8B8D-DC3E-E693-18995C217050}"/>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83C8B34-BDC5-960E-3E5F-052D6A69F62F}"/>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8" name="Θέση υποσέλιδου 7">
            <a:extLst>
              <a:ext uri="{FF2B5EF4-FFF2-40B4-BE49-F238E27FC236}">
                <a16:creationId xmlns:a16="http://schemas.microsoft.com/office/drawing/2014/main" id="{F4CC2EC8-5327-1D3B-C741-3D1A1DE383AA}"/>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AF9D1E13-DD33-2EE5-53F3-1575A904D9AC}"/>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220201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895B8D-A3A4-4569-D955-D135D14C77B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0EF3C6F5-ED41-BC7B-4225-49E730696C50}"/>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4" name="Θέση υποσέλιδου 3">
            <a:extLst>
              <a:ext uri="{FF2B5EF4-FFF2-40B4-BE49-F238E27FC236}">
                <a16:creationId xmlns:a16="http://schemas.microsoft.com/office/drawing/2014/main" id="{47B5DB24-EE68-0D62-06A5-CECEBA8D254C}"/>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7BCD268-EFA3-DE05-F942-695E5523426E}"/>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54556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59578F6-74EA-4D9C-BDF5-63412DC86FC3}"/>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3" name="Θέση υποσέλιδου 2">
            <a:extLst>
              <a:ext uri="{FF2B5EF4-FFF2-40B4-BE49-F238E27FC236}">
                <a16:creationId xmlns:a16="http://schemas.microsoft.com/office/drawing/2014/main" id="{5F749998-94EF-F604-BF01-8D8B7499F1AA}"/>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259F8F13-B781-3CEA-BE62-AED08991F059}"/>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3318930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5C3BC5-24D5-DEE3-EF42-2D080AF33C27}"/>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644B2BF-D490-0CBC-CC77-8B99E75D6A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E0ED50C-12A1-194F-7BCA-CEEC523502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88DFA69C-A7DE-FFCA-C653-564ED48DAD7C}"/>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6" name="Θέση υποσέλιδου 5">
            <a:extLst>
              <a:ext uri="{FF2B5EF4-FFF2-40B4-BE49-F238E27FC236}">
                <a16:creationId xmlns:a16="http://schemas.microsoft.com/office/drawing/2014/main" id="{3663744C-03C7-CEBB-8B04-6920253DE3F7}"/>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B002C92-524B-A085-2597-B56025AAD7BA}"/>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74210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5C7A84-8EB7-DACA-B886-C4557420E15C}"/>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FA6BA2B6-C205-2C03-3947-E3440B6FA3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6C085C2A-1580-DB41-267B-B229D419A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7812FA79-5DF6-7923-9C47-C8AF0A57CD8D}"/>
              </a:ext>
            </a:extLst>
          </p:cNvPr>
          <p:cNvSpPr>
            <a:spLocks noGrp="1"/>
          </p:cNvSpPr>
          <p:nvPr>
            <p:ph type="dt" sz="half" idx="10"/>
          </p:nvPr>
        </p:nvSpPr>
        <p:spPr/>
        <p:txBody>
          <a:bodyPr/>
          <a:lstStyle/>
          <a:p>
            <a:fld id="{1A8C5FDD-C40F-47AE-B50F-76322C6B1D8F}" type="datetimeFigureOut">
              <a:rPr lang="el-GR" smtClean="0"/>
              <a:t>2/12/2023</a:t>
            </a:fld>
            <a:endParaRPr lang="el-GR"/>
          </a:p>
        </p:txBody>
      </p:sp>
      <p:sp>
        <p:nvSpPr>
          <p:cNvPr id="6" name="Θέση υποσέλιδου 5">
            <a:extLst>
              <a:ext uri="{FF2B5EF4-FFF2-40B4-BE49-F238E27FC236}">
                <a16:creationId xmlns:a16="http://schemas.microsoft.com/office/drawing/2014/main" id="{B9A1F44D-AC7F-034D-A2A7-E6EFB76D5604}"/>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78977AEC-9BBB-3B1F-09BB-07A0BDA93BC7}"/>
              </a:ext>
            </a:extLst>
          </p:cNvPr>
          <p:cNvSpPr>
            <a:spLocks noGrp="1"/>
          </p:cNvSpPr>
          <p:nvPr>
            <p:ph type="sldNum" sz="quarter" idx="12"/>
          </p:nvPr>
        </p:nvSpPr>
        <p:spPr/>
        <p:txBody>
          <a:bodyPr/>
          <a:lstStyle/>
          <a:p>
            <a:fld id="{716347BF-1550-4D9F-8732-7A2427F4DC8E}" type="slidenum">
              <a:rPr lang="el-GR" smtClean="0"/>
              <a:t>‹#›</a:t>
            </a:fld>
            <a:endParaRPr lang="el-GR"/>
          </a:p>
        </p:txBody>
      </p:sp>
    </p:spTree>
    <p:extLst>
      <p:ext uri="{BB962C8B-B14F-4D97-AF65-F5344CB8AC3E}">
        <p14:creationId xmlns:p14="http://schemas.microsoft.com/office/powerpoint/2010/main" val="102144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438DD1E-C4C4-094D-4F74-4F7FC9612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47B7743-4482-943B-BA3C-7107D3D87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8BD9937A-245F-08D4-95D3-84613EC17B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8C5FDD-C40F-47AE-B50F-76322C6B1D8F}" type="datetimeFigureOut">
              <a:rPr lang="el-GR" smtClean="0"/>
              <a:t>2/12/2023</a:t>
            </a:fld>
            <a:endParaRPr lang="el-GR"/>
          </a:p>
        </p:txBody>
      </p:sp>
      <p:sp>
        <p:nvSpPr>
          <p:cNvPr id="5" name="Θέση υποσέλιδου 4">
            <a:extLst>
              <a:ext uri="{FF2B5EF4-FFF2-40B4-BE49-F238E27FC236}">
                <a16:creationId xmlns:a16="http://schemas.microsoft.com/office/drawing/2014/main" id="{6A3B30FA-E6AE-2E26-B859-23CB47D5F3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72471B4D-5075-673B-B84C-B7231B94B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6347BF-1550-4D9F-8732-7A2427F4DC8E}" type="slidenum">
              <a:rPr lang="el-GR" smtClean="0"/>
              <a:t>‹#›</a:t>
            </a:fld>
            <a:endParaRPr lang="el-GR"/>
          </a:p>
        </p:txBody>
      </p:sp>
    </p:spTree>
    <p:extLst>
      <p:ext uri="{BB962C8B-B14F-4D97-AF65-F5344CB8AC3E}">
        <p14:creationId xmlns:p14="http://schemas.microsoft.com/office/powerpoint/2010/main" val="3026885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jpg"/><Relationship Id="rId4" Type="http://schemas.openxmlformats.org/officeDocument/2006/relationships/image" Target="../media/image15.jpg"/><Relationship Id="rId9" Type="http://schemas.openxmlformats.org/officeDocument/2006/relationships/image" Target="../media/image2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list=PLGIXmNBprzG3pwVjlt9pafHkdhnJWf30A&amp;v=qC2ehvRfFls" TargetMode="External"/><Relationship Id="rId7" Type="http://schemas.openxmlformats.org/officeDocument/2006/relationships/hyperlink" Target="https://www.youtube.com/watch?v=UUKWHX_qQB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youtube.com/watch?v=-qPBBuppTXI&amp;index=5&amp;list=PLGIXmNBprzG3pwVjlt9pafHkdhnJWf30A" TargetMode="External"/><Relationship Id="rId5" Type="http://schemas.openxmlformats.org/officeDocument/2006/relationships/hyperlink" Target="https://www.youtube.com/watch?v=5D4dC6sFvSQ&amp;index=4&amp;list=PLGIXmNBprzG3pwVjlt9pafHkdhnJWf30A" TargetMode="External"/><Relationship Id="rId4" Type="http://schemas.openxmlformats.org/officeDocument/2006/relationships/hyperlink" Target="https://www.youtube.com/watch?v=S5ymnQener8&amp;index=2&amp;list=PLGIXmNBprzG3pwVjlt9pafHkdhnJWf30A"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gnto.gov.gr/"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4.jpg"/><Relationship Id="rId7"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jpg"/><Relationship Id="rId5" Type="http://schemas.openxmlformats.org/officeDocument/2006/relationships/image" Target="../media/image26.jpg"/><Relationship Id="rId10" Type="http://schemas.openxmlformats.org/officeDocument/2006/relationships/image" Target="../media/image31.jpg"/><Relationship Id="rId4" Type="http://schemas.openxmlformats.org/officeDocument/2006/relationships/image" Target="../media/image25.jpg"/><Relationship Id="rId9" Type="http://schemas.openxmlformats.org/officeDocument/2006/relationships/image" Target="../media/image30.jp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85830AE-EA7D-F22D-CBE3-A7238B55D2A9}"/>
              </a:ext>
            </a:extLst>
          </p:cNvPr>
          <p:cNvSpPr>
            <a:spLocks noGrp="1"/>
          </p:cNvSpPr>
          <p:nvPr>
            <p:ph type="ctrTitle"/>
          </p:nvPr>
        </p:nvSpPr>
        <p:spPr>
          <a:xfrm>
            <a:off x="1005457" y="642134"/>
            <a:ext cx="9762070" cy="2387600"/>
          </a:xfrm>
        </p:spPr>
        <p:txBody>
          <a:bodyPr>
            <a:normAutofit fontScale="90000"/>
          </a:bodyPr>
          <a:lstStyle/>
          <a:p>
            <a:pPr algn="r"/>
            <a:r>
              <a:rPr lang="el-GR" dirty="0"/>
              <a:t>Εισαγωγικό μάθημα: </a:t>
            </a:r>
            <a:br>
              <a:rPr lang="el-GR" dirty="0"/>
            </a:br>
            <a:r>
              <a:rPr lang="el-GR" u="sng" dirty="0"/>
              <a:t>Εναλλακτικές Μορφές Τουρισμού</a:t>
            </a:r>
          </a:p>
        </p:txBody>
      </p:sp>
      <p:sp>
        <p:nvSpPr>
          <p:cNvPr id="4" name="Υπότιτλος 2">
            <a:extLst>
              <a:ext uri="{FF2B5EF4-FFF2-40B4-BE49-F238E27FC236}">
                <a16:creationId xmlns:a16="http://schemas.microsoft.com/office/drawing/2014/main" id="{6A89C5CD-CB0C-D63E-55DD-4D55CA1058A1}"/>
              </a:ext>
            </a:extLst>
          </p:cNvPr>
          <p:cNvSpPr>
            <a:spLocks noGrp="1"/>
          </p:cNvSpPr>
          <p:nvPr/>
        </p:nvSpPr>
        <p:spPr>
          <a:xfrm>
            <a:off x="1332689" y="2945759"/>
            <a:ext cx="9335311" cy="2594481"/>
          </a:xfrm>
          <a:prstGeom prst="rect">
            <a:avLst/>
          </a:prstGeom>
          <a:ln>
            <a:solidFill>
              <a:schemeClr val="tx1"/>
            </a:solidFill>
          </a:ln>
        </p:spPr>
        <p:txBody>
          <a:bodyPr vert="horz" lIns="91440" tIns="45720" rIns="91440" bIns="45720" rtlCol="0">
            <a:normAutofit fontScale="92500" lnSpcReduction="20000"/>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l-GR" sz="2900" b="1" dirty="0"/>
              <a:t>ΑΓΡΟΤΙΚΗ ΚΟΙΝΩΝΙΟΛΟΓΙΑ </a:t>
            </a:r>
            <a:r>
              <a:rPr lang="tr-TR" sz="2400" b="1" i="0" dirty="0">
                <a:solidFill>
                  <a:srgbClr val="000000"/>
                </a:solidFill>
                <a:effectLst/>
                <a:latin typeface="Times New Roman" panose="02020603050405020304" pitchFamily="18" charset="0"/>
              </a:rPr>
              <a:t>GEB0308-2</a:t>
            </a:r>
            <a:endParaRPr lang="el-GR" sz="2900" b="1" dirty="0"/>
          </a:p>
          <a:p>
            <a:pPr algn="r">
              <a:spcBef>
                <a:spcPts val="0"/>
              </a:spcBef>
            </a:pPr>
            <a:r>
              <a:rPr lang="el-GR" sz="1800" i="1" dirty="0"/>
              <a:t>μάθημα επιλογής 3</a:t>
            </a:r>
            <a:r>
              <a:rPr lang="el-GR" sz="1800" i="1" baseline="30000" dirty="0"/>
              <a:t>ου</a:t>
            </a:r>
            <a:r>
              <a:rPr lang="el-GR" sz="1800" i="1" dirty="0"/>
              <a:t> εξαμήνου</a:t>
            </a:r>
          </a:p>
          <a:p>
            <a:pPr algn="r">
              <a:spcBef>
                <a:spcPts val="0"/>
              </a:spcBef>
            </a:pPr>
            <a:endParaRPr lang="el-GR" sz="1800" i="1" dirty="0"/>
          </a:p>
          <a:p>
            <a:pPr algn="r"/>
            <a:endParaRPr lang="el-GR" sz="1800" b="1" dirty="0"/>
          </a:p>
          <a:p>
            <a:pPr algn="r"/>
            <a:endParaRPr lang="el-GR" dirty="0"/>
          </a:p>
          <a:p>
            <a:pPr algn="r"/>
            <a:endParaRPr lang="el-GR" dirty="0"/>
          </a:p>
          <a:p>
            <a:pPr algn="r"/>
            <a:endParaRPr lang="el-GR" dirty="0"/>
          </a:p>
          <a:p>
            <a:pPr>
              <a:spcBef>
                <a:spcPts val="0"/>
              </a:spcBef>
            </a:pPr>
            <a:r>
              <a:rPr lang="el-GR" sz="1900" dirty="0"/>
              <a:t>ΠΑΝΕΠΙΣΤΗΜΙΟ ΔΥΤΙΚΗΣ ΜΑΚΕΔΟΝΙΑΣ</a:t>
            </a:r>
          </a:p>
          <a:p>
            <a:pPr>
              <a:spcBef>
                <a:spcPts val="0"/>
              </a:spcBef>
            </a:pPr>
            <a:r>
              <a:rPr lang="el-GR" sz="1900" dirty="0"/>
              <a:t>ΤΜΗΜΑ ΓΕΩΠΟΝΙΑΣ</a:t>
            </a:r>
          </a:p>
          <a:p>
            <a:pPr>
              <a:spcBef>
                <a:spcPts val="0"/>
              </a:spcBef>
            </a:pPr>
            <a:r>
              <a:rPr lang="el-GR" sz="1900" dirty="0"/>
              <a:t>ΦΛΩΡΙΝΑ</a:t>
            </a:r>
          </a:p>
        </p:txBody>
      </p:sp>
    </p:spTree>
    <p:extLst>
      <p:ext uri="{BB962C8B-B14F-4D97-AF65-F5344CB8AC3E}">
        <p14:creationId xmlns:p14="http://schemas.microsoft.com/office/powerpoint/2010/main" val="2222297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2"/>
          <p:cNvSpPr txBox="1">
            <a:spLocks noGrp="1"/>
          </p:cNvSpPr>
          <p:nvPr>
            <p:ph type="title"/>
          </p:nvPr>
        </p:nvSpPr>
        <p:spPr>
          <a:xfrm>
            <a:off x="1315828" y="303088"/>
            <a:ext cx="7779534" cy="54864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500"/>
            </a:pPr>
            <a:r>
              <a:rPr lang="el-GR" sz="2500" u="sng" dirty="0"/>
              <a:t>1.2. Χαρακτηριστικά της τουριστικής ζήτησης από το 1980</a:t>
            </a:r>
            <a:endParaRPr sz="2500" u="sng" dirty="0"/>
          </a:p>
        </p:txBody>
      </p:sp>
      <p:sp>
        <p:nvSpPr>
          <p:cNvPr id="192" name="Google Shape;192;p22"/>
          <p:cNvSpPr txBox="1">
            <a:spLocks noGrp="1"/>
          </p:cNvSpPr>
          <p:nvPr>
            <p:ph type="body" idx="1"/>
          </p:nvPr>
        </p:nvSpPr>
        <p:spPr>
          <a:xfrm>
            <a:off x="1445125" y="989488"/>
            <a:ext cx="7520940" cy="3179542"/>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600"/>
              <a:buFont typeface="Noto Sans Symbols"/>
              <a:buChar char="✔"/>
            </a:pPr>
            <a:r>
              <a:rPr lang="el-GR" sz="2600" dirty="0"/>
              <a:t>Τάση κορεσμού σε ορισμένες τουριστικές περιοχές (π.χ. Μύκονος – 20-25 ετών)</a:t>
            </a:r>
          </a:p>
          <a:p>
            <a:pPr marL="342900" indent="-342900">
              <a:spcBef>
                <a:spcPts val="0"/>
              </a:spcBef>
              <a:buClr>
                <a:schemeClr val="dk1"/>
              </a:buClr>
              <a:buSzPts val="2600"/>
              <a:buFont typeface="Noto Sans Symbols"/>
              <a:buChar char="✔"/>
            </a:pPr>
            <a:r>
              <a:rPr lang="el-GR" sz="2600" dirty="0"/>
              <a:t>Αύξηση τάσης</a:t>
            </a:r>
          </a:p>
          <a:p>
            <a:pPr marL="342900" indent="-342900">
              <a:spcBef>
                <a:spcPts val="0"/>
              </a:spcBef>
              <a:buClr>
                <a:schemeClr val="dk1"/>
              </a:buClr>
              <a:buSzPts val="2600"/>
              <a:buFont typeface="Noto Sans Symbols"/>
              <a:buChar char="✔"/>
            </a:pPr>
            <a:r>
              <a:rPr lang="el-GR" sz="2600" dirty="0"/>
              <a:t>Αύξηση του διαθέσιμου χρόνου των διακοπών</a:t>
            </a:r>
          </a:p>
          <a:p>
            <a:pPr marL="342900" indent="-342900">
              <a:spcBef>
                <a:spcPts val="0"/>
              </a:spcBef>
              <a:buClr>
                <a:schemeClr val="dk1"/>
              </a:buClr>
              <a:buSzPts val="2600"/>
              <a:buFont typeface="Noto Sans Symbols"/>
              <a:buChar char="✔"/>
            </a:pPr>
            <a:r>
              <a:rPr lang="el-GR" sz="2600" dirty="0"/>
              <a:t>Μείωση της μέσης διαμονής</a:t>
            </a:r>
          </a:p>
          <a:p>
            <a:pPr marL="342900" indent="-342900">
              <a:spcBef>
                <a:spcPts val="0"/>
              </a:spcBef>
              <a:buClr>
                <a:schemeClr val="dk1"/>
              </a:buClr>
              <a:buSzPts val="2600"/>
              <a:buFont typeface="Noto Sans Symbols"/>
              <a:buChar char="✔"/>
            </a:pPr>
            <a:r>
              <a:rPr lang="el-GR" sz="2600" dirty="0"/>
              <a:t>Διερεύνηση τουριστικού περιεχομένου</a:t>
            </a:r>
          </a:p>
          <a:p>
            <a:pPr marL="342900" indent="-342900">
              <a:spcBef>
                <a:spcPts val="0"/>
              </a:spcBef>
              <a:buClr>
                <a:schemeClr val="dk1"/>
              </a:buClr>
              <a:buSzPts val="2600"/>
              <a:buFont typeface="Noto Sans Symbols"/>
              <a:buChar char="✔"/>
            </a:pPr>
            <a:r>
              <a:rPr lang="el-GR" sz="2600" dirty="0"/>
              <a:t>Διαφοροποίηση προορισμών</a:t>
            </a:r>
          </a:p>
          <a:p>
            <a:pPr marL="342900" indent="-342900">
              <a:spcBef>
                <a:spcPts val="0"/>
              </a:spcBef>
              <a:buClr>
                <a:schemeClr val="dk1"/>
              </a:buClr>
              <a:buSzPts val="2600"/>
              <a:buFont typeface="Noto Sans Symbols"/>
              <a:buChar char="✔"/>
            </a:pPr>
            <a:r>
              <a:rPr lang="el-GR" sz="2600" dirty="0"/>
              <a:t>Διαφοροποίηση ταξιδιωτικών κινήτρων</a:t>
            </a:r>
            <a:endParaRPr sz="2600" dirty="0"/>
          </a:p>
          <a:p>
            <a:pPr marL="0" indent="0">
              <a:spcBef>
                <a:spcPts val="800"/>
              </a:spcBef>
              <a:buClr>
                <a:schemeClr val="dk1"/>
              </a:buClr>
              <a:buSzPts val="2600"/>
              <a:buNone/>
            </a:pPr>
            <a:endParaRPr sz="2600" dirty="0"/>
          </a:p>
        </p:txBody>
      </p:sp>
      <p:sp>
        <p:nvSpPr>
          <p:cNvPr id="193" name="Google Shape;193;p22"/>
          <p:cNvSpPr/>
          <p:nvPr/>
        </p:nvSpPr>
        <p:spPr>
          <a:xfrm>
            <a:off x="2692751" y="4042571"/>
            <a:ext cx="3168352" cy="720080"/>
          </a:xfrm>
          <a:prstGeom prst="downArrow">
            <a:avLst>
              <a:gd name="adj1" fmla="val 50000"/>
              <a:gd name="adj2" fmla="val 50000"/>
            </a:avLst>
          </a:prstGeom>
          <a:solidFill>
            <a:srgbClr val="00B050"/>
          </a:solidFill>
          <a:ln w="25400" cap="flat" cmpd="sng">
            <a:solidFill>
              <a:srgbClr val="58595B"/>
            </a:solidFill>
            <a:prstDash val="solid"/>
            <a:round/>
            <a:headEnd type="none" w="sm" len="sm"/>
            <a:tailEnd type="none" w="sm" len="sm"/>
          </a:ln>
        </p:spPr>
        <p:txBody>
          <a:bodyPr spcFirstLastPara="1" wrap="square" lIns="91425" tIns="45700" rIns="91425" bIns="45700" anchor="ctr" anchorCtr="0">
            <a:noAutofit/>
          </a:bodyPr>
          <a:lstStyle/>
          <a:p>
            <a:pPr algn="ctr"/>
            <a:endParaRPr>
              <a:solidFill>
                <a:schemeClr val="lt1"/>
              </a:solidFill>
              <a:latin typeface="Libre Franklin"/>
              <a:ea typeface="Libre Franklin"/>
              <a:cs typeface="Libre Franklin"/>
              <a:sym typeface="Libre Franklin"/>
            </a:endParaRPr>
          </a:p>
        </p:txBody>
      </p:sp>
      <p:sp>
        <p:nvSpPr>
          <p:cNvPr id="194" name="Google Shape;194;p22"/>
          <p:cNvSpPr txBox="1"/>
          <p:nvPr/>
        </p:nvSpPr>
        <p:spPr>
          <a:xfrm>
            <a:off x="1185925" y="4892763"/>
            <a:ext cx="8039339" cy="523220"/>
          </a:xfrm>
          <a:prstGeom prst="rect">
            <a:avLst/>
          </a:prstGeom>
          <a:noFill/>
          <a:ln>
            <a:noFill/>
          </a:ln>
        </p:spPr>
        <p:txBody>
          <a:bodyPr spcFirstLastPara="1" wrap="square" lIns="91425" tIns="45700" rIns="91425" bIns="45700" anchor="t" anchorCtr="0">
            <a:noAutofit/>
          </a:bodyPr>
          <a:lstStyle/>
          <a:p>
            <a:pPr algn="ctr"/>
            <a:r>
              <a:rPr lang="el-GR" sz="2800" b="1" dirty="0">
                <a:solidFill>
                  <a:srgbClr val="3D4C25"/>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rPr>
              <a:t>Ειδικές και Εναλλακτικές μορφές τουρισμού</a:t>
            </a:r>
            <a:endParaRPr sz="2800" b="1" dirty="0">
              <a:solidFill>
                <a:srgbClr val="3D4C25"/>
              </a:solidFill>
              <a:effectLst>
                <a:outerShdw blurRad="38100" dist="38100" dir="2700000" algn="tl">
                  <a:srgbClr val="000000">
                    <a:alpha val="43137"/>
                  </a:srgbClr>
                </a:outerShdw>
              </a:effectLst>
              <a:latin typeface="Libre Franklin Medium"/>
              <a:ea typeface="Libre Franklin Medium"/>
              <a:cs typeface="Libre Franklin Medium"/>
              <a:sym typeface="Libre Franklin Medium"/>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2000"/>
                                        <p:tgtEl>
                                          <p:spTgt spid="19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4"/>
                                        </p:tgtEl>
                                        <p:attrNameLst>
                                          <p:attrName>style.visibility</p:attrName>
                                        </p:attrNameLst>
                                      </p:cBhvr>
                                      <p:to>
                                        <p:strVal val="visible"/>
                                      </p:to>
                                    </p:set>
                                    <p:anim calcmode="lin" valueType="num">
                                      <p:cBhvr additive="base">
                                        <p:cTn id="12" dur="500"/>
                                        <p:tgtEl>
                                          <p:spTgt spid="194"/>
                                        </p:tgtEl>
                                        <p:attrNameLst>
                                          <p:attrName>ppt_w</p:attrName>
                                        </p:attrNameLst>
                                      </p:cBhvr>
                                      <p:tavLst>
                                        <p:tav tm="0">
                                          <p:val>
                                            <p:strVal val="0"/>
                                          </p:val>
                                        </p:tav>
                                        <p:tav tm="100000">
                                          <p:val>
                                            <p:strVal val="#ppt_w"/>
                                          </p:val>
                                        </p:tav>
                                      </p:tavLst>
                                    </p:anim>
                                    <p:anim calcmode="lin" valueType="num">
                                      <p:cBhvr additive="base">
                                        <p:cTn id="13" dur="500"/>
                                        <p:tgtEl>
                                          <p:spTgt spid="19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3"/>
          <p:cNvSpPr txBox="1">
            <a:spLocks noGrp="1"/>
          </p:cNvSpPr>
          <p:nvPr>
            <p:ph type="title"/>
          </p:nvPr>
        </p:nvSpPr>
        <p:spPr>
          <a:xfrm>
            <a:off x="1108953" y="365760"/>
            <a:ext cx="10525328" cy="54864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800"/>
            </a:pPr>
            <a:r>
              <a:rPr lang="el-GR" sz="3900" u="sng" cap="none" dirty="0"/>
              <a:t>1.3. Μορφές ειδικού και εναλλακτικού τουρισμού</a:t>
            </a:r>
            <a:endParaRPr sz="3900" u="sng" cap="none" dirty="0"/>
          </a:p>
        </p:txBody>
      </p:sp>
      <p:sp>
        <p:nvSpPr>
          <p:cNvPr id="200" name="Google Shape;200;p23"/>
          <p:cNvSpPr txBox="1">
            <a:spLocks noGrp="1"/>
          </p:cNvSpPr>
          <p:nvPr>
            <p:ph type="body" idx="1"/>
          </p:nvPr>
        </p:nvSpPr>
        <p:spPr>
          <a:xfrm>
            <a:off x="2335530" y="1580088"/>
            <a:ext cx="7520940" cy="677109"/>
          </a:xfrm>
          <a:prstGeom prst="rect">
            <a:avLst/>
          </a:prstGeom>
          <a:noFill/>
          <a:ln>
            <a:noFill/>
          </a:ln>
        </p:spPr>
        <p:txBody>
          <a:bodyPr spcFirstLastPara="1" vert="horz" wrap="square" lIns="91425" tIns="45700" rIns="91425" bIns="45700" rtlCol="0" anchor="t" anchorCtr="0">
            <a:noAutofit/>
          </a:bodyPr>
          <a:lstStyle/>
          <a:p>
            <a:pPr marL="342900" indent="-342900" algn="ctr">
              <a:spcBef>
                <a:spcPts val="0"/>
              </a:spcBef>
              <a:buClr>
                <a:srgbClr val="009900"/>
              </a:buClr>
              <a:buSzPts val="3300"/>
              <a:buNone/>
            </a:pPr>
            <a:r>
              <a:rPr lang="el-GR" sz="3300" dirty="0">
                <a:solidFill>
                  <a:srgbClr val="009900"/>
                </a:solidFill>
                <a:latin typeface="Libre Franklin Medium"/>
                <a:ea typeface="Libre Franklin Medium"/>
                <a:cs typeface="Libre Franklin Medium"/>
                <a:sym typeface="Libre Franklin Medium"/>
              </a:rPr>
              <a:t>Γιατί ταξιδεύουν οι άνθρωποι</a:t>
            </a:r>
            <a:r>
              <a:rPr lang="en-US" sz="3300" dirty="0">
                <a:solidFill>
                  <a:srgbClr val="009900"/>
                </a:solidFill>
                <a:latin typeface="Libre Franklin Medium"/>
                <a:ea typeface="Libre Franklin Medium"/>
                <a:cs typeface="Libre Franklin Medium"/>
                <a:sym typeface="Libre Franklin Medium"/>
              </a:rPr>
              <a:t>?</a:t>
            </a:r>
            <a:endParaRPr sz="3300" dirty="0">
              <a:solidFill>
                <a:srgbClr val="009900"/>
              </a:solidFill>
              <a:latin typeface="Libre Franklin Medium"/>
              <a:ea typeface="Libre Franklin Medium"/>
              <a:cs typeface="Libre Franklin Medium"/>
              <a:sym typeface="Libre Franklin Medium"/>
            </a:endParaRPr>
          </a:p>
        </p:txBody>
      </p:sp>
      <p:sp>
        <p:nvSpPr>
          <p:cNvPr id="201" name="Google Shape;201;p23"/>
          <p:cNvSpPr txBox="1"/>
          <p:nvPr/>
        </p:nvSpPr>
        <p:spPr>
          <a:xfrm>
            <a:off x="2116104" y="5256101"/>
            <a:ext cx="8208912" cy="677108"/>
          </a:xfrm>
          <a:prstGeom prst="rect">
            <a:avLst/>
          </a:prstGeom>
          <a:noFill/>
          <a:ln>
            <a:noFill/>
          </a:ln>
        </p:spPr>
        <p:txBody>
          <a:bodyPr spcFirstLastPara="1" wrap="square" lIns="91425" tIns="45700" rIns="91425" bIns="45700" anchor="t" anchorCtr="0">
            <a:noAutofit/>
          </a:bodyPr>
          <a:lstStyle/>
          <a:p>
            <a:pPr algn="ctr"/>
            <a:r>
              <a:rPr lang="en-US" sz="2400" b="1" dirty="0">
                <a:solidFill>
                  <a:schemeClr val="dk1"/>
                </a:solidFill>
                <a:latin typeface="Verdana"/>
                <a:ea typeface="Verdana"/>
                <a:cs typeface="Verdana"/>
                <a:sym typeface="Verdana"/>
              </a:rPr>
              <a:t>“Motivations mainly determine travel” </a:t>
            </a:r>
            <a:endParaRPr dirty="0"/>
          </a:p>
          <a:p>
            <a:pPr algn="ctr"/>
            <a:r>
              <a:rPr lang="en-US" sz="1400" b="1" dirty="0">
                <a:solidFill>
                  <a:schemeClr val="dk1"/>
                </a:solidFill>
                <a:latin typeface="Libre Franklin"/>
                <a:ea typeface="Libre Franklin"/>
                <a:cs typeface="Libre Franklin"/>
                <a:sym typeface="Libre Franklin"/>
              </a:rPr>
              <a:t>Iso – </a:t>
            </a:r>
            <a:r>
              <a:rPr lang="en-US" sz="1400" b="1" dirty="0" err="1">
                <a:solidFill>
                  <a:schemeClr val="dk1"/>
                </a:solidFill>
                <a:latin typeface="Libre Franklin"/>
                <a:ea typeface="Libre Franklin"/>
                <a:cs typeface="Libre Franklin"/>
                <a:sym typeface="Libre Franklin"/>
              </a:rPr>
              <a:t>Ahola</a:t>
            </a:r>
            <a:r>
              <a:rPr lang="en-US" sz="1400" b="1" dirty="0">
                <a:solidFill>
                  <a:schemeClr val="dk1"/>
                </a:solidFill>
                <a:latin typeface="Libre Franklin"/>
                <a:ea typeface="Libre Franklin"/>
                <a:cs typeface="Libre Franklin"/>
                <a:sym typeface="Libre Franklin"/>
              </a:rPr>
              <a:t>, 1980, 1982</a:t>
            </a:r>
            <a:endParaRPr sz="1400" b="1" dirty="0">
              <a:solidFill>
                <a:schemeClr val="dk1"/>
              </a:solidFill>
              <a:latin typeface="Libre Franklin"/>
              <a:ea typeface="Libre Franklin"/>
              <a:cs typeface="Libre Franklin"/>
              <a:sym typeface="Libre Franklin"/>
            </a:endParaRPr>
          </a:p>
        </p:txBody>
      </p:sp>
      <p:pic>
        <p:nvPicPr>
          <p:cNvPr id="202" name="Google Shape;202;p23"/>
          <p:cNvPicPr preferRelativeResize="0"/>
          <p:nvPr/>
        </p:nvPicPr>
        <p:blipFill rotWithShape="1">
          <a:blip r:embed="rId3">
            <a:alphaModFix/>
          </a:blip>
          <a:srcRect/>
          <a:stretch/>
        </p:blipFill>
        <p:spPr>
          <a:xfrm>
            <a:off x="4112325" y="2101176"/>
            <a:ext cx="3967350" cy="291591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2000"/>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1"/>
                                        </p:tgtEl>
                                        <p:attrNameLst>
                                          <p:attrName>style.visibility</p:attrName>
                                        </p:attrNameLst>
                                      </p:cBhvr>
                                      <p:to>
                                        <p:strVal val="visible"/>
                                      </p:to>
                                    </p:set>
                                    <p:animEffect transition="in" filter="fade">
                                      <p:cBhvr>
                                        <p:cTn id="16"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4"/>
          <p:cNvSpPr txBox="1">
            <a:spLocks noGrp="1"/>
          </p:cNvSpPr>
          <p:nvPr>
            <p:ph type="title"/>
          </p:nvPr>
        </p:nvSpPr>
        <p:spPr>
          <a:xfrm>
            <a:off x="1847528" y="404664"/>
            <a:ext cx="8321040" cy="548640"/>
          </a:xfrm>
          <a:prstGeom prst="rect">
            <a:avLst/>
          </a:prstGeom>
          <a:noFill/>
          <a:ln>
            <a:noFill/>
          </a:ln>
        </p:spPr>
        <p:txBody>
          <a:bodyPr spcFirstLastPara="1" vert="horz" wrap="square" lIns="91425" tIns="45700" rIns="91425" bIns="45700" rtlCol="0" anchor="ctr" anchorCtr="0">
            <a:noAutofit/>
          </a:bodyPr>
          <a:lstStyle/>
          <a:p>
            <a:pPr lvl="2" algn="l" rtl="0"/>
            <a:br>
              <a:rPr lang="en-US">
                <a:latin typeface="Verdana"/>
                <a:ea typeface="Verdana"/>
                <a:cs typeface="Verdana"/>
                <a:sym typeface="Verdana"/>
              </a:rPr>
            </a:br>
            <a:endParaRPr/>
          </a:p>
        </p:txBody>
      </p:sp>
      <p:sp>
        <p:nvSpPr>
          <p:cNvPr id="208" name="Google Shape;208;p24"/>
          <p:cNvSpPr txBox="1">
            <a:spLocks noGrp="1"/>
          </p:cNvSpPr>
          <p:nvPr>
            <p:ph type="body" idx="1"/>
          </p:nvPr>
        </p:nvSpPr>
        <p:spPr>
          <a:xfrm>
            <a:off x="1606339" y="249758"/>
            <a:ext cx="3891869" cy="528172"/>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000"/>
              <a:buNone/>
            </a:pPr>
            <a:r>
              <a:rPr lang="el-GR" sz="2000" dirty="0"/>
              <a:t>βασίζεται σε κίνητρα</a:t>
            </a:r>
            <a:r>
              <a:rPr lang="en-US" sz="2000" dirty="0"/>
              <a:t>….</a:t>
            </a:r>
            <a:endParaRPr sz="2000" dirty="0"/>
          </a:p>
        </p:txBody>
      </p:sp>
      <p:pic>
        <p:nvPicPr>
          <p:cNvPr id="209" name="Google Shape;209;p24"/>
          <p:cNvPicPr preferRelativeResize="0"/>
          <p:nvPr/>
        </p:nvPicPr>
        <p:blipFill rotWithShape="1">
          <a:blip r:embed="rId3">
            <a:alphaModFix/>
          </a:blip>
          <a:srcRect/>
          <a:stretch/>
        </p:blipFill>
        <p:spPr>
          <a:xfrm>
            <a:off x="1593971" y="766963"/>
            <a:ext cx="2629822" cy="1656184"/>
          </a:xfrm>
          <a:prstGeom prst="rect">
            <a:avLst/>
          </a:prstGeom>
          <a:noFill/>
          <a:ln>
            <a:noFill/>
          </a:ln>
        </p:spPr>
      </p:pic>
      <p:pic>
        <p:nvPicPr>
          <p:cNvPr id="210" name="Google Shape;210;p24"/>
          <p:cNvPicPr preferRelativeResize="0"/>
          <p:nvPr/>
        </p:nvPicPr>
        <p:blipFill rotWithShape="1">
          <a:blip r:embed="rId4">
            <a:alphaModFix/>
          </a:blip>
          <a:srcRect/>
          <a:stretch/>
        </p:blipFill>
        <p:spPr>
          <a:xfrm>
            <a:off x="4367809" y="522234"/>
            <a:ext cx="2571339" cy="1944216"/>
          </a:xfrm>
          <a:prstGeom prst="rect">
            <a:avLst/>
          </a:prstGeom>
          <a:noFill/>
          <a:ln>
            <a:noFill/>
          </a:ln>
        </p:spPr>
      </p:pic>
      <p:pic>
        <p:nvPicPr>
          <p:cNvPr id="211" name="Google Shape;211;p24"/>
          <p:cNvPicPr preferRelativeResize="0"/>
          <p:nvPr/>
        </p:nvPicPr>
        <p:blipFill rotWithShape="1">
          <a:blip r:embed="rId5">
            <a:alphaModFix/>
          </a:blip>
          <a:srcRect/>
          <a:stretch/>
        </p:blipFill>
        <p:spPr>
          <a:xfrm>
            <a:off x="1589809" y="2636914"/>
            <a:ext cx="2987981" cy="1368151"/>
          </a:xfrm>
          <a:prstGeom prst="rect">
            <a:avLst/>
          </a:prstGeom>
          <a:noFill/>
          <a:ln>
            <a:noFill/>
          </a:ln>
        </p:spPr>
      </p:pic>
      <p:pic>
        <p:nvPicPr>
          <p:cNvPr id="212" name="Google Shape;212;p24"/>
          <p:cNvPicPr preferRelativeResize="0"/>
          <p:nvPr/>
        </p:nvPicPr>
        <p:blipFill rotWithShape="1">
          <a:blip r:embed="rId6">
            <a:alphaModFix/>
          </a:blip>
          <a:srcRect/>
          <a:stretch/>
        </p:blipFill>
        <p:spPr>
          <a:xfrm>
            <a:off x="1606339" y="4185740"/>
            <a:ext cx="2376265" cy="2462113"/>
          </a:xfrm>
          <a:prstGeom prst="rect">
            <a:avLst/>
          </a:prstGeom>
          <a:noFill/>
          <a:ln>
            <a:noFill/>
          </a:ln>
        </p:spPr>
      </p:pic>
      <p:pic>
        <p:nvPicPr>
          <p:cNvPr id="213" name="Google Shape;213;p24"/>
          <p:cNvPicPr preferRelativeResize="0"/>
          <p:nvPr/>
        </p:nvPicPr>
        <p:blipFill rotWithShape="1">
          <a:blip r:embed="rId7">
            <a:alphaModFix/>
          </a:blip>
          <a:srcRect/>
          <a:stretch/>
        </p:blipFill>
        <p:spPr>
          <a:xfrm>
            <a:off x="4041243" y="2715524"/>
            <a:ext cx="3461484" cy="3479304"/>
          </a:xfrm>
          <a:prstGeom prst="rect">
            <a:avLst/>
          </a:prstGeom>
          <a:noFill/>
          <a:ln>
            <a:noFill/>
          </a:ln>
        </p:spPr>
      </p:pic>
      <p:pic>
        <p:nvPicPr>
          <p:cNvPr id="214" name="Google Shape;214;p24"/>
          <p:cNvPicPr preferRelativeResize="0"/>
          <p:nvPr/>
        </p:nvPicPr>
        <p:blipFill rotWithShape="1">
          <a:blip r:embed="rId8">
            <a:alphaModFix/>
          </a:blip>
          <a:srcRect/>
          <a:stretch/>
        </p:blipFill>
        <p:spPr>
          <a:xfrm>
            <a:off x="7102954" y="522235"/>
            <a:ext cx="2251705" cy="2114679"/>
          </a:xfrm>
          <a:prstGeom prst="rect">
            <a:avLst/>
          </a:prstGeom>
          <a:noFill/>
          <a:ln>
            <a:noFill/>
          </a:ln>
        </p:spPr>
      </p:pic>
      <p:sp>
        <p:nvSpPr>
          <p:cNvPr id="215" name="Google Shape;215;p24"/>
          <p:cNvSpPr txBox="1"/>
          <p:nvPr/>
        </p:nvSpPr>
        <p:spPr>
          <a:xfrm>
            <a:off x="3982604" y="6278008"/>
            <a:ext cx="6392667" cy="523220"/>
          </a:xfrm>
          <a:prstGeom prst="rect">
            <a:avLst/>
          </a:prstGeom>
          <a:noFill/>
          <a:ln>
            <a:noFill/>
          </a:ln>
        </p:spPr>
        <p:txBody>
          <a:bodyPr spcFirstLastPara="1" wrap="square" lIns="91425" tIns="45700" rIns="91425" bIns="45700" anchor="t" anchorCtr="0">
            <a:noAutofit/>
          </a:bodyPr>
          <a:lstStyle/>
          <a:p>
            <a:r>
              <a:rPr lang="el-GR" sz="2800" b="1" dirty="0">
                <a:solidFill>
                  <a:srgbClr val="00B050"/>
                </a:solidFill>
                <a:latin typeface="Overlock"/>
                <a:ea typeface="Overlock"/>
                <a:cs typeface="Overlock"/>
                <a:sym typeface="Overlock"/>
              </a:rPr>
              <a:t>90 μορφές εναλλακτικού τουρισμού!!!</a:t>
            </a:r>
            <a:endParaRPr sz="2800" b="1" dirty="0">
              <a:solidFill>
                <a:srgbClr val="00B050"/>
              </a:solidFill>
              <a:latin typeface="Libre Franklin"/>
              <a:ea typeface="Libre Franklin"/>
              <a:cs typeface="Libre Franklin"/>
              <a:sym typeface="Libre Franklin"/>
            </a:endParaRPr>
          </a:p>
        </p:txBody>
      </p:sp>
      <p:pic>
        <p:nvPicPr>
          <p:cNvPr id="216" name="Google Shape;216;p24"/>
          <p:cNvPicPr preferRelativeResize="0"/>
          <p:nvPr/>
        </p:nvPicPr>
        <p:blipFill rotWithShape="1">
          <a:blip r:embed="rId9">
            <a:alphaModFix/>
          </a:blip>
          <a:srcRect/>
          <a:stretch/>
        </p:blipFill>
        <p:spPr>
          <a:xfrm>
            <a:off x="7102953" y="2041252"/>
            <a:ext cx="3584680" cy="2121148"/>
          </a:xfrm>
          <a:prstGeom prst="rect">
            <a:avLst/>
          </a:prstGeom>
          <a:noFill/>
          <a:ln>
            <a:noFill/>
          </a:ln>
        </p:spPr>
      </p:pic>
      <p:pic>
        <p:nvPicPr>
          <p:cNvPr id="217" name="Google Shape;217;p24"/>
          <p:cNvPicPr preferRelativeResize="0"/>
          <p:nvPr/>
        </p:nvPicPr>
        <p:blipFill rotWithShape="1">
          <a:blip r:embed="rId10">
            <a:alphaModFix/>
          </a:blip>
          <a:srcRect/>
          <a:stretch/>
        </p:blipFill>
        <p:spPr>
          <a:xfrm>
            <a:off x="7597443" y="4315775"/>
            <a:ext cx="3090191" cy="205188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500"/>
                                        <p:tgtEl>
                                          <p:spTgt spid="2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4"/>
                                        </p:tgtEl>
                                        <p:attrNameLst>
                                          <p:attrName>style.visibility</p:attrName>
                                        </p:attrNameLst>
                                      </p:cBhvr>
                                      <p:to>
                                        <p:strVal val="visible"/>
                                      </p:to>
                                    </p:set>
                                    <p:animEffect transition="in" filter="fade">
                                      <p:cBhvr>
                                        <p:cTn id="17" dur="1000"/>
                                        <p:tgtEl>
                                          <p:spTgt spid="2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1"/>
                                        </p:tgtEl>
                                        <p:attrNameLst>
                                          <p:attrName>style.visibility</p:attrName>
                                        </p:attrNameLst>
                                      </p:cBhvr>
                                      <p:to>
                                        <p:strVal val="visible"/>
                                      </p:to>
                                    </p:set>
                                    <p:animEffect transition="in" filter="fade">
                                      <p:cBhvr>
                                        <p:cTn id="22" dur="500"/>
                                        <p:tgtEl>
                                          <p:spTgt spid="2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2"/>
                                        </p:tgtEl>
                                        <p:attrNameLst>
                                          <p:attrName>style.visibility</p:attrName>
                                        </p:attrNameLst>
                                      </p:cBhvr>
                                      <p:to>
                                        <p:strVal val="visible"/>
                                      </p:to>
                                    </p:set>
                                    <p:animEffect transition="in" filter="fade">
                                      <p:cBhvr>
                                        <p:cTn id="27" dur="1000"/>
                                        <p:tgtEl>
                                          <p:spTgt spid="2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13"/>
                                        </p:tgtEl>
                                        <p:attrNameLst>
                                          <p:attrName>style.visibility</p:attrName>
                                        </p:attrNameLst>
                                      </p:cBhvr>
                                      <p:to>
                                        <p:strVal val="visible"/>
                                      </p:to>
                                    </p:set>
                                    <p:animEffect transition="in" filter="fade">
                                      <p:cBhvr>
                                        <p:cTn id="32" dur="500"/>
                                        <p:tgtEl>
                                          <p:spTgt spid="21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6"/>
                                        </p:tgtEl>
                                        <p:attrNameLst>
                                          <p:attrName>style.visibility</p:attrName>
                                        </p:attrNameLst>
                                      </p:cBhvr>
                                      <p:to>
                                        <p:strVal val="visible"/>
                                      </p:to>
                                    </p:set>
                                    <p:anim calcmode="lin" valueType="num">
                                      <p:cBhvr additive="base">
                                        <p:cTn id="37" dur="500"/>
                                        <p:tgtEl>
                                          <p:spTgt spid="2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17"/>
                                        </p:tgtEl>
                                        <p:attrNameLst>
                                          <p:attrName>style.visibility</p:attrName>
                                        </p:attrNameLst>
                                      </p:cBhvr>
                                      <p:to>
                                        <p:strVal val="visible"/>
                                      </p:to>
                                    </p:set>
                                    <p:animEffect transition="in" filter="fade">
                                      <p:cBhvr>
                                        <p:cTn id="42" dur="2000"/>
                                        <p:tgtEl>
                                          <p:spTgt spid="21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5">
                                            <p:txEl>
                                              <p:pRg st="0" end="0"/>
                                            </p:txEl>
                                          </p:spTgt>
                                        </p:tgtEl>
                                        <p:attrNameLst>
                                          <p:attrName>style.visibility</p:attrName>
                                        </p:attrNameLst>
                                      </p:cBhvr>
                                      <p:to>
                                        <p:strVal val="visible"/>
                                      </p:to>
                                    </p:set>
                                    <p:animEffect transition="in" filter="fade">
                                      <p:cBhvr>
                                        <p:cTn id="47" dur="1000"/>
                                        <p:tgtEl>
                                          <p:spTgt spid="2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p:nvPr/>
        </p:nvSpPr>
        <p:spPr>
          <a:xfrm>
            <a:off x="2535700" y="250920"/>
            <a:ext cx="7120600" cy="707886"/>
          </a:xfrm>
          <a:prstGeom prst="rect">
            <a:avLst/>
          </a:prstGeom>
          <a:noFill/>
          <a:ln>
            <a:noFill/>
          </a:ln>
        </p:spPr>
        <p:txBody>
          <a:bodyPr spcFirstLastPara="1" wrap="square" lIns="91425" tIns="45700" rIns="91425" bIns="45700" anchor="t" anchorCtr="0">
            <a:noAutofit/>
          </a:bodyPr>
          <a:lstStyle/>
          <a:p>
            <a:r>
              <a:rPr lang="en-US" sz="2800" b="1" u="sng" dirty="0">
                <a:solidFill>
                  <a:schemeClr val="dk1"/>
                </a:solidFill>
                <a:latin typeface="Libre Franklin"/>
                <a:ea typeface="Libre Franklin"/>
                <a:cs typeface="Libre Franklin"/>
                <a:sym typeface="Libre Franklin"/>
              </a:rPr>
              <a:t>Travel to leave </a:t>
            </a:r>
            <a:r>
              <a:rPr lang="en-US" sz="4000" b="1" u="sng" dirty="0">
                <a:solidFill>
                  <a:srgbClr val="FF0000"/>
                </a:solidFill>
                <a:latin typeface="Libre Franklin"/>
                <a:ea typeface="Libre Franklin"/>
                <a:cs typeface="Libre Franklin"/>
                <a:sym typeface="Libre Franklin"/>
              </a:rPr>
              <a:t>Vs</a:t>
            </a:r>
            <a:r>
              <a:rPr lang="en-US" sz="2800" b="1" u="sng" dirty="0">
                <a:solidFill>
                  <a:schemeClr val="dk1"/>
                </a:solidFill>
                <a:latin typeface="Libre Franklin"/>
                <a:ea typeface="Libre Franklin"/>
                <a:cs typeface="Libre Franklin"/>
                <a:sym typeface="Libre Franklin"/>
              </a:rPr>
              <a:t> Travel with meaning</a:t>
            </a:r>
            <a:endParaRPr sz="2800" b="1" u="sng" dirty="0">
              <a:solidFill>
                <a:schemeClr val="dk1"/>
              </a:solidFill>
              <a:latin typeface="Libre Franklin"/>
              <a:ea typeface="Libre Franklin"/>
              <a:cs typeface="Libre Franklin"/>
              <a:sym typeface="Libre Franklin"/>
            </a:endParaRPr>
          </a:p>
        </p:txBody>
      </p:sp>
      <p:sp>
        <p:nvSpPr>
          <p:cNvPr id="223" name="Google Shape;223;p25"/>
          <p:cNvSpPr/>
          <p:nvPr/>
        </p:nvSpPr>
        <p:spPr>
          <a:xfrm>
            <a:off x="1991545" y="1110849"/>
            <a:ext cx="8208911" cy="5306581"/>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Εναλλακτικός τουρισμός είναι κάθε μορφή τουρισμού που δεν είναι μαζική</a:t>
            </a:r>
          </a:p>
          <a:p>
            <a:pPr marL="285750" indent="-285750">
              <a:buClr>
                <a:schemeClr val="dk1"/>
              </a:buClr>
              <a:buSzPts val="2400"/>
              <a:buFont typeface="Noto Sans Symbols"/>
              <a:buChar char="❖"/>
            </a:pPr>
            <a:endParaRPr sz="2400" dirty="0">
              <a:solidFill>
                <a:schemeClr val="dk1"/>
              </a:solidFill>
              <a:latin typeface="Libre Franklin"/>
              <a:ea typeface="Libre Franklin"/>
              <a:cs typeface="Libre Franklin"/>
              <a:sym typeface="Libre Franklin"/>
            </a:endParaRPr>
          </a:p>
          <a:p>
            <a:pPr marL="285750"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Αυστηρά συνδεδεμένο με τις κοινωνικές - περιβαλλοντικές - πολιτιστικές και τοπικές αξίες που επιτρέπουν, τόσο στους οικοδεσπότες όσο και στους επισκέπτες, να αλληλεπιδρούν και να μοιράζονται εμπειρίες.</a:t>
            </a:r>
          </a:p>
          <a:p>
            <a:pPr marL="285750" indent="-285750">
              <a:buClr>
                <a:schemeClr val="dk1"/>
              </a:buClr>
              <a:buSzPts val="2400"/>
              <a:buFont typeface="Noto Sans Symbols"/>
              <a:buChar char="❖"/>
            </a:pPr>
            <a:endParaRPr sz="2400" dirty="0">
              <a:solidFill>
                <a:schemeClr val="dk1"/>
              </a:solidFill>
              <a:latin typeface="Libre Franklin"/>
              <a:ea typeface="Libre Franklin"/>
              <a:cs typeface="Libre Franklin"/>
              <a:sym typeface="Libre Franklin"/>
            </a:endParaRPr>
          </a:p>
          <a:p>
            <a:pPr marL="742950" lvl="1"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Ικανοποίηση των αναγκών του τοπικού πληθυσμού</a:t>
            </a:r>
          </a:p>
          <a:p>
            <a:pPr marL="742950" lvl="1"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Ενδογενής ανάπτυξη</a:t>
            </a:r>
          </a:p>
          <a:p>
            <a:pPr marL="742950" lvl="1"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Μορφές τουρισμού όλων των εποχών</a:t>
            </a:r>
          </a:p>
          <a:p>
            <a:pPr marL="742950" lvl="1"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Διατήρηση: φυσικών και τουριστικών πόρων</a:t>
            </a:r>
          </a:p>
          <a:p>
            <a:pPr marL="742950" lvl="1"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Γεωγραφική κατανομή τουριστικών προορισμών</a:t>
            </a:r>
          </a:p>
          <a:p>
            <a:pPr lvl="1" algn="r">
              <a:buClr>
                <a:schemeClr val="dk1"/>
              </a:buClr>
              <a:buSzPts val="2400"/>
            </a:pPr>
            <a:r>
              <a:rPr lang="en-US" sz="1500" dirty="0">
                <a:solidFill>
                  <a:srgbClr val="FF0000"/>
                </a:solidFill>
                <a:latin typeface="Libre Franklin"/>
                <a:ea typeface="Libre Franklin"/>
                <a:cs typeface="Libre Franklin"/>
                <a:sym typeface="Libre Franklin"/>
              </a:rPr>
              <a:t>(</a:t>
            </a:r>
            <a:r>
              <a:rPr lang="el-GR" sz="1500" dirty="0">
                <a:solidFill>
                  <a:srgbClr val="FF0000"/>
                </a:solidFill>
                <a:latin typeface="Libre Franklin"/>
                <a:ea typeface="Libre Franklin"/>
                <a:cs typeface="Libre Franklin"/>
                <a:sym typeface="Libre Franklin"/>
              </a:rPr>
              <a:t>Ιακωβίδου</a:t>
            </a:r>
            <a:r>
              <a:rPr lang="en-US" sz="1500" dirty="0">
                <a:solidFill>
                  <a:srgbClr val="FF0000"/>
                </a:solidFill>
                <a:latin typeface="Libre Franklin"/>
                <a:ea typeface="Libre Franklin"/>
                <a:cs typeface="Libre Franklin"/>
                <a:sym typeface="Libre Franklin"/>
              </a:rPr>
              <a:t>, 2015)</a:t>
            </a:r>
            <a:endParaRPr sz="1500" b="1" dirty="0">
              <a:solidFill>
                <a:srgbClr val="FF0000"/>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title"/>
          </p:nvPr>
        </p:nvSpPr>
        <p:spPr>
          <a:xfrm>
            <a:off x="1189998" y="492219"/>
            <a:ext cx="9951396" cy="54864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800"/>
            </a:pPr>
            <a:r>
              <a:rPr lang="el-GR" sz="3700" cap="none" dirty="0"/>
              <a:t>Συνιστώσες των Εναλλακτικών Μορφών Τουρισμού</a:t>
            </a:r>
            <a:endParaRPr sz="3700" cap="none" dirty="0"/>
          </a:p>
        </p:txBody>
      </p:sp>
      <p:sp>
        <p:nvSpPr>
          <p:cNvPr id="229" name="Google Shape;229;p26"/>
          <p:cNvSpPr txBox="1">
            <a:spLocks noGrp="1"/>
          </p:cNvSpPr>
          <p:nvPr>
            <p:ph type="body" idx="1"/>
          </p:nvPr>
        </p:nvSpPr>
        <p:spPr>
          <a:xfrm>
            <a:off x="1296373" y="1212294"/>
            <a:ext cx="9258138" cy="3579849"/>
          </a:xfrm>
          <a:prstGeom prst="rect">
            <a:avLst/>
          </a:prstGeom>
          <a:noFill/>
          <a:ln>
            <a:noFill/>
          </a:ln>
        </p:spPr>
        <p:txBody>
          <a:bodyPr spcFirstLastPara="1" vert="horz" wrap="square" lIns="91425" tIns="45700" rIns="91425" bIns="45700" rtlCol="0" anchor="t" anchorCtr="0">
            <a:noAutofit/>
          </a:bodyPr>
          <a:lstStyle/>
          <a:p>
            <a:pPr marL="342900" indent="-342900">
              <a:lnSpc>
                <a:spcPct val="150000"/>
              </a:lnSpc>
              <a:spcBef>
                <a:spcPts val="0"/>
              </a:spcBef>
              <a:buClr>
                <a:schemeClr val="dk1"/>
              </a:buClr>
              <a:buSzPts val="2300"/>
              <a:buFont typeface="Noto Sans Symbols"/>
              <a:buChar char="⮚"/>
            </a:pPr>
            <a:r>
              <a:rPr lang="el-GR" sz="2300" dirty="0"/>
              <a:t>Χωρίς αρνητικές επιπτώσεις στη φύση</a:t>
            </a:r>
          </a:p>
          <a:p>
            <a:pPr marL="342900" indent="-342900">
              <a:lnSpc>
                <a:spcPct val="150000"/>
              </a:lnSpc>
              <a:spcBef>
                <a:spcPts val="0"/>
              </a:spcBef>
              <a:buClr>
                <a:schemeClr val="dk1"/>
              </a:buClr>
              <a:buSzPts val="2300"/>
              <a:buFont typeface="Noto Sans Symbols"/>
              <a:buChar char="⮚"/>
            </a:pPr>
            <a:r>
              <a:rPr lang="el-GR" sz="2300" dirty="0"/>
              <a:t>Μικρής κλίμακας – οργάνωση και ανάπτυξη από τους ντόπιους</a:t>
            </a:r>
          </a:p>
          <a:p>
            <a:pPr marL="342900" indent="-342900">
              <a:lnSpc>
                <a:spcPct val="150000"/>
              </a:lnSpc>
              <a:spcBef>
                <a:spcPts val="0"/>
              </a:spcBef>
              <a:buClr>
                <a:schemeClr val="dk1"/>
              </a:buClr>
              <a:buSzPts val="2300"/>
              <a:buFont typeface="Noto Sans Symbols"/>
              <a:buChar char="⮚"/>
            </a:pPr>
            <a:r>
              <a:rPr lang="el-GR" sz="2300" dirty="0"/>
              <a:t>Οικονομικά κέρδη – για τους ντόπιους</a:t>
            </a:r>
          </a:p>
          <a:p>
            <a:pPr marL="342900" indent="-342900">
              <a:lnSpc>
                <a:spcPct val="150000"/>
              </a:lnSpc>
              <a:spcBef>
                <a:spcPts val="0"/>
              </a:spcBef>
              <a:buClr>
                <a:schemeClr val="dk1"/>
              </a:buClr>
              <a:buSzPts val="2300"/>
              <a:buFont typeface="Noto Sans Symbols"/>
              <a:buChar char="⮚"/>
            </a:pPr>
            <a:r>
              <a:rPr lang="el-GR" sz="2300" dirty="0"/>
              <a:t>Συμμετοχή –των επισκεπτών– με βάση τα ιδιαίτερα ενδιαφέροντα και τα κίνητρά τους.</a:t>
            </a:r>
          </a:p>
          <a:p>
            <a:pPr marL="0" indent="0" algn="r">
              <a:spcBef>
                <a:spcPts val="0"/>
              </a:spcBef>
              <a:buClr>
                <a:schemeClr val="dk1"/>
              </a:buClr>
              <a:buSzPts val="2300"/>
              <a:buNone/>
            </a:pPr>
            <a:r>
              <a:rPr lang="en-US" sz="1500" dirty="0">
                <a:solidFill>
                  <a:srgbClr val="FF0000"/>
                </a:solidFill>
              </a:rPr>
              <a:t>(</a:t>
            </a:r>
            <a:r>
              <a:rPr lang="el-GR" sz="1500" dirty="0">
                <a:solidFill>
                  <a:srgbClr val="FF0000"/>
                </a:solidFill>
              </a:rPr>
              <a:t>Ιακωβίδου</a:t>
            </a:r>
            <a:r>
              <a:rPr lang="en-US" sz="1500" dirty="0">
                <a:solidFill>
                  <a:srgbClr val="FF0000"/>
                </a:solidFill>
              </a:rPr>
              <a:t>, 2015)</a:t>
            </a:r>
            <a:endParaRPr sz="1500"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p:nvPr/>
        </p:nvSpPr>
        <p:spPr>
          <a:xfrm>
            <a:off x="3534364" y="551371"/>
            <a:ext cx="5437606" cy="600164"/>
          </a:xfrm>
          <a:prstGeom prst="rect">
            <a:avLst/>
          </a:prstGeom>
          <a:noFill/>
          <a:ln>
            <a:noFill/>
          </a:ln>
        </p:spPr>
        <p:txBody>
          <a:bodyPr spcFirstLastPara="1" wrap="square" lIns="91425" tIns="45700" rIns="91425" bIns="45700" anchor="t" anchorCtr="0">
            <a:noAutofit/>
          </a:bodyPr>
          <a:lstStyle/>
          <a:p>
            <a:pPr algn="ctr"/>
            <a:r>
              <a:rPr lang="el-GR" sz="3300" b="1" u="sng" dirty="0">
                <a:solidFill>
                  <a:schemeClr val="dk1"/>
                </a:solidFill>
                <a:latin typeface="Libre Franklin"/>
                <a:ea typeface="Libre Franklin"/>
                <a:cs typeface="Libre Franklin"/>
                <a:sym typeface="Libre Franklin"/>
              </a:rPr>
              <a:t>Προφίλ Τουριστών</a:t>
            </a:r>
            <a:endParaRPr sz="3300" b="1" u="sng" dirty="0">
              <a:solidFill>
                <a:schemeClr val="dk1"/>
              </a:solidFill>
              <a:latin typeface="Libre Franklin"/>
              <a:ea typeface="Libre Franklin"/>
              <a:cs typeface="Libre Franklin"/>
              <a:sym typeface="Libre Franklin"/>
            </a:endParaRPr>
          </a:p>
        </p:txBody>
      </p:sp>
      <p:sp>
        <p:nvSpPr>
          <p:cNvPr id="235" name="Google Shape;235;p27"/>
          <p:cNvSpPr/>
          <p:nvPr/>
        </p:nvSpPr>
        <p:spPr>
          <a:xfrm>
            <a:off x="2647561" y="1271206"/>
            <a:ext cx="6613171" cy="987502"/>
          </a:xfrm>
          <a:prstGeom prst="rect">
            <a:avLst/>
          </a:prstGeom>
          <a:solidFill>
            <a:srgbClr val="FEE0CF"/>
          </a:solidFill>
          <a:ln w="25400" cap="flat" cmpd="sng">
            <a:solidFill>
              <a:srgbClr val="58595B"/>
            </a:solidFill>
            <a:prstDash val="solid"/>
            <a:round/>
            <a:headEnd type="none" w="sm" len="sm"/>
            <a:tailEnd type="none" w="sm" len="sm"/>
          </a:ln>
        </p:spPr>
        <p:txBody>
          <a:bodyPr spcFirstLastPara="1" wrap="square" lIns="91425" tIns="45700" rIns="91425" bIns="45700" anchor="ctr" anchorCtr="0">
            <a:noAutofit/>
          </a:bodyPr>
          <a:lstStyle/>
          <a:p>
            <a:pPr algn="just"/>
            <a:r>
              <a:rPr lang="el-GR" dirty="0">
                <a:solidFill>
                  <a:schemeClr val="dk1"/>
                </a:solidFill>
                <a:latin typeface="Libre Franklin"/>
                <a:ea typeface="Libre Franklin"/>
                <a:cs typeface="Libre Franklin"/>
                <a:sym typeface="Libre Franklin"/>
              </a:rPr>
              <a:t>- Εξαρτάται από τη μορφή του τουρισμού</a:t>
            </a:r>
          </a:p>
          <a:p>
            <a:pPr algn="just"/>
            <a:r>
              <a:rPr lang="el-GR" dirty="0">
                <a:solidFill>
                  <a:schemeClr val="dk1"/>
                </a:solidFill>
                <a:latin typeface="Libre Franklin"/>
                <a:ea typeface="Libre Franklin"/>
                <a:cs typeface="Libre Franklin"/>
                <a:sym typeface="Libre Franklin"/>
              </a:rPr>
              <a:t>- Σχετίζεται με το επάγγελμα, την ηλικία, το μορφωτικό επίπεδο</a:t>
            </a:r>
          </a:p>
          <a:p>
            <a:pPr algn="just"/>
            <a:r>
              <a:rPr lang="el-GR" dirty="0">
                <a:solidFill>
                  <a:schemeClr val="dk1"/>
                </a:solidFill>
                <a:latin typeface="Libre Franklin"/>
                <a:ea typeface="Libre Franklin"/>
                <a:cs typeface="Libre Franklin"/>
                <a:sym typeface="Libre Franklin"/>
              </a:rPr>
              <a:t>- Τις απαιτήσεις/υπηρεσίες</a:t>
            </a:r>
            <a:endParaRPr dirty="0"/>
          </a:p>
        </p:txBody>
      </p:sp>
      <p:sp>
        <p:nvSpPr>
          <p:cNvPr id="236" name="Google Shape;236;p27"/>
          <p:cNvSpPr/>
          <p:nvPr/>
        </p:nvSpPr>
        <p:spPr>
          <a:xfrm>
            <a:off x="944033" y="2498051"/>
            <a:ext cx="2497400" cy="2160240"/>
          </a:xfrm>
          <a:prstGeom prst="rect">
            <a:avLst/>
          </a:prstGeom>
          <a:solidFill>
            <a:srgbClr val="CBD9B1"/>
          </a:solidFill>
          <a:ln w="25400" cap="flat" cmpd="sng">
            <a:solidFill>
              <a:srgbClr val="58595B"/>
            </a:solidFill>
            <a:prstDash val="solid"/>
            <a:round/>
            <a:headEnd type="none" w="sm" len="sm"/>
            <a:tailEnd type="none" w="sm" len="sm"/>
          </a:ln>
        </p:spPr>
        <p:txBody>
          <a:bodyPr spcFirstLastPara="1" wrap="square" lIns="91425" tIns="45700" rIns="91425" bIns="45700" anchor="ctr" anchorCtr="0">
            <a:noAutofit/>
          </a:bodyPr>
          <a:lstStyle/>
          <a:p>
            <a:pPr algn="ctr"/>
            <a:r>
              <a:rPr lang="el-GR" sz="2100" b="1" dirty="0">
                <a:solidFill>
                  <a:schemeClr val="dk1"/>
                </a:solidFill>
                <a:latin typeface="Libre Franklin"/>
                <a:ea typeface="Libre Franklin"/>
                <a:cs typeface="Libre Franklin"/>
                <a:sym typeface="Libre Franklin"/>
              </a:rPr>
              <a:t>ΟΙΚΟΤΟΥΡΙΣΜΟΣ</a:t>
            </a:r>
          </a:p>
          <a:p>
            <a:pPr algn="ctr"/>
            <a:r>
              <a:rPr lang="el-GR" sz="1700" dirty="0">
                <a:solidFill>
                  <a:schemeClr val="dk1"/>
                </a:solidFill>
                <a:ea typeface="Libre Franklin"/>
                <a:cs typeface="Libre Franklin"/>
                <a:sym typeface="Libre Franklin"/>
              </a:rPr>
              <a:t>Υψηλό μορφωτικό επίπεδο</a:t>
            </a:r>
          </a:p>
          <a:p>
            <a:pPr algn="ctr"/>
            <a:r>
              <a:rPr lang="el-GR" sz="1700" dirty="0">
                <a:solidFill>
                  <a:schemeClr val="dk1"/>
                </a:solidFill>
                <a:ea typeface="Libre Franklin"/>
                <a:cs typeface="Libre Franklin"/>
                <a:sym typeface="Libre Franklin"/>
              </a:rPr>
              <a:t>Χαμηλές απαιτήσεις για υπηρεσίες</a:t>
            </a:r>
          </a:p>
          <a:p>
            <a:pPr algn="ctr"/>
            <a:r>
              <a:rPr lang="el-GR" sz="1700" dirty="0">
                <a:solidFill>
                  <a:schemeClr val="dk1"/>
                </a:solidFill>
                <a:ea typeface="Libre Franklin"/>
                <a:cs typeface="Libre Franklin"/>
                <a:sym typeface="Libre Franklin"/>
              </a:rPr>
              <a:t>Ηλικία: απροσδιόριστη</a:t>
            </a:r>
          </a:p>
          <a:p>
            <a:pPr algn="ctr"/>
            <a:r>
              <a:rPr lang="el-GR" sz="1700" dirty="0">
                <a:solidFill>
                  <a:schemeClr val="dk1"/>
                </a:solidFill>
                <a:ea typeface="Libre Franklin"/>
                <a:cs typeface="Libre Franklin"/>
                <a:sym typeface="Libre Franklin"/>
              </a:rPr>
              <a:t>Έσοδα: μέγιστο - ελάχιστο</a:t>
            </a:r>
            <a:endParaRPr sz="1700" dirty="0">
              <a:solidFill>
                <a:schemeClr val="dk1"/>
              </a:solidFill>
              <a:ea typeface="Libre Franklin"/>
              <a:cs typeface="Libre Franklin"/>
              <a:sym typeface="Libre Franklin"/>
            </a:endParaRPr>
          </a:p>
        </p:txBody>
      </p:sp>
      <p:sp>
        <p:nvSpPr>
          <p:cNvPr id="237" name="Google Shape;237;p27"/>
          <p:cNvSpPr/>
          <p:nvPr/>
        </p:nvSpPr>
        <p:spPr>
          <a:xfrm>
            <a:off x="3598600" y="2498050"/>
            <a:ext cx="2497400" cy="2160241"/>
          </a:xfrm>
          <a:prstGeom prst="rect">
            <a:avLst/>
          </a:prstGeom>
          <a:solidFill>
            <a:srgbClr val="D9CDBA"/>
          </a:solidFill>
          <a:ln w="25400" cap="flat" cmpd="sng">
            <a:solidFill>
              <a:srgbClr val="58595B"/>
            </a:solidFill>
            <a:prstDash val="solid"/>
            <a:round/>
            <a:headEnd type="none" w="sm" len="sm"/>
            <a:tailEnd type="none" w="sm" len="sm"/>
          </a:ln>
        </p:spPr>
        <p:txBody>
          <a:bodyPr spcFirstLastPara="1" wrap="square" lIns="91425" tIns="45700" rIns="91425" bIns="45700" anchor="ctr" anchorCtr="0">
            <a:noAutofit/>
          </a:bodyPr>
          <a:lstStyle/>
          <a:p>
            <a:pPr algn="ctr"/>
            <a:r>
              <a:rPr lang="el-GR" b="1" dirty="0">
                <a:solidFill>
                  <a:schemeClr val="dk1"/>
                </a:solidFill>
                <a:latin typeface="Libre Franklin"/>
                <a:sym typeface="Libre Franklin"/>
              </a:rPr>
              <a:t>ΘΡΗΣΚΕΥΤΙΚΟΣ ΤΟΥΡΙΣΜΟΣ</a:t>
            </a:r>
            <a:endParaRPr dirty="0"/>
          </a:p>
          <a:p>
            <a:pPr algn="ctr"/>
            <a:r>
              <a:rPr lang="el-GR" dirty="0">
                <a:solidFill>
                  <a:schemeClr val="dk1"/>
                </a:solidFill>
                <a:latin typeface="Libre Franklin"/>
                <a:ea typeface="Libre Franklin"/>
                <a:cs typeface="Libre Franklin"/>
                <a:sym typeface="Libre Franklin"/>
              </a:rPr>
              <a:t>3 ημέρες διάρκεια</a:t>
            </a:r>
            <a:endParaRPr dirty="0"/>
          </a:p>
          <a:p>
            <a:pPr algn="ctr"/>
            <a:r>
              <a:rPr lang="el-GR" dirty="0">
                <a:solidFill>
                  <a:schemeClr val="dk1"/>
                </a:solidFill>
                <a:latin typeface="Libre Franklin"/>
                <a:ea typeface="Libre Franklin"/>
                <a:cs typeface="Libre Franklin"/>
                <a:sym typeface="Libre Franklin"/>
              </a:rPr>
              <a:t>Οδική μετακίνηση </a:t>
            </a:r>
            <a:r>
              <a:rPr lang="en-US" dirty="0">
                <a:solidFill>
                  <a:schemeClr val="dk1"/>
                </a:solidFill>
                <a:latin typeface="Libre Franklin"/>
                <a:ea typeface="Libre Franklin"/>
                <a:cs typeface="Libre Franklin"/>
                <a:sym typeface="Libre Franklin"/>
              </a:rPr>
              <a:t>(</a:t>
            </a:r>
            <a:r>
              <a:rPr lang="el-GR" dirty="0">
                <a:solidFill>
                  <a:schemeClr val="dk1"/>
                </a:solidFill>
                <a:latin typeface="Libre Franklin"/>
                <a:ea typeface="Libre Franklin"/>
                <a:cs typeface="Libre Franklin"/>
                <a:sym typeface="Libre Franklin"/>
              </a:rPr>
              <a:t>λεωφορείο</a:t>
            </a:r>
            <a:r>
              <a:rPr lang="en-US" dirty="0">
                <a:solidFill>
                  <a:schemeClr val="dk1"/>
                </a:solidFill>
                <a:latin typeface="Libre Franklin"/>
                <a:ea typeface="Libre Franklin"/>
                <a:cs typeface="Libre Franklin"/>
                <a:sym typeface="Libre Franklin"/>
              </a:rPr>
              <a:t>)</a:t>
            </a:r>
            <a:endParaRPr dirty="0"/>
          </a:p>
          <a:p>
            <a:pPr algn="ctr"/>
            <a:r>
              <a:rPr lang="el-GR" dirty="0">
                <a:solidFill>
                  <a:schemeClr val="dk1"/>
                </a:solidFill>
                <a:latin typeface="Libre Franklin"/>
                <a:ea typeface="Libre Franklin"/>
                <a:cs typeface="Libre Franklin"/>
                <a:sym typeface="Libre Franklin"/>
              </a:rPr>
              <a:t>Χαμηλό κόστος</a:t>
            </a:r>
            <a:endParaRPr dirty="0"/>
          </a:p>
          <a:p>
            <a:pPr algn="ctr"/>
            <a:r>
              <a:rPr lang="el-GR" dirty="0">
                <a:solidFill>
                  <a:schemeClr val="dk1"/>
                </a:solidFill>
                <a:latin typeface="Libre Franklin"/>
                <a:ea typeface="Libre Franklin"/>
                <a:cs typeface="Libre Franklin"/>
                <a:sym typeface="Libre Franklin"/>
              </a:rPr>
              <a:t>Τρίτη ηλικία, 65 ετών +άνω</a:t>
            </a:r>
            <a:endParaRPr dirty="0">
              <a:solidFill>
                <a:schemeClr val="dk1"/>
              </a:solidFill>
              <a:latin typeface="Libre Franklin"/>
              <a:ea typeface="Libre Franklin"/>
              <a:cs typeface="Libre Franklin"/>
              <a:sym typeface="Libre Franklin"/>
            </a:endParaRPr>
          </a:p>
        </p:txBody>
      </p:sp>
      <p:sp>
        <p:nvSpPr>
          <p:cNvPr id="238" name="Google Shape;238;p27"/>
          <p:cNvSpPr/>
          <p:nvPr/>
        </p:nvSpPr>
        <p:spPr>
          <a:xfrm>
            <a:off x="6253167" y="2498050"/>
            <a:ext cx="2592288" cy="2160241"/>
          </a:xfrm>
          <a:prstGeom prst="rect">
            <a:avLst/>
          </a:prstGeom>
          <a:solidFill>
            <a:srgbClr val="C6EFFD"/>
          </a:solidFill>
          <a:ln w="25400" cap="flat" cmpd="sng">
            <a:solidFill>
              <a:srgbClr val="58595B"/>
            </a:solidFill>
            <a:prstDash val="solid"/>
            <a:round/>
            <a:headEnd type="none" w="sm" len="sm"/>
            <a:tailEnd type="none" w="sm" len="sm"/>
          </a:ln>
        </p:spPr>
        <p:txBody>
          <a:bodyPr spcFirstLastPara="1" wrap="square" lIns="91425" tIns="45700" rIns="91425" bIns="45700" anchor="ctr" anchorCtr="0">
            <a:noAutofit/>
          </a:bodyPr>
          <a:lstStyle/>
          <a:p>
            <a:pPr algn="ctr"/>
            <a:r>
              <a:rPr lang="el-GR" b="1" dirty="0">
                <a:solidFill>
                  <a:schemeClr val="dk1"/>
                </a:solidFill>
                <a:latin typeface="Libre Franklin"/>
                <a:ea typeface="Libre Franklin"/>
                <a:cs typeface="Libre Franklin"/>
                <a:sym typeface="Libre Franklin"/>
              </a:rPr>
              <a:t>ΙΑΜΑΤΙΚΟΣ </a:t>
            </a:r>
            <a:r>
              <a:rPr lang="en-US" b="1" dirty="0">
                <a:solidFill>
                  <a:schemeClr val="dk1"/>
                </a:solidFill>
                <a:latin typeface="Libre Franklin"/>
                <a:ea typeface="Libre Franklin"/>
                <a:cs typeface="Libre Franklin"/>
                <a:sym typeface="Libre Franklin"/>
              </a:rPr>
              <a:t>– SPA </a:t>
            </a:r>
            <a:r>
              <a:rPr lang="el-GR" b="1" dirty="0">
                <a:solidFill>
                  <a:schemeClr val="dk1"/>
                </a:solidFill>
                <a:latin typeface="Libre Franklin"/>
                <a:ea typeface="Libre Franklin"/>
                <a:cs typeface="Libre Franklin"/>
                <a:sym typeface="Libre Franklin"/>
              </a:rPr>
              <a:t>ΤΟΥΡΙΣΜΟΣ</a:t>
            </a:r>
            <a:endParaRPr dirty="0"/>
          </a:p>
          <a:p>
            <a:pPr algn="ctr"/>
            <a:r>
              <a:rPr lang="el-GR" dirty="0">
                <a:solidFill>
                  <a:schemeClr val="dk1"/>
                </a:solidFill>
                <a:latin typeface="Libre Franklin"/>
                <a:ea typeface="Libre Franklin"/>
                <a:cs typeface="Libre Franklin"/>
                <a:sym typeface="Libre Franklin"/>
              </a:rPr>
              <a:t>Χαλάρωση </a:t>
            </a:r>
            <a:r>
              <a:rPr lang="en-US" dirty="0">
                <a:solidFill>
                  <a:schemeClr val="dk1"/>
                </a:solidFill>
                <a:latin typeface="Libre Franklin"/>
                <a:ea typeface="Libre Franklin"/>
                <a:cs typeface="Libre Franklin"/>
                <a:sym typeface="Libre Franklin"/>
              </a:rPr>
              <a:t>- Spa</a:t>
            </a:r>
            <a:endParaRPr dirty="0"/>
          </a:p>
          <a:p>
            <a:pPr algn="ctr"/>
            <a:r>
              <a:rPr lang="el-GR" dirty="0">
                <a:solidFill>
                  <a:schemeClr val="dk1"/>
                </a:solidFill>
                <a:latin typeface="Libre Franklin"/>
                <a:ea typeface="Libre Franklin"/>
                <a:cs typeface="Libre Franklin"/>
                <a:sym typeface="Libre Franklin"/>
              </a:rPr>
              <a:t>Ιατρικά ζητήματα</a:t>
            </a:r>
            <a:endParaRPr dirty="0"/>
          </a:p>
          <a:p>
            <a:pPr algn="ctr"/>
            <a:r>
              <a:rPr lang="el-GR" dirty="0">
                <a:solidFill>
                  <a:schemeClr val="dk1"/>
                </a:solidFill>
                <a:latin typeface="Libre Franklin"/>
                <a:ea typeface="Libre Franklin"/>
                <a:cs typeface="Libre Franklin"/>
                <a:sym typeface="Libre Franklin"/>
              </a:rPr>
              <a:t>Αθλητική αποκατάσταση</a:t>
            </a:r>
            <a:endParaRPr dirty="0">
              <a:solidFill>
                <a:schemeClr val="dk1"/>
              </a:solidFill>
              <a:latin typeface="Libre Franklin"/>
              <a:ea typeface="Libre Franklin"/>
              <a:cs typeface="Libre Franklin"/>
              <a:sym typeface="Libre Franklin"/>
            </a:endParaRPr>
          </a:p>
        </p:txBody>
      </p:sp>
      <p:sp>
        <p:nvSpPr>
          <p:cNvPr id="239" name="Google Shape;239;p27"/>
          <p:cNvSpPr/>
          <p:nvPr/>
        </p:nvSpPr>
        <p:spPr>
          <a:xfrm>
            <a:off x="9002622" y="2498050"/>
            <a:ext cx="2592288" cy="2160241"/>
          </a:xfrm>
          <a:prstGeom prst="rect">
            <a:avLst/>
          </a:prstGeom>
          <a:solidFill>
            <a:srgbClr val="DAE1EA"/>
          </a:solidFill>
          <a:ln w="25400" cap="flat" cmpd="sng">
            <a:solidFill>
              <a:srgbClr val="58595B"/>
            </a:solidFill>
            <a:prstDash val="solid"/>
            <a:round/>
            <a:headEnd type="none" w="sm" len="sm"/>
            <a:tailEnd type="none" w="sm" len="sm"/>
          </a:ln>
        </p:spPr>
        <p:txBody>
          <a:bodyPr spcFirstLastPara="1" wrap="square" lIns="91425" tIns="45700" rIns="91425" bIns="45700" anchor="ctr" anchorCtr="0">
            <a:noAutofit/>
          </a:bodyPr>
          <a:lstStyle/>
          <a:p>
            <a:pPr algn="ctr"/>
            <a:r>
              <a:rPr lang="el-GR" b="1" dirty="0">
                <a:solidFill>
                  <a:schemeClr val="dk1"/>
                </a:solidFill>
                <a:latin typeface="Libre Franklin"/>
                <a:ea typeface="Libre Franklin"/>
                <a:cs typeface="Libre Franklin"/>
                <a:sym typeface="Libre Franklin"/>
              </a:rPr>
              <a:t>ΤΟΥΡΙΣΜΟΣ ΠΕΡΙΠΕΤΕΙΑΣ</a:t>
            </a:r>
            <a:endParaRPr dirty="0"/>
          </a:p>
          <a:p>
            <a:pPr algn="ctr"/>
            <a:r>
              <a:rPr lang="el-GR" dirty="0">
                <a:solidFill>
                  <a:schemeClr val="dk1"/>
                </a:solidFill>
                <a:latin typeface="Libre Franklin"/>
                <a:ea typeface="Libre Franklin"/>
                <a:cs typeface="Libre Franklin"/>
                <a:sym typeface="Libre Franklin"/>
              </a:rPr>
              <a:t>Εξερευνητές - έντονο ταξίδι εμπειρίας</a:t>
            </a:r>
          </a:p>
          <a:p>
            <a:pPr algn="ctr"/>
            <a:r>
              <a:rPr lang="el-GR" dirty="0">
                <a:solidFill>
                  <a:schemeClr val="dk1"/>
                </a:solidFill>
                <a:latin typeface="Libre Franklin"/>
                <a:ea typeface="Libre Franklin"/>
                <a:cs typeface="Libre Franklin"/>
                <a:sym typeface="Libre Franklin"/>
              </a:rPr>
              <a:t>Π.χ. </a:t>
            </a:r>
            <a:r>
              <a:rPr lang="tr-TR" dirty="0">
                <a:solidFill>
                  <a:schemeClr val="dk1"/>
                </a:solidFill>
                <a:latin typeface="Libre Franklin"/>
                <a:ea typeface="Libre Franklin"/>
                <a:cs typeface="Libre Franklin"/>
                <a:sym typeface="Libre Franklin"/>
              </a:rPr>
              <a:t>Bungee jumping</a:t>
            </a:r>
            <a:endParaRPr dirty="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5"/>
                                        </p:tgtEl>
                                        <p:attrNameLst>
                                          <p:attrName>style.visibility</p:attrName>
                                        </p:attrNameLst>
                                      </p:cBhvr>
                                      <p:to>
                                        <p:strVal val="visible"/>
                                      </p:to>
                                    </p:set>
                                    <p:animEffect transition="in" filter="fade">
                                      <p:cBhvr>
                                        <p:cTn id="12" dur="500"/>
                                        <p:tgtEl>
                                          <p:spTgt spid="23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6"/>
                                        </p:tgtEl>
                                        <p:attrNameLst>
                                          <p:attrName>style.visibility</p:attrName>
                                        </p:attrNameLst>
                                      </p:cBhvr>
                                      <p:to>
                                        <p:strVal val="visible"/>
                                      </p:to>
                                    </p:set>
                                    <p:animEffect transition="in" filter="fade">
                                      <p:cBhvr>
                                        <p:cTn id="17" dur="500"/>
                                        <p:tgtEl>
                                          <p:spTgt spid="2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7"/>
                                        </p:tgtEl>
                                        <p:attrNameLst>
                                          <p:attrName>style.visibility</p:attrName>
                                        </p:attrNameLst>
                                      </p:cBhvr>
                                      <p:to>
                                        <p:strVal val="visible"/>
                                      </p:to>
                                    </p:set>
                                    <p:animEffect transition="in" filter="fade">
                                      <p:cBhvr>
                                        <p:cTn id="22" dur="500"/>
                                        <p:tgtEl>
                                          <p:spTgt spid="2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8"/>
                                        </p:tgtEl>
                                        <p:attrNameLst>
                                          <p:attrName>style.visibility</p:attrName>
                                        </p:attrNameLst>
                                      </p:cBhvr>
                                      <p:to>
                                        <p:strVal val="visible"/>
                                      </p:to>
                                    </p:set>
                                    <p:animEffect transition="in" filter="fade">
                                      <p:cBhvr>
                                        <p:cTn id="27" dur="500"/>
                                        <p:tgtEl>
                                          <p:spTgt spid="2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9"/>
                                        </p:tgtEl>
                                        <p:attrNameLst>
                                          <p:attrName>style.visibility</p:attrName>
                                        </p:attrNameLst>
                                      </p:cBhvr>
                                      <p:to>
                                        <p:strVal val="visible"/>
                                      </p:to>
                                    </p:set>
                                    <p:animEffect transition="in" filter="fade">
                                      <p:cBhvr>
                                        <p:cTn id="32" dur="500"/>
                                        <p:tgtEl>
                                          <p:spTgt spid="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8"/>
          <p:cNvSpPr txBox="1">
            <a:spLocks noGrp="1"/>
          </p:cNvSpPr>
          <p:nvPr>
            <p:ph type="title"/>
          </p:nvPr>
        </p:nvSpPr>
        <p:spPr>
          <a:xfrm>
            <a:off x="1695796" y="259741"/>
            <a:ext cx="7520940" cy="548640"/>
          </a:xfrm>
          <a:prstGeom prst="rect">
            <a:avLst/>
          </a:prstGeom>
          <a:noFill/>
          <a:ln>
            <a:noFill/>
          </a:ln>
        </p:spPr>
        <p:txBody>
          <a:bodyPr spcFirstLastPara="1" vert="horz" wrap="square" lIns="91425" tIns="45700" rIns="91425" bIns="45700" rtlCol="0" anchor="ctr" anchorCtr="0">
            <a:noAutofit/>
          </a:bodyPr>
          <a:lstStyle/>
          <a:p>
            <a:pPr>
              <a:spcBef>
                <a:spcPts val="0"/>
              </a:spcBef>
              <a:buClr>
                <a:srgbClr val="009900"/>
              </a:buClr>
              <a:buSzPts val="2800"/>
            </a:pPr>
            <a:r>
              <a:rPr lang="el-GR" u="sng" dirty="0">
                <a:solidFill>
                  <a:srgbClr val="009900"/>
                </a:solidFill>
              </a:rPr>
              <a:t>Εργασία Κατανόησης</a:t>
            </a:r>
            <a:endParaRPr u="sng" dirty="0">
              <a:solidFill>
                <a:srgbClr val="009900"/>
              </a:solidFill>
            </a:endParaRPr>
          </a:p>
        </p:txBody>
      </p:sp>
      <p:sp>
        <p:nvSpPr>
          <p:cNvPr id="245" name="Google Shape;245;p28"/>
          <p:cNvSpPr txBox="1">
            <a:spLocks noGrp="1"/>
          </p:cNvSpPr>
          <p:nvPr>
            <p:ph type="body" idx="1"/>
          </p:nvPr>
        </p:nvSpPr>
        <p:spPr>
          <a:xfrm>
            <a:off x="1695796" y="808381"/>
            <a:ext cx="3677032" cy="4992668"/>
          </a:xfrm>
          <a:prstGeom prst="rect">
            <a:avLst/>
          </a:prstGeom>
          <a:noFill/>
          <a:ln>
            <a:noFill/>
          </a:ln>
        </p:spPr>
        <p:txBody>
          <a:bodyPr spcFirstLastPara="1" vert="horz" wrap="square" lIns="91425" tIns="45700" rIns="91425" bIns="45700" rtlCol="0" anchor="t" anchorCtr="0">
            <a:noAutofit/>
          </a:bodyPr>
          <a:lstStyle/>
          <a:p>
            <a:pPr marL="342900" indent="-342900">
              <a:lnSpc>
                <a:spcPct val="150000"/>
              </a:lnSpc>
              <a:spcBef>
                <a:spcPts val="0"/>
              </a:spcBef>
              <a:buClr>
                <a:srgbClr val="0070C0"/>
              </a:buClr>
              <a:buSzPts val="2400"/>
              <a:buFont typeface="Arial"/>
              <a:buChar char="•"/>
            </a:pPr>
            <a:r>
              <a:rPr lang="el-GR" sz="2200" dirty="0" err="1">
                <a:solidFill>
                  <a:srgbClr val="0070C0"/>
                </a:solidFill>
              </a:rPr>
              <a:t>Οικοτουρισμός</a:t>
            </a:r>
            <a:endParaRPr lang="el-GR" sz="2200" dirty="0">
              <a:solidFill>
                <a:srgbClr val="0070C0"/>
              </a:solidFill>
            </a:endParaRPr>
          </a:p>
          <a:p>
            <a:pPr marL="342900" indent="-342900">
              <a:lnSpc>
                <a:spcPct val="150000"/>
              </a:lnSpc>
              <a:spcBef>
                <a:spcPts val="0"/>
              </a:spcBef>
              <a:buClr>
                <a:srgbClr val="0070C0"/>
              </a:buClr>
              <a:buSzPts val="2400"/>
              <a:buFont typeface="Arial"/>
              <a:buChar char="•"/>
            </a:pPr>
            <a:r>
              <a:rPr lang="el-GR" sz="2200" dirty="0" err="1">
                <a:solidFill>
                  <a:srgbClr val="0070C0"/>
                </a:solidFill>
              </a:rPr>
              <a:t>Spa</a:t>
            </a:r>
            <a:r>
              <a:rPr lang="el-GR" sz="2200" dirty="0">
                <a:solidFill>
                  <a:srgbClr val="0070C0"/>
                </a:solidFill>
              </a:rPr>
              <a:t> (ιατρικός) τουρισμός</a:t>
            </a:r>
          </a:p>
          <a:p>
            <a:pPr marL="342900" indent="-342900">
              <a:lnSpc>
                <a:spcPct val="150000"/>
              </a:lnSpc>
              <a:spcBef>
                <a:spcPts val="0"/>
              </a:spcBef>
              <a:buClr>
                <a:srgbClr val="0070C0"/>
              </a:buClr>
              <a:buSzPts val="2400"/>
              <a:buFont typeface="Arial"/>
              <a:buChar char="•"/>
            </a:pPr>
            <a:r>
              <a:rPr lang="el-GR" sz="2200" dirty="0">
                <a:solidFill>
                  <a:srgbClr val="0070C0"/>
                </a:solidFill>
              </a:rPr>
              <a:t>Θρησκευτικός τουρισμός</a:t>
            </a:r>
          </a:p>
          <a:p>
            <a:pPr marL="342900" indent="-342900">
              <a:lnSpc>
                <a:spcPct val="150000"/>
              </a:lnSpc>
              <a:spcBef>
                <a:spcPts val="0"/>
              </a:spcBef>
              <a:buClr>
                <a:srgbClr val="0070C0"/>
              </a:buClr>
              <a:buSzPts val="2400"/>
              <a:buFont typeface="Arial"/>
              <a:buChar char="•"/>
            </a:pPr>
            <a:r>
              <a:rPr lang="el-GR" sz="2200" dirty="0">
                <a:solidFill>
                  <a:srgbClr val="0070C0"/>
                </a:solidFill>
              </a:rPr>
              <a:t>Επιχειρηματικός τουρισμός</a:t>
            </a:r>
          </a:p>
          <a:p>
            <a:pPr marL="342900" indent="-342900">
              <a:lnSpc>
                <a:spcPct val="150000"/>
              </a:lnSpc>
              <a:spcBef>
                <a:spcPts val="0"/>
              </a:spcBef>
              <a:buClr>
                <a:srgbClr val="0070C0"/>
              </a:buClr>
              <a:buSzPts val="2400"/>
              <a:buFont typeface="Arial"/>
              <a:buChar char="•"/>
            </a:pPr>
            <a:r>
              <a:rPr lang="el-GR" sz="2200" dirty="0">
                <a:solidFill>
                  <a:srgbClr val="0070C0"/>
                </a:solidFill>
              </a:rPr>
              <a:t>Ορεινός τουρισμός</a:t>
            </a:r>
          </a:p>
          <a:p>
            <a:pPr marL="342900" indent="-342900">
              <a:lnSpc>
                <a:spcPct val="150000"/>
              </a:lnSpc>
              <a:spcBef>
                <a:spcPts val="0"/>
              </a:spcBef>
              <a:buClr>
                <a:srgbClr val="0070C0"/>
              </a:buClr>
              <a:buSzPts val="2400"/>
              <a:buFont typeface="Arial"/>
              <a:buChar char="•"/>
            </a:pPr>
            <a:r>
              <a:rPr lang="el-GR" sz="2200" dirty="0">
                <a:solidFill>
                  <a:srgbClr val="0070C0"/>
                </a:solidFill>
              </a:rPr>
              <a:t>Αθλητικός τουρισμός</a:t>
            </a:r>
          </a:p>
          <a:p>
            <a:pPr marL="342900" indent="-342900">
              <a:lnSpc>
                <a:spcPct val="150000"/>
              </a:lnSpc>
              <a:spcBef>
                <a:spcPts val="0"/>
              </a:spcBef>
              <a:buClr>
                <a:srgbClr val="0070C0"/>
              </a:buClr>
              <a:buSzPts val="2400"/>
              <a:buFont typeface="Arial"/>
              <a:buChar char="•"/>
            </a:pPr>
            <a:r>
              <a:rPr lang="el-GR" sz="2200" dirty="0" err="1">
                <a:solidFill>
                  <a:srgbClr val="0070C0"/>
                </a:solidFill>
              </a:rPr>
              <a:t>Οινοτουρισμός</a:t>
            </a:r>
            <a:endParaRPr lang="el-GR" sz="2200" dirty="0">
              <a:solidFill>
                <a:srgbClr val="0070C0"/>
              </a:solidFill>
            </a:endParaRPr>
          </a:p>
          <a:p>
            <a:pPr marL="342900" indent="-342900">
              <a:lnSpc>
                <a:spcPct val="150000"/>
              </a:lnSpc>
              <a:spcBef>
                <a:spcPts val="0"/>
              </a:spcBef>
              <a:buClr>
                <a:srgbClr val="0070C0"/>
              </a:buClr>
              <a:buSzPts val="2400"/>
              <a:buFont typeface="Arial"/>
              <a:buChar char="•"/>
            </a:pPr>
            <a:r>
              <a:rPr lang="el-GR" sz="2200" dirty="0">
                <a:solidFill>
                  <a:srgbClr val="0070C0"/>
                </a:solidFill>
              </a:rPr>
              <a:t>Πολιτιστικός τουρισμός</a:t>
            </a:r>
          </a:p>
          <a:p>
            <a:pPr marL="342900" indent="-342900">
              <a:lnSpc>
                <a:spcPct val="150000"/>
              </a:lnSpc>
              <a:spcBef>
                <a:spcPts val="0"/>
              </a:spcBef>
              <a:buClr>
                <a:srgbClr val="0070C0"/>
              </a:buClr>
              <a:buSzPts val="2400"/>
              <a:buFont typeface="Arial"/>
              <a:buChar char="•"/>
            </a:pPr>
            <a:r>
              <a:rPr lang="el-GR" sz="2200" dirty="0">
                <a:solidFill>
                  <a:srgbClr val="0070C0"/>
                </a:solidFill>
              </a:rPr>
              <a:t>Τουρισμός περιπέτειας</a:t>
            </a:r>
          </a:p>
          <a:p>
            <a:pPr marL="342900" indent="-342900">
              <a:lnSpc>
                <a:spcPct val="150000"/>
              </a:lnSpc>
              <a:spcBef>
                <a:spcPts val="0"/>
              </a:spcBef>
              <a:buClr>
                <a:srgbClr val="0070C0"/>
              </a:buClr>
              <a:buSzPts val="2400"/>
              <a:buFont typeface="Arial"/>
              <a:buChar char="•"/>
            </a:pPr>
            <a:r>
              <a:rPr lang="el-GR" sz="2200" dirty="0">
                <a:solidFill>
                  <a:srgbClr val="0070C0"/>
                </a:solidFill>
              </a:rPr>
              <a:t>Μαζικός τουρισμός</a:t>
            </a:r>
          </a:p>
          <a:p>
            <a:pPr marL="342900" indent="-342900">
              <a:lnSpc>
                <a:spcPct val="150000"/>
              </a:lnSpc>
              <a:spcBef>
                <a:spcPts val="0"/>
              </a:spcBef>
              <a:buClr>
                <a:srgbClr val="0070C0"/>
              </a:buClr>
              <a:buSzPts val="2400"/>
              <a:buFont typeface="Arial"/>
              <a:buChar char="•"/>
            </a:pPr>
            <a:r>
              <a:rPr lang="el-GR" sz="2200" dirty="0" err="1">
                <a:solidFill>
                  <a:srgbClr val="0070C0"/>
                </a:solidFill>
              </a:rPr>
              <a:t>Αγροτουρισμός</a:t>
            </a:r>
            <a:endParaRPr sz="2200" dirty="0"/>
          </a:p>
        </p:txBody>
      </p:sp>
      <p:sp>
        <p:nvSpPr>
          <p:cNvPr id="246" name="Google Shape;246;p28"/>
          <p:cNvSpPr txBox="1"/>
          <p:nvPr/>
        </p:nvSpPr>
        <p:spPr>
          <a:xfrm>
            <a:off x="3822709" y="958496"/>
            <a:ext cx="2785820"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Λίμνη Κερκίνη  - Σέρρες</a:t>
            </a:r>
            <a:endParaRPr dirty="0">
              <a:solidFill>
                <a:schemeClr val="dk1"/>
              </a:solidFill>
              <a:latin typeface="Libre Franklin"/>
              <a:ea typeface="Libre Franklin"/>
              <a:cs typeface="Libre Franklin"/>
              <a:sym typeface="Libre Franklin"/>
            </a:endParaRPr>
          </a:p>
        </p:txBody>
      </p:sp>
      <p:sp>
        <p:nvSpPr>
          <p:cNvPr id="247" name="Google Shape;247;p28"/>
          <p:cNvSpPr txBox="1"/>
          <p:nvPr/>
        </p:nvSpPr>
        <p:spPr>
          <a:xfrm>
            <a:off x="5015879" y="1430838"/>
            <a:ext cx="6258477" cy="433870"/>
          </a:xfrm>
          <a:prstGeom prst="rect">
            <a:avLst/>
          </a:prstGeom>
          <a:noFill/>
          <a:ln>
            <a:noFill/>
          </a:ln>
        </p:spPr>
        <p:txBody>
          <a:bodyPr spcFirstLastPara="1" wrap="square" lIns="91425" tIns="45700" rIns="91425" bIns="45700" anchor="t" anchorCtr="0">
            <a:noAutofit/>
          </a:bodyPr>
          <a:lstStyle/>
          <a:p>
            <a:r>
              <a:rPr lang="el-GR" dirty="0" err="1">
                <a:solidFill>
                  <a:schemeClr val="dk1"/>
                </a:solidFill>
                <a:latin typeface="Libre Franklin"/>
                <a:ea typeface="Libre Franklin"/>
                <a:cs typeface="Libre Franklin"/>
                <a:sym typeface="Libre Franklin"/>
              </a:rPr>
              <a:t>Αριδαία</a:t>
            </a:r>
            <a:r>
              <a:rPr lang="el-GR" dirty="0">
                <a:solidFill>
                  <a:schemeClr val="dk1"/>
                </a:solidFill>
                <a:latin typeface="Libre Franklin"/>
                <a:ea typeface="Libre Franklin"/>
                <a:cs typeface="Libre Franklin"/>
                <a:sym typeface="Libre Franklin"/>
              </a:rPr>
              <a:t> - Πέλλα </a:t>
            </a:r>
            <a:r>
              <a:rPr lang="en-US" dirty="0">
                <a:solidFill>
                  <a:schemeClr val="dk1"/>
                </a:solidFill>
                <a:latin typeface="Libre Franklin"/>
                <a:ea typeface="Libre Franklin"/>
                <a:cs typeface="Libre Franklin"/>
                <a:sym typeface="Libre Franklin"/>
              </a:rPr>
              <a:t>– </a:t>
            </a:r>
            <a:r>
              <a:rPr lang="el-GR" dirty="0">
                <a:solidFill>
                  <a:schemeClr val="dk1"/>
                </a:solidFill>
                <a:latin typeface="Libre Franklin"/>
                <a:ea typeface="Libre Franklin"/>
                <a:cs typeface="Libre Franklin"/>
                <a:sym typeface="Libre Franklin"/>
              </a:rPr>
              <a:t>Θερμικές Πηγές</a:t>
            </a:r>
            <a:endParaRPr dirty="0">
              <a:solidFill>
                <a:schemeClr val="dk1"/>
              </a:solidFill>
              <a:latin typeface="Libre Franklin"/>
              <a:ea typeface="Libre Franklin"/>
              <a:cs typeface="Libre Franklin"/>
              <a:sym typeface="Libre Franklin"/>
            </a:endParaRPr>
          </a:p>
        </p:txBody>
      </p:sp>
      <p:sp>
        <p:nvSpPr>
          <p:cNvPr id="248" name="Google Shape;248;p28"/>
          <p:cNvSpPr txBox="1"/>
          <p:nvPr/>
        </p:nvSpPr>
        <p:spPr>
          <a:xfrm>
            <a:off x="4969929" y="1976909"/>
            <a:ext cx="3600400"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Τήνος - Κυκλάδες</a:t>
            </a:r>
            <a:endParaRPr dirty="0">
              <a:solidFill>
                <a:schemeClr val="dk1"/>
              </a:solidFill>
              <a:latin typeface="Libre Franklin"/>
              <a:ea typeface="Libre Franklin"/>
              <a:cs typeface="Libre Franklin"/>
              <a:sym typeface="Libre Franklin"/>
            </a:endParaRPr>
          </a:p>
        </p:txBody>
      </p:sp>
      <p:sp>
        <p:nvSpPr>
          <p:cNvPr id="249" name="Google Shape;249;p28"/>
          <p:cNvSpPr txBox="1"/>
          <p:nvPr/>
        </p:nvSpPr>
        <p:spPr>
          <a:xfrm>
            <a:off x="5253964" y="2470112"/>
            <a:ext cx="3456384"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Αθήνα, Ρόδος, Θεσσαλονίκη</a:t>
            </a:r>
            <a:endParaRPr dirty="0"/>
          </a:p>
        </p:txBody>
      </p:sp>
      <p:sp>
        <p:nvSpPr>
          <p:cNvPr id="250" name="Google Shape;250;p28"/>
          <p:cNvSpPr txBox="1"/>
          <p:nvPr/>
        </p:nvSpPr>
        <p:spPr>
          <a:xfrm>
            <a:off x="4441954" y="2963315"/>
            <a:ext cx="3409172"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Αλμωπία - </a:t>
            </a:r>
            <a:r>
              <a:rPr lang="el-GR" dirty="0" err="1">
                <a:solidFill>
                  <a:schemeClr val="dk1"/>
                </a:solidFill>
                <a:latin typeface="Libre Franklin"/>
                <a:ea typeface="Libre Franklin"/>
                <a:cs typeface="Libre Franklin"/>
                <a:sym typeface="Libre Franklin"/>
              </a:rPr>
              <a:t>Βόρρας</a:t>
            </a:r>
            <a:endParaRPr dirty="0">
              <a:solidFill>
                <a:schemeClr val="dk1"/>
              </a:solidFill>
              <a:latin typeface="Libre Franklin"/>
              <a:ea typeface="Libre Franklin"/>
              <a:cs typeface="Libre Franklin"/>
              <a:sym typeface="Libre Franklin"/>
            </a:endParaRPr>
          </a:p>
        </p:txBody>
      </p:sp>
      <p:sp>
        <p:nvSpPr>
          <p:cNvPr id="251" name="Google Shape;251;p28"/>
          <p:cNvSpPr txBox="1"/>
          <p:nvPr/>
        </p:nvSpPr>
        <p:spPr>
          <a:xfrm>
            <a:off x="4511646" y="3441319"/>
            <a:ext cx="2160240"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Παναγίτσα - Πέλλα</a:t>
            </a:r>
            <a:endParaRPr dirty="0">
              <a:solidFill>
                <a:schemeClr val="dk1"/>
              </a:solidFill>
              <a:latin typeface="Libre Franklin"/>
              <a:ea typeface="Libre Franklin"/>
              <a:cs typeface="Libre Franklin"/>
              <a:sym typeface="Libre Franklin"/>
            </a:endParaRPr>
          </a:p>
        </p:txBody>
      </p:sp>
      <p:sp>
        <p:nvSpPr>
          <p:cNvPr id="252" name="Google Shape;252;p28"/>
          <p:cNvSpPr txBox="1"/>
          <p:nvPr/>
        </p:nvSpPr>
        <p:spPr>
          <a:xfrm>
            <a:off x="3867779" y="3988031"/>
            <a:ext cx="3672408"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Όσσα - </a:t>
            </a:r>
            <a:r>
              <a:rPr lang="el-GR" dirty="0" err="1">
                <a:solidFill>
                  <a:schemeClr val="dk1"/>
                </a:solidFill>
                <a:latin typeface="Libre Franklin"/>
                <a:ea typeface="Libre Franklin"/>
                <a:cs typeface="Libre Franklin"/>
                <a:sym typeface="Libre Franklin"/>
              </a:rPr>
              <a:t>Θεσσαλονική</a:t>
            </a:r>
            <a:endParaRPr dirty="0">
              <a:solidFill>
                <a:schemeClr val="dk1"/>
              </a:solidFill>
              <a:latin typeface="Libre Franklin"/>
              <a:ea typeface="Libre Franklin"/>
              <a:cs typeface="Libre Franklin"/>
              <a:sym typeface="Libre Franklin"/>
            </a:endParaRPr>
          </a:p>
        </p:txBody>
      </p:sp>
      <p:sp>
        <p:nvSpPr>
          <p:cNvPr id="253" name="Google Shape;253;p28"/>
          <p:cNvSpPr txBox="1"/>
          <p:nvPr/>
        </p:nvSpPr>
        <p:spPr>
          <a:xfrm>
            <a:off x="4837457" y="4509800"/>
            <a:ext cx="3769212"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Δελφοί - Φωκίδα</a:t>
            </a:r>
            <a:endParaRPr dirty="0">
              <a:solidFill>
                <a:schemeClr val="dk1"/>
              </a:solidFill>
              <a:latin typeface="Libre Franklin"/>
              <a:ea typeface="Libre Franklin"/>
              <a:cs typeface="Libre Franklin"/>
              <a:sym typeface="Libre Franklin"/>
            </a:endParaRPr>
          </a:p>
        </p:txBody>
      </p:sp>
      <p:sp>
        <p:nvSpPr>
          <p:cNvPr id="254" name="Google Shape;254;p28"/>
          <p:cNvSpPr txBox="1"/>
          <p:nvPr/>
        </p:nvSpPr>
        <p:spPr>
          <a:xfrm>
            <a:off x="4837457" y="4968134"/>
            <a:ext cx="5040560"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Κόρινθος - Κορινθία</a:t>
            </a:r>
            <a:endParaRPr dirty="0">
              <a:solidFill>
                <a:schemeClr val="dk1"/>
              </a:solidFill>
              <a:latin typeface="Libre Franklin"/>
              <a:ea typeface="Libre Franklin"/>
              <a:cs typeface="Libre Franklin"/>
              <a:sym typeface="Libre Franklin"/>
            </a:endParaRPr>
          </a:p>
        </p:txBody>
      </p:sp>
      <p:sp>
        <p:nvSpPr>
          <p:cNvPr id="255" name="Google Shape;255;p28"/>
          <p:cNvSpPr txBox="1"/>
          <p:nvPr/>
        </p:nvSpPr>
        <p:spPr>
          <a:xfrm>
            <a:off x="4377020" y="5474928"/>
            <a:ext cx="4392488"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Χαλκιδική </a:t>
            </a:r>
            <a:endParaRPr dirty="0">
              <a:solidFill>
                <a:schemeClr val="dk1"/>
              </a:solidFill>
              <a:latin typeface="Libre Franklin"/>
              <a:ea typeface="Libre Franklin"/>
              <a:cs typeface="Libre Franklin"/>
              <a:sym typeface="Libre Franklin"/>
            </a:endParaRPr>
          </a:p>
        </p:txBody>
      </p:sp>
      <p:sp>
        <p:nvSpPr>
          <p:cNvPr id="256" name="Google Shape;256;p28"/>
          <p:cNvSpPr txBox="1"/>
          <p:nvPr/>
        </p:nvSpPr>
        <p:spPr>
          <a:xfrm>
            <a:off x="3934214" y="6022265"/>
            <a:ext cx="5475343" cy="369332"/>
          </a:xfrm>
          <a:prstGeom prst="rect">
            <a:avLst/>
          </a:prstGeom>
          <a:noFill/>
          <a:ln>
            <a:noFill/>
          </a:ln>
        </p:spPr>
        <p:txBody>
          <a:bodyPr spcFirstLastPara="1" wrap="square" lIns="91425" tIns="45700" rIns="91425" bIns="45700" anchor="t" anchorCtr="0">
            <a:noAutofit/>
          </a:bodyPr>
          <a:lstStyle/>
          <a:p>
            <a:r>
              <a:rPr lang="el-GR" dirty="0">
                <a:solidFill>
                  <a:schemeClr val="dk1"/>
                </a:solidFill>
                <a:latin typeface="Libre Franklin"/>
                <a:ea typeface="Libre Franklin"/>
                <a:cs typeface="Libre Franklin"/>
                <a:sym typeface="Libre Franklin"/>
              </a:rPr>
              <a:t>Άγιος Αντώνιος - Θεσσαλονίκη</a:t>
            </a:r>
            <a:endParaRPr dirty="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45">
                                            <p:txEl>
                                              <p:pRg st="0" end="0"/>
                                            </p:txEl>
                                          </p:spTgt>
                                        </p:tgtEl>
                                        <p:attrNameLst>
                                          <p:attrName>style.visibility</p:attrName>
                                        </p:attrNameLst>
                                      </p:cBhvr>
                                      <p:to>
                                        <p:strVal val="visible"/>
                                      </p:to>
                                    </p:set>
                                    <p:animEffect transition="in" filter="fade">
                                      <p:cBhvr>
                                        <p:cTn id="7" dur="1000"/>
                                        <p:tgtEl>
                                          <p:spTgt spid="24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
                                            <p:txEl>
                                              <p:pRg st="1" end="1"/>
                                            </p:txEl>
                                          </p:spTgt>
                                        </p:tgtEl>
                                        <p:attrNameLst>
                                          <p:attrName>style.visibility</p:attrName>
                                        </p:attrNameLst>
                                      </p:cBhvr>
                                      <p:to>
                                        <p:strVal val="visible"/>
                                      </p:to>
                                    </p:set>
                                    <p:animEffect transition="in" filter="fade">
                                      <p:cBhvr>
                                        <p:cTn id="10" dur="1000"/>
                                        <p:tgtEl>
                                          <p:spTgt spid="245">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5">
                                            <p:txEl>
                                              <p:pRg st="2" end="2"/>
                                            </p:txEl>
                                          </p:spTgt>
                                        </p:tgtEl>
                                        <p:attrNameLst>
                                          <p:attrName>style.visibility</p:attrName>
                                        </p:attrNameLst>
                                      </p:cBhvr>
                                      <p:to>
                                        <p:strVal val="visible"/>
                                      </p:to>
                                    </p:set>
                                    <p:animEffect transition="in" filter="fade">
                                      <p:cBhvr>
                                        <p:cTn id="13" dur="1000"/>
                                        <p:tgtEl>
                                          <p:spTgt spid="245">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5">
                                            <p:txEl>
                                              <p:pRg st="3" end="3"/>
                                            </p:txEl>
                                          </p:spTgt>
                                        </p:tgtEl>
                                        <p:attrNameLst>
                                          <p:attrName>style.visibility</p:attrName>
                                        </p:attrNameLst>
                                      </p:cBhvr>
                                      <p:to>
                                        <p:strVal val="visible"/>
                                      </p:to>
                                    </p:set>
                                    <p:animEffect transition="in" filter="fade">
                                      <p:cBhvr>
                                        <p:cTn id="16" dur="1000"/>
                                        <p:tgtEl>
                                          <p:spTgt spid="245">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5">
                                            <p:txEl>
                                              <p:pRg st="4" end="4"/>
                                            </p:txEl>
                                          </p:spTgt>
                                        </p:tgtEl>
                                        <p:attrNameLst>
                                          <p:attrName>style.visibility</p:attrName>
                                        </p:attrNameLst>
                                      </p:cBhvr>
                                      <p:to>
                                        <p:strVal val="visible"/>
                                      </p:to>
                                    </p:set>
                                    <p:animEffect transition="in" filter="fade">
                                      <p:cBhvr>
                                        <p:cTn id="19" dur="1000"/>
                                        <p:tgtEl>
                                          <p:spTgt spid="245">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5">
                                            <p:txEl>
                                              <p:pRg st="5" end="5"/>
                                            </p:txEl>
                                          </p:spTgt>
                                        </p:tgtEl>
                                        <p:attrNameLst>
                                          <p:attrName>style.visibility</p:attrName>
                                        </p:attrNameLst>
                                      </p:cBhvr>
                                      <p:to>
                                        <p:strVal val="visible"/>
                                      </p:to>
                                    </p:set>
                                    <p:animEffect transition="in" filter="fade">
                                      <p:cBhvr>
                                        <p:cTn id="22" dur="1000"/>
                                        <p:tgtEl>
                                          <p:spTgt spid="245">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5">
                                            <p:txEl>
                                              <p:pRg st="6" end="6"/>
                                            </p:txEl>
                                          </p:spTgt>
                                        </p:tgtEl>
                                        <p:attrNameLst>
                                          <p:attrName>style.visibility</p:attrName>
                                        </p:attrNameLst>
                                      </p:cBhvr>
                                      <p:to>
                                        <p:strVal val="visible"/>
                                      </p:to>
                                    </p:set>
                                    <p:animEffect transition="in" filter="fade">
                                      <p:cBhvr>
                                        <p:cTn id="25" dur="1000"/>
                                        <p:tgtEl>
                                          <p:spTgt spid="245">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45">
                                            <p:txEl>
                                              <p:pRg st="7" end="7"/>
                                            </p:txEl>
                                          </p:spTgt>
                                        </p:tgtEl>
                                        <p:attrNameLst>
                                          <p:attrName>style.visibility</p:attrName>
                                        </p:attrNameLst>
                                      </p:cBhvr>
                                      <p:to>
                                        <p:strVal val="visible"/>
                                      </p:to>
                                    </p:set>
                                    <p:animEffect transition="in" filter="fade">
                                      <p:cBhvr>
                                        <p:cTn id="28" dur="1000"/>
                                        <p:tgtEl>
                                          <p:spTgt spid="245">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245">
                                            <p:txEl>
                                              <p:pRg st="8" end="8"/>
                                            </p:txEl>
                                          </p:spTgt>
                                        </p:tgtEl>
                                        <p:attrNameLst>
                                          <p:attrName>style.visibility</p:attrName>
                                        </p:attrNameLst>
                                      </p:cBhvr>
                                      <p:to>
                                        <p:strVal val="visible"/>
                                      </p:to>
                                    </p:set>
                                    <p:animEffect transition="in" filter="fade">
                                      <p:cBhvr>
                                        <p:cTn id="31" dur="1000"/>
                                        <p:tgtEl>
                                          <p:spTgt spid="245">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245">
                                            <p:txEl>
                                              <p:pRg st="9" end="9"/>
                                            </p:txEl>
                                          </p:spTgt>
                                        </p:tgtEl>
                                        <p:attrNameLst>
                                          <p:attrName>style.visibility</p:attrName>
                                        </p:attrNameLst>
                                      </p:cBhvr>
                                      <p:to>
                                        <p:strVal val="visible"/>
                                      </p:to>
                                    </p:set>
                                    <p:animEffect transition="in" filter="fade">
                                      <p:cBhvr>
                                        <p:cTn id="34" dur="1000"/>
                                        <p:tgtEl>
                                          <p:spTgt spid="245">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45">
                                            <p:txEl>
                                              <p:pRg st="10" end="10"/>
                                            </p:txEl>
                                          </p:spTgt>
                                        </p:tgtEl>
                                        <p:attrNameLst>
                                          <p:attrName>style.visibility</p:attrName>
                                        </p:attrNameLst>
                                      </p:cBhvr>
                                      <p:to>
                                        <p:strVal val="visible"/>
                                      </p:to>
                                    </p:set>
                                    <p:animEffect transition="in" filter="fade">
                                      <p:cBhvr>
                                        <p:cTn id="37" dur="1000"/>
                                        <p:tgtEl>
                                          <p:spTgt spid="245">
                                            <p:txEl>
                                              <p:pRg st="10" end="1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46"/>
                                        </p:tgtEl>
                                        <p:attrNameLst>
                                          <p:attrName>style.visibility</p:attrName>
                                        </p:attrNameLst>
                                      </p:cBhvr>
                                      <p:to>
                                        <p:strVal val="visible"/>
                                      </p:to>
                                    </p:set>
                                    <p:animEffect transition="in" filter="fade">
                                      <p:cBhvr>
                                        <p:cTn id="42" dur="500"/>
                                        <p:tgtEl>
                                          <p:spTgt spid="24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7"/>
                                        </p:tgtEl>
                                        <p:attrNameLst>
                                          <p:attrName>style.visibility</p:attrName>
                                        </p:attrNameLst>
                                      </p:cBhvr>
                                      <p:to>
                                        <p:strVal val="visible"/>
                                      </p:to>
                                    </p:set>
                                    <p:animEffect transition="in" filter="fade">
                                      <p:cBhvr>
                                        <p:cTn id="47" dur="500"/>
                                        <p:tgtEl>
                                          <p:spTgt spid="24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48"/>
                                        </p:tgtEl>
                                        <p:attrNameLst>
                                          <p:attrName>style.visibility</p:attrName>
                                        </p:attrNameLst>
                                      </p:cBhvr>
                                      <p:to>
                                        <p:strVal val="visible"/>
                                      </p:to>
                                    </p:set>
                                    <p:animEffect transition="in" filter="fade">
                                      <p:cBhvr>
                                        <p:cTn id="52" dur="500"/>
                                        <p:tgtEl>
                                          <p:spTgt spid="24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49"/>
                                        </p:tgtEl>
                                        <p:attrNameLst>
                                          <p:attrName>style.visibility</p:attrName>
                                        </p:attrNameLst>
                                      </p:cBhvr>
                                      <p:to>
                                        <p:strVal val="visible"/>
                                      </p:to>
                                    </p:set>
                                    <p:animEffect transition="in" filter="fade">
                                      <p:cBhvr>
                                        <p:cTn id="57" dur="500"/>
                                        <p:tgtEl>
                                          <p:spTgt spid="24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50"/>
                                        </p:tgtEl>
                                        <p:attrNameLst>
                                          <p:attrName>style.visibility</p:attrName>
                                        </p:attrNameLst>
                                      </p:cBhvr>
                                      <p:to>
                                        <p:strVal val="visible"/>
                                      </p:to>
                                    </p:set>
                                    <p:animEffect transition="in" filter="fade">
                                      <p:cBhvr>
                                        <p:cTn id="62" dur="500"/>
                                        <p:tgtEl>
                                          <p:spTgt spid="250"/>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51"/>
                                        </p:tgtEl>
                                        <p:attrNameLst>
                                          <p:attrName>style.visibility</p:attrName>
                                        </p:attrNameLst>
                                      </p:cBhvr>
                                      <p:to>
                                        <p:strVal val="visible"/>
                                      </p:to>
                                    </p:set>
                                    <p:animEffect transition="in" filter="fade">
                                      <p:cBhvr>
                                        <p:cTn id="67" dur="500"/>
                                        <p:tgtEl>
                                          <p:spTgt spid="251"/>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52"/>
                                        </p:tgtEl>
                                        <p:attrNameLst>
                                          <p:attrName>style.visibility</p:attrName>
                                        </p:attrNameLst>
                                      </p:cBhvr>
                                      <p:to>
                                        <p:strVal val="visible"/>
                                      </p:to>
                                    </p:set>
                                    <p:animEffect transition="in" filter="fade">
                                      <p:cBhvr>
                                        <p:cTn id="72" dur="500"/>
                                        <p:tgtEl>
                                          <p:spTgt spid="252"/>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53"/>
                                        </p:tgtEl>
                                        <p:attrNameLst>
                                          <p:attrName>style.visibility</p:attrName>
                                        </p:attrNameLst>
                                      </p:cBhvr>
                                      <p:to>
                                        <p:strVal val="visible"/>
                                      </p:to>
                                    </p:set>
                                    <p:animEffect transition="in" filter="fade">
                                      <p:cBhvr>
                                        <p:cTn id="77" dur="500"/>
                                        <p:tgtEl>
                                          <p:spTgt spid="25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54"/>
                                        </p:tgtEl>
                                        <p:attrNameLst>
                                          <p:attrName>style.visibility</p:attrName>
                                        </p:attrNameLst>
                                      </p:cBhvr>
                                      <p:to>
                                        <p:strVal val="visible"/>
                                      </p:to>
                                    </p:set>
                                    <p:animEffect transition="in" filter="fade">
                                      <p:cBhvr>
                                        <p:cTn id="82" dur="500"/>
                                        <p:tgtEl>
                                          <p:spTgt spid="25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55"/>
                                        </p:tgtEl>
                                        <p:attrNameLst>
                                          <p:attrName>style.visibility</p:attrName>
                                        </p:attrNameLst>
                                      </p:cBhvr>
                                      <p:to>
                                        <p:strVal val="visible"/>
                                      </p:to>
                                    </p:set>
                                    <p:animEffect transition="in" filter="fade">
                                      <p:cBhvr>
                                        <p:cTn id="87" dur="500"/>
                                        <p:tgtEl>
                                          <p:spTgt spid="255"/>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56"/>
                                        </p:tgtEl>
                                        <p:attrNameLst>
                                          <p:attrName>style.visibility</p:attrName>
                                        </p:attrNameLst>
                                      </p:cBhvr>
                                      <p:to>
                                        <p:strVal val="visible"/>
                                      </p:to>
                                    </p:set>
                                    <p:animEffect transition="in" filter="fade">
                                      <p:cBhvr>
                                        <p:cTn id="92"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9"/>
          <p:cNvSpPr txBox="1"/>
          <p:nvPr/>
        </p:nvSpPr>
        <p:spPr>
          <a:xfrm>
            <a:off x="1050588" y="654362"/>
            <a:ext cx="10496144" cy="446276"/>
          </a:xfrm>
          <a:prstGeom prst="rect">
            <a:avLst/>
          </a:prstGeom>
          <a:noFill/>
          <a:ln>
            <a:noFill/>
          </a:ln>
        </p:spPr>
        <p:txBody>
          <a:bodyPr spcFirstLastPara="1" wrap="square" lIns="91425" tIns="45700" rIns="91425" bIns="45700" anchor="t" anchorCtr="0">
            <a:noAutofit/>
          </a:bodyPr>
          <a:lstStyle/>
          <a:p>
            <a:r>
              <a:rPr lang="el-GR" sz="2500" b="1" u="sng" dirty="0">
                <a:solidFill>
                  <a:schemeClr val="dk1"/>
                </a:solidFill>
                <a:latin typeface="Libre Franklin"/>
                <a:ea typeface="Libre Franklin"/>
                <a:cs typeface="Libre Franklin"/>
                <a:sym typeface="Libre Franklin"/>
              </a:rPr>
              <a:t>Η εμπειρία μέσω των ειδικών και εναλλακτικών μορφών τουρισμού </a:t>
            </a:r>
            <a:endParaRPr sz="2500" b="1" u="sng" dirty="0">
              <a:solidFill>
                <a:schemeClr val="dk1"/>
              </a:solidFill>
              <a:latin typeface="Libre Franklin"/>
              <a:ea typeface="Libre Franklin"/>
              <a:cs typeface="Libre Franklin"/>
              <a:sym typeface="Libre Franklin"/>
            </a:endParaRPr>
          </a:p>
        </p:txBody>
      </p:sp>
      <p:sp>
        <p:nvSpPr>
          <p:cNvPr id="262" name="Google Shape;262;p29"/>
          <p:cNvSpPr/>
          <p:nvPr/>
        </p:nvSpPr>
        <p:spPr>
          <a:xfrm>
            <a:off x="2171564" y="1340768"/>
            <a:ext cx="7848872" cy="4416594"/>
          </a:xfrm>
          <a:prstGeom prst="rect">
            <a:avLst/>
          </a:prstGeom>
          <a:noFill/>
          <a:ln>
            <a:noFill/>
          </a:ln>
        </p:spPr>
        <p:txBody>
          <a:bodyPr spcFirstLastPara="1" wrap="square" lIns="91425" tIns="45700" rIns="91425" bIns="45700" anchor="t" anchorCtr="0">
            <a:noAutofit/>
          </a:bodyPr>
          <a:lstStyle/>
          <a:p>
            <a:r>
              <a:rPr lang="en-US" sz="2300" b="1" i="1">
                <a:solidFill>
                  <a:srgbClr val="03506C"/>
                </a:solidFill>
                <a:latin typeface="Libre Franklin"/>
                <a:ea typeface="Libre Franklin"/>
                <a:cs typeface="Libre Franklin"/>
                <a:sym typeface="Libre Franklin"/>
              </a:rPr>
              <a:t>Beach Daydreaming – Grete/ Greece</a:t>
            </a:r>
            <a:endParaRPr/>
          </a:p>
          <a:p>
            <a:r>
              <a:rPr lang="en-US" sz="1300" u="sng">
                <a:solidFill>
                  <a:schemeClr val="hlink"/>
                </a:solidFill>
                <a:latin typeface="Libre Franklin"/>
                <a:ea typeface="Libre Franklin"/>
                <a:cs typeface="Libre Franklin"/>
                <a:sym typeface="Libre Franklin"/>
                <a:hlinkClick r:id="rId3"/>
              </a:rPr>
              <a:t>https://www.youtube.com/watch?list=PLGIXmNBprzG3pwVjlt9pafHkdhnJWf30A&amp;v=qC2ehvRfFls</a:t>
            </a:r>
            <a:r>
              <a:rPr lang="en-US" sz="1300">
                <a:solidFill>
                  <a:schemeClr val="dk1"/>
                </a:solidFill>
                <a:latin typeface="Libre Franklin"/>
                <a:ea typeface="Libre Franklin"/>
                <a:cs typeface="Libre Franklin"/>
                <a:sym typeface="Libre Franklin"/>
              </a:rPr>
              <a:t> </a:t>
            </a:r>
            <a:endParaRPr sz="1300">
              <a:solidFill>
                <a:schemeClr val="dk1"/>
              </a:solidFill>
              <a:latin typeface="Libre Franklin"/>
              <a:ea typeface="Libre Franklin"/>
              <a:cs typeface="Libre Franklin"/>
              <a:sym typeface="Libre Franklin"/>
            </a:endParaRPr>
          </a:p>
          <a:p>
            <a:endParaRPr sz="2100" b="1" i="1">
              <a:solidFill>
                <a:srgbClr val="03506C"/>
              </a:solidFill>
              <a:latin typeface="Libre Franklin"/>
              <a:ea typeface="Libre Franklin"/>
              <a:cs typeface="Libre Franklin"/>
              <a:sym typeface="Libre Franklin"/>
            </a:endParaRPr>
          </a:p>
          <a:p>
            <a:r>
              <a:rPr lang="en-US" sz="2100" b="1" i="1">
                <a:solidFill>
                  <a:srgbClr val="03506C"/>
                </a:solidFill>
                <a:latin typeface="Libre Franklin"/>
                <a:ea typeface="Libre Franklin"/>
                <a:cs typeface="Libre Franklin"/>
                <a:sym typeface="Libre Franklin"/>
              </a:rPr>
              <a:t>Easter Daydreaming </a:t>
            </a:r>
            <a:r>
              <a:rPr lang="en-US" sz="2300" b="1" i="1">
                <a:solidFill>
                  <a:srgbClr val="03506C"/>
                </a:solidFill>
                <a:latin typeface="Libre Franklin"/>
                <a:ea typeface="Libre Franklin"/>
                <a:cs typeface="Libre Franklin"/>
                <a:sym typeface="Libre Franklin"/>
              </a:rPr>
              <a:t>- Grete/ Greece</a:t>
            </a:r>
            <a:endParaRPr/>
          </a:p>
          <a:p>
            <a:r>
              <a:rPr lang="en-US" sz="1300" u="sng">
                <a:solidFill>
                  <a:schemeClr val="hlink"/>
                </a:solidFill>
                <a:latin typeface="Libre Franklin"/>
                <a:ea typeface="Libre Franklin"/>
                <a:cs typeface="Libre Franklin"/>
                <a:sym typeface="Libre Franklin"/>
                <a:hlinkClick r:id="rId4"/>
              </a:rPr>
              <a:t>https://www.youtube.com/watch?v=S5ymnQener8&amp;index=2&amp;list=PLGIXmNBprzG3pwVjlt9pafHkdhnJWf30A</a:t>
            </a:r>
            <a:endParaRPr sz="1300">
              <a:solidFill>
                <a:schemeClr val="dk1"/>
              </a:solidFill>
              <a:latin typeface="Libre Franklin"/>
              <a:ea typeface="Libre Franklin"/>
              <a:cs typeface="Libre Franklin"/>
              <a:sym typeface="Libre Franklin"/>
            </a:endParaRPr>
          </a:p>
          <a:p>
            <a:endParaRPr sz="1300" u="sng">
              <a:solidFill>
                <a:schemeClr val="hlink"/>
              </a:solidFill>
              <a:latin typeface="Libre Franklin"/>
              <a:ea typeface="Libre Franklin"/>
              <a:cs typeface="Libre Franklin"/>
              <a:sym typeface="Libre Franklin"/>
              <a:hlinkClick r:id="" action="ppaction://noaction"/>
            </a:endParaRPr>
          </a:p>
          <a:p>
            <a:endParaRPr sz="1300" u="sng">
              <a:solidFill>
                <a:schemeClr val="hlink"/>
              </a:solidFill>
              <a:latin typeface="Libre Franklin"/>
              <a:ea typeface="Libre Franklin"/>
              <a:cs typeface="Libre Franklin"/>
              <a:sym typeface="Libre Franklin"/>
              <a:hlinkClick r:id="" action="ppaction://noaction"/>
            </a:endParaRPr>
          </a:p>
          <a:p>
            <a:r>
              <a:rPr lang="en-US" sz="2100" b="1" i="1">
                <a:solidFill>
                  <a:srgbClr val="03506C"/>
                </a:solidFill>
                <a:latin typeface="Libre Franklin"/>
                <a:ea typeface="Libre Franklin"/>
                <a:cs typeface="Libre Franklin"/>
                <a:sym typeface="Libre Franklin"/>
              </a:rPr>
              <a:t>Falling in love Daydreaming </a:t>
            </a:r>
            <a:r>
              <a:rPr lang="en-US" sz="2300" b="1" i="1">
                <a:solidFill>
                  <a:srgbClr val="03506C"/>
                </a:solidFill>
                <a:latin typeface="Libre Franklin"/>
                <a:ea typeface="Libre Franklin"/>
                <a:cs typeface="Libre Franklin"/>
                <a:sym typeface="Libre Franklin"/>
              </a:rPr>
              <a:t>- Grete/ Greece</a:t>
            </a:r>
            <a:endParaRPr sz="2300" b="1" i="1" u="sng">
              <a:solidFill>
                <a:schemeClr val="hlink"/>
              </a:solidFill>
              <a:latin typeface="Libre Franklin"/>
              <a:ea typeface="Libre Franklin"/>
              <a:cs typeface="Libre Franklin"/>
              <a:sym typeface="Libre Franklin"/>
              <a:hlinkClick r:id="rId5"/>
            </a:endParaRPr>
          </a:p>
          <a:p>
            <a:r>
              <a:rPr lang="en-US" sz="1300" u="sng">
                <a:solidFill>
                  <a:schemeClr val="hlink"/>
                </a:solidFill>
                <a:latin typeface="Libre Franklin"/>
                <a:ea typeface="Libre Franklin"/>
                <a:cs typeface="Libre Franklin"/>
                <a:sym typeface="Libre Franklin"/>
                <a:hlinkClick r:id="rId5"/>
              </a:rPr>
              <a:t>https://www.youtube.com/watch?v=5D4dC6sFvSQ&amp;index=4&amp;list=PLGIXmNBprzG3pwVjlt9pafHkdhnJWf30A</a:t>
            </a:r>
            <a:r>
              <a:rPr lang="en-US" sz="1300">
                <a:solidFill>
                  <a:schemeClr val="dk1"/>
                </a:solidFill>
                <a:latin typeface="Libre Franklin"/>
                <a:ea typeface="Libre Franklin"/>
                <a:cs typeface="Libre Franklin"/>
                <a:sym typeface="Libre Franklin"/>
              </a:rPr>
              <a:t>  </a:t>
            </a:r>
            <a:endParaRPr/>
          </a:p>
          <a:p>
            <a:endParaRPr sz="1400" b="1" i="1">
              <a:solidFill>
                <a:srgbClr val="03506C"/>
              </a:solidFill>
              <a:latin typeface="Libre Franklin"/>
              <a:ea typeface="Libre Franklin"/>
              <a:cs typeface="Libre Franklin"/>
              <a:sym typeface="Libre Franklin"/>
            </a:endParaRPr>
          </a:p>
          <a:p>
            <a:endParaRPr sz="1400" b="1" i="1">
              <a:solidFill>
                <a:srgbClr val="03506C"/>
              </a:solidFill>
              <a:latin typeface="Libre Franklin"/>
              <a:ea typeface="Libre Franklin"/>
              <a:cs typeface="Libre Franklin"/>
              <a:sym typeface="Libre Franklin"/>
            </a:endParaRPr>
          </a:p>
          <a:p>
            <a:r>
              <a:rPr lang="en-US" sz="2100" b="1" i="1">
                <a:solidFill>
                  <a:srgbClr val="03506C"/>
                </a:solidFill>
                <a:latin typeface="Libre Franklin"/>
                <a:ea typeface="Libre Franklin"/>
                <a:cs typeface="Libre Franklin"/>
                <a:sym typeface="Libre Franklin"/>
              </a:rPr>
              <a:t>Inner Self Daydreaming </a:t>
            </a:r>
            <a:r>
              <a:rPr lang="en-US" sz="2300" b="1" i="1">
                <a:solidFill>
                  <a:srgbClr val="03506C"/>
                </a:solidFill>
                <a:latin typeface="Libre Franklin"/>
                <a:ea typeface="Libre Franklin"/>
                <a:cs typeface="Libre Franklin"/>
                <a:sym typeface="Libre Franklin"/>
              </a:rPr>
              <a:t>- Grete/ Greece</a:t>
            </a:r>
            <a:endParaRPr/>
          </a:p>
          <a:p>
            <a:r>
              <a:rPr lang="en-US" sz="1300" u="sng">
                <a:solidFill>
                  <a:schemeClr val="hlink"/>
                </a:solidFill>
                <a:latin typeface="Libre Franklin"/>
                <a:ea typeface="Libre Franklin"/>
                <a:cs typeface="Libre Franklin"/>
                <a:sym typeface="Libre Franklin"/>
                <a:hlinkClick r:id="rId6"/>
              </a:rPr>
              <a:t>https://www.youtube.com/watch?v=-qPBBuppTXI&amp;index=5&amp;list=PLGIXmNBprzG3pwVjlt9pafHkdhnJWf30A</a:t>
            </a:r>
            <a:endParaRPr sz="1300">
              <a:solidFill>
                <a:schemeClr val="dk1"/>
              </a:solidFill>
              <a:latin typeface="Libre Franklin"/>
              <a:ea typeface="Libre Franklin"/>
              <a:cs typeface="Libre Franklin"/>
              <a:sym typeface="Libre Franklin"/>
            </a:endParaRPr>
          </a:p>
          <a:p>
            <a:endParaRPr sz="1300">
              <a:solidFill>
                <a:schemeClr val="dk1"/>
              </a:solidFill>
              <a:latin typeface="Libre Franklin"/>
              <a:ea typeface="Libre Franklin"/>
              <a:cs typeface="Libre Franklin"/>
              <a:sym typeface="Libre Franklin"/>
            </a:endParaRPr>
          </a:p>
          <a:p>
            <a:endParaRPr sz="1300">
              <a:solidFill>
                <a:schemeClr val="dk1"/>
              </a:solidFill>
              <a:latin typeface="Libre Franklin"/>
              <a:ea typeface="Libre Franklin"/>
              <a:cs typeface="Libre Franklin"/>
              <a:sym typeface="Libre Franklin"/>
            </a:endParaRPr>
          </a:p>
          <a:p>
            <a:r>
              <a:rPr lang="en-US" sz="2300" b="1" i="1">
                <a:solidFill>
                  <a:srgbClr val="03506C"/>
                </a:solidFill>
                <a:latin typeface="Libre Franklin"/>
                <a:ea typeface="Libre Franklin"/>
                <a:cs typeface="Libre Franklin"/>
                <a:sym typeface="Libre Franklin"/>
              </a:rPr>
              <a:t>Sustainable Tourism For Rural Development in Serbia</a:t>
            </a:r>
            <a:endParaRPr/>
          </a:p>
          <a:p>
            <a:r>
              <a:rPr lang="en-US" sz="1300" u="sng">
                <a:solidFill>
                  <a:schemeClr val="hlink"/>
                </a:solidFill>
                <a:latin typeface="Libre Franklin"/>
                <a:ea typeface="Libre Franklin"/>
                <a:cs typeface="Libre Franklin"/>
                <a:sym typeface="Libre Franklin"/>
                <a:hlinkClick r:id="rId7"/>
              </a:rPr>
              <a:t>https://www.youtube.com/watch?v=UUKWHX_qQB4</a:t>
            </a:r>
            <a:r>
              <a:rPr lang="en-US" sz="1300">
                <a:solidFill>
                  <a:schemeClr val="dk1"/>
                </a:solidFill>
                <a:latin typeface="Libre Franklin"/>
                <a:ea typeface="Libre Franklin"/>
                <a:cs typeface="Libre Franklin"/>
                <a:sym typeface="Libre Franklin"/>
              </a:rPr>
              <a:t> </a:t>
            </a:r>
            <a:endParaRPr sz="1300">
              <a:solidFill>
                <a:schemeClr val="dk1"/>
              </a:solidFill>
              <a:latin typeface="Libre Franklin"/>
              <a:ea typeface="Libre Franklin"/>
              <a:cs typeface="Libre Franklin"/>
              <a:sym typeface="Libre Frankli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txBox="1">
            <a:spLocks noGrp="1"/>
          </p:cNvSpPr>
          <p:nvPr>
            <p:ph type="title"/>
          </p:nvPr>
        </p:nvSpPr>
        <p:spPr>
          <a:xfrm>
            <a:off x="2346960" y="365760"/>
            <a:ext cx="7520940" cy="548640"/>
          </a:xfrm>
          <a:prstGeom prst="rect">
            <a:avLst/>
          </a:prstGeom>
          <a:noFill/>
          <a:ln>
            <a:noFill/>
          </a:ln>
        </p:spPr>
        <p:txBody>
          <a:bodyPr spcFirstLastPara="1" vert="horz" wrap="square" lIns="91425" tIns="45700" rIns="91425" bIns="45700" rtlCol="0" anchor="ctr" anchorCtr="0">
            <a:noAutofit/>
          </a:bodyPr>
          <a:lstStyle/>
          <a:p>
            <a:pPr lvl="1" algn="l" rtl="0"/>
            <a:r>
              <a:rPr lang="en-US" sz="2800" u="sng" dirty="0">
                <a:latin typeface="Libre Franklin Medium"/>
                <a:ea typeface="Libre Franklin Medium"/>
                <a:cs typeface="Libre Franklin Medium"/>
                <a:sym typeface="Libre Franklin Medium"/>
              </a:rPr>
              <a:t>2. </a:t>
            </a:r>
            <a:r>
              <a:rPr lang="el-GR" sz="2800" u="sng" dirty="0">
                <a:latin typeface="Libre Franklin Medium"/>
                <a:ea typeface="Libre Franklin Medium"/>
                <a:cs typeface="Libre Franklin Medium"/>
                <a:sym typeface="Libre Franklin Medium"/>
              </a:rPr>
              <a:t>Αγροτικός Τουρισμός</a:t>
            </a:r>
            <a:endParaRPr u="sng" dirty="0"/>
          </a:p>
        </p:txBody>
      </p:sp>
      <p:sp>
        <p:nvSpPr>
          <p:cNvPr id="268" name="Google Shape;268;p30"/>
          <p:cNvSpPr txBox="1">
            <a:spLocks noGrp="1"/>
          </p:cNvSpPr>
          <p:nvPr>
            <p:ph type="body" idx="1"/>
          </p:nvPr>
        </p:nvSpPr>
        <p:spPr>
          <a:xfrm>
            <a:off x="2346960" y="1100628"/>
            <a:ext cx="7520940" cy="4776644"/>
          </a:xfrm>
          <a:prstGeom prst="rect">
            <a:avLst/>
          </a:prstGeom>
          <a:noFill/>
          <a:ln>
            <a:noFill/>
          </a:ln>
        </p:spPr>
        <p:txBody>
          <a:bodyPr spcFirstLastPara="1" vert="horz" wrap="square" lIns="91425" tIns="45700" rIns="91425" bIns="45700" rtlCol="0" anchor="t" anchorCtr="0">
            <a:noAutofit/>
          </a:bodyPr>
          <a:lstStyle/>
          <a:p>
            <a:pPr marL="0" indent="0">
              <a:spcBef>
                <a:spcPts val="0"/>
              </a:spcBef>
              <a:buClr>
                <a:schemeClr val="dk1"/>
              </a:buClr>
              <a:buSzPts val="2400"/>
              <a:buNone/>
            </a:pPr>
            <a:r>
              <a:rPr lang="en-US" sz="2400" dirty="0"/>
              <a:t>2.1. </a:t>
            </a:r>
            <a:r>
              <a:rPr lang="el-GR" sz="2400" dirty="0"/>
              <a:t>Ορισμός</a:t>
            </a:r>
            <a:endParaRPr dirty="0"/>
          </a:p>
          <a:p>
            <a:pPr marL="0" indent="0" algn="just">
              <a:spcBef>
                <a:spcPts val="800"/>
              </a:spcBef>
              <a:buClr>
                <a:schemeClr val="dk1"/>
              </a:buClr>
              <a:buSzPts val="2400"/>
              <a:buNone/>
            </a:pPr>
            <a:r>
              <a:rPr lang="el-GR" sz="2400" dirty="0"/>
              <a:t>Είναι μια ήπια μορφή τουριστικής ανάπτυξης που περιλαμβάνει πολλαπλές δραστηριότητες για να φέρει τους τουρίστες σε επαφή με αγροτικές περιοχές (τοπικά προϊόντα, παραδοσιακή κουζίνα, στον αγροτικό τρόπο ζωής) όπου θα μπορέσουν να γνωρίσουν τα πολιτιστικά και αυθεντικά χαρακτηριστικά αυτών των περιοχών.</a:t>
            </a:r>
          </a:p>
          <a:p>
            <a:pPr marL="0" indent="0" algn="just">
              <a:spcBef>
                <a:spcPts val="800"/>
              </a:spcBef>
              <a:buClr>
                <a:schemeClr val="dk1"/>
              </a:buClr>
              <a:buSzPts val="2400"/>
              <a:buNone/>
            </a:pPr>
            <a:r>
              <a:rPr lang="el-GR" sz="2400" dirty="0"/>
              <a:t> Η επαφή αυτή των τουριστών με τη φύση, μέσα από δραστηριότητες στην ύπαιθρο, τους δίνει τη δυνατότητα  να νιώσουν την ευτυχία της γνώσης, της ανακάλυψης και της περιήγησης.</a:t>
            </a:r>
          </a:p>
          <a:p>
            <a:pPr marL="0" indent="0" algn="r">
              <a:spcBef>
                <a:spcPts val="800"/>
              </a:spcBef>
              <a:buClr>
                <a:schemeClr val="dk1"/>
              </a:buClr>
              <a:buSzPts val="2400"/>
              <a:buNone/>
            </a:pPr>
            <a:r>
              <a:rPr lang="en-US" sz="1500" dirty="0">
                <a:solidFill>
                  <a:srgbClr val="FF0000"/>
                </a:solidFill>
              </a:rPr>
              <a:t>(E.L.O.T. , 2003)</a:t>
            </a:r>
            <a:endParaRPr sz="1500"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2"/>
          <p:cNvSpPr txBox="1">
            <a:spLocks noGrp="1"/>
          </p:cNvSpPr>
          <p:nvPr>
            <p:ph type="body" idx="1"/>
          </p:nvPr>
        </p:nvSpPr>
        <p:spPr>
          <a:xfrm>
            <a:off x="1345721" y="394581"/>
            <a:ext cx="7520940" cy="528172"/>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dk1"/>
              </a:buClr>
              <a:buSzPts val="2400"/>
              <a:buNone/>
            </a:pPr>
            <a:r>
              <a:rPr lang="en-US" sz="2400" u="sng" dirty="0"/>
              <a:t>2.2. </a:t>
            </a:r>
            <a:r>
              <a:rPr lang="el-GR" sz="2400" u="sng" dirty="0"/>
              <a:t>Τουριστικό Προϊόν</a:t>
            </a:r>
            <a:endParaRPr u="sng" dirty="0"/>
          </a:p>
          <a:p>
            <a:pPr marL="342900" indent="-342900">
              <a:spcBef>
                <a:spcPts val="800"/>
              </a:spcBef>
              <a:buClr>
                <a:schemeClr val="dk1"/>
              </a:buClr>
              <a:buSzPts val="2400"/>
              <a:buNone/>
            </a:pPr>
            <a:endParaRPr sz="2400" u="sng" dirty="0"/>
          </a:p>
        </p:txBody>
      </p:sp>
      <p:sp>
        <p:nvSpPr>
          <p:cNvPr id="279" name="Google Shape;279;p32"/>
          <p:cNvSpPr txBox="1"/>
          <p:nvPr/>
        </p:nvSpPr>
        <p:spPr>
          <a:xfrm>
            <a:off x="1961457" y="3571677"/>
            <a:ext cx="4134543" cy="1477328"/>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Διαμονή</a:t>
            </a:r>
            <a:endParaRPr dirty="0"/>
          </a:p>
          <a:p>
            <a:pPr marL="285750"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Διατροφή</a:t>
            </a:r>
            <a:endParaRPr dirty="0"/>
          </a:p>
          <a:p>
            <a:pPr marL="285750"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Δραστηριότητες Αναψυχής</a:t>
            </a:r>
            <a:endParaRPr dirty="0"/>
          </a:p>
          <a:p>
            <a:pPr marL="285750" indent="-171450">
              <a:buClr>
                <a:schemeClr val="dk1"/>
              </a:buClr>
              <a:buSzPts val="1800"/>
            </a:pPr>
            <a:endParaRPr dirty="0">
              <a:solidFill>
                <a:schemeClr val="dk1"/>
              </a:solidFill>
              <a:latin typeface="Libre Franklin"/>
              <a:ea typeface="Libre Franklin"/>
              <a:cs typeface="Libre Franklin"/>
              <a:sym typeface="Libre Franklin"/>
            </a:endParaRPr>
          </a:p>
        </p:txBody>
      </p:sp>
      <p:pic>
        <p:nvPicPr>
          <p:cNvPr id="280" name="Google Shape;280;p32"/>
          <p:cNvPicPr preferRelativeResize="0"/>
          <p:nvPr/>
        </p:nvPicPr>
        <p:blipFill rotWithShape="1">
          <a:blip r:embed="rId3">
            <a:alphaModFix/>
          </a:blip>
          <a:srcRect/>
          <a:stretch/>
        </p:blipFill>
        <p:spPr>
          <a:xfrm>
            <a:off x="1521845" y="1099441"/>
            <a:ext cx="9596870" cy="2232248"/>
          </a:xfrm>
          <a:prstGeom prst="rect">
            <a:avLst/>
          </a:prstGeom>
          <a:noFill/>
          <a:ln>
            <a:noFill/>
          </a:ln>
        </p:spPr>
      </p:pic>
      <p:sp>
        <p:nvSpPr>
          <p:cNvPr id="281" name="Google Shape;281;p32"/>
          <p:cNvSpPr txBox="1"/>
          <p:nvPr/>
        </p:nvSpPr>
        <p:spPr>
          <a:xfrm>
            <a:off x="6498077" y="3508377"/>
            <a:ext cx="4367012" cy="1477328"/>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Πολιτιστικές Δραστηριότητες</a:t>
            </a:r>
            <a:endParaRPr dirty="0"/>
          </a:p>
          <a:p>
            <a:pPr marL="285750"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Εκπαίδευση</a:t>
            </a:r>
            <a:r>
              <a:rPr lang="en-US" sz="2400" dirty="0">
                <a:solidFill>
                  <a:schemeClr val="dk1"/>
                </a:solidFill>
                <a:latin typeface="Libre Franklin"/>
                <a:ea typeface="Libre Franklin"/>
                <a:cs typeface="Libre Franklin"/>
                <a:sym typeface="Libre Franklin"/>
              </a:rPr>
              <a:t> </a:t>
            </a:r>
            <a:endParaRPr dirty="0"/>
          </a:p>
          <a:p>
            <a:pPr marL="285750" indent="-285750">
              <a:buClr>
                <a:schemeClr val="dk1"/>
              </a:buClr>
              <a:buSzPts val="2400"/>
              <a:buFont typeface="Noto Sans Symbols"/>
              <a:buChar char="✔"/>
            </a:pPr>
            <a:r>
              <a:rPr lang="el-GR" sz="2400" dirty="0">
                <a:solidFill>
                  <a:schemeClr val="dk1"/>
                </a:solidFill>
                <a:latin typeface="Libre Franklin"/>
                <a:ea typeface="Libre Franklin"/>
                <a:cs typeface="Libre Franklin"/>
                <a:sym typeface="Libre Franklin"/>
              </a:rPr>
              <a:t>Συμμετοχή</a:t>
            </a:r>
            <a:endParaRPr dirty="0"/>
          </a:p>
          <a:p>
            <a:endParaRPr dirty="0">
              <a:solidFill>
                <a:schemeClr val="dk1"/>
              </a:solidFill>
              <a:latin typeface="Libre Franklin"/>
              <a:ea typeface="Libre Franklin"/>
              <a:cs typeface="Libre Franklin"/>
              <a:sym typeface="Libre Franklin"/>
            </a:endParaRPr>
          </a:p>
        </p:txBody>
      </p:sp>
      <p:sp>
        <p:nvSpPr>
          <p:cNvPr id="282" name="Google Shape;282;p32"/>
          <p:cNvSpPr txBox="1"/>
          <p:nvPr/>
        </p:nvSpPr>
        <p:spPr>
          <a:xfrm>
            <a:off x="1329990" y="5225693"/>
            <a:ext cx="9980579" cy="646331"/>
          </a:xfrm>
          <a:prstGeom prst="rect">
            <a:avLst/>
          </a:prstGeom>
          <a:noFill/>
          <a:ln>
            <a:noFill/>
          </a:ln>
        </p:spPr>
        <p:txBody>
          <a:bodyPr spcFirstLastPara="1" wrap="square" lIns="91425" tIns="45700" rIns="91425" bIns="45700" anchor="t" anchorCtr="0">
            <a:noAutofit/>
          </a:bodyPr>
          <a:lstStyle/>
          <a:p>
            <a:pPr algn="ctr"/>
            <a:r>
              <a:rPr lang="el-GR" sz="3600" b="1" dirty="0">
                <a:solidFill>
                  <a:srgbClr val="C00000"/>
                </a:solidFill>
                <a:latin typeface="Libre Franklin"/>
                <a:ea typeface="Libre Franklin"/>
                <a:cs typeface="Libre Franklin"/>
                <a:sym typeface="Libre Franklin"/>
              </a:rPr>
              <a:t>Διαφοροποιημένο</a:t>
            </a:r>
            <a:r>
              <a:rPr lang="en-US" sz="3600" b="1" dirty="0">
                <a:solidFill>
                  <a:srgbClr val="C00000"/>
                </a:solidFill>
                <a:latin typeface="Libre Franklin"/>
                <a:ea typeface="Libre Franklin"/>
                <a:cs typeface="Libre Franklin"/>
                <a:sym typeface="Libre Franklin"/>
              </a:rPr>
              <a:t> – </a:t>
            </a:r>
            <a:r>
              <a:rPr lang="el-GR" sz="3600" b="1" dirty="0">
                <a:solidFill>
                  <a:srgbClr val="C00000"/>
                </a:solidFill>
                <a:latin typeface="Libre Franklin"/>
                <a:ea typeface="Libre Franklin"/>
                <a:cs typeface="Libre Franklin"/>
                <a:sym typeface="Libre Franklin"/>
              </a:rPr>
              <a:t>Αυθεντικό</a:t>
            </a:r>
            <a:r>
              <a:rPr lang="en-US" sz="3600" b="1" dirty="0">
                <a:solidFill>
                  <a:srgbClr val="C00000"/>
                </a:solidFill>
                <a:latin typeface="Libre Franklin"/>
                <a:ea typeface="Libre Franklin"/>
                <a:cs typeface="Libre Franklin"/>
                <a:sym typeface="Libre Franklin"/>
              </a:rPr>
              <a:t> – </a:t>
            </a:r>
            <a:r>
              <a:rPr lang="el-GR" sz="3600" b="1" dirty="0">
                <a:solidFill>
                  <a:srgbClr val="C00000"/>
                </a:solidFill>
                <a:latin typeface="Libre Franklin"/>
                <a:ea typeface="Libre Franklin"/>
                <a:cs typeface="Libre Franklin"/>
                <a:sym typeface="Libre Franklin"/>
              </a:rPr>
              <a:t>Ποιοτικό</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Effect transition="in" filter="fade">
                                      <p:cBhvr>
                                        <p:cTn id="7" dur="500"/>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9"/>
                                        </p:tgtEl>
                                        <p:attrNameLst>
                                          <p:attrName>style.visibility</p:attrName>
                                        </p:attrNameLst>
                                      </p:cBhvr>
                                      <p:to>
                                        <p:strVal val="visible"/>
                                      </p:to>
                                    </p:set>
                                    <p:animEffect transition="in" filter="fade">
                                      <p:cBhvr>
                                        <p:cTn id="12" dur="1000"/>
                                        <p:tgtEl>
                                          <p:spTgt spid="2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1"/>
                                        </p:tgtEl>
                                        <p:attrNameLst>
                                          <p:attrName>style.visibility</p:attrName>
                                        </p:attrNameLst>
                                      </p:cBhvr>
                                      <p:to>
                                        <p:strVal val="visible"/>
                                      </p:to>
                                    </p:set>
                                    <p:animEffect transition="in" filter="fade">
                                      <p:cBhvr>
                                        <p:cTn id="17" dur="1000"/>
                                        <p:tgtEl>
                                          <p:spTgt spid="28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2"/>
                                        </p:tgtEl>
                                        <p:attrNameLst>
                                          <p:attrName>style.visibility</p:attrName>
                                        </p:attrNameLst>
                                      </p:cBhvr>
                                      <p:to>
                                        <p:strVal val="visible"/>
                                      </p:to>
                                    </p:set>
                                    <p:animEffect transition="in" filter="fade">
                                      <p:cBhvr>
                                        <p:cTn id="22" dur="2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8CF632-9EA5-C014-0CD6-A31EF48446A4}"/>
              </a:ext>
            </a:extLst>
          </p:cNvPr>
          <p:cNvSpPr>
            <a:spLocks noGrp="1"/>
          </p:cNvSpPr>
          <p:nvPr>
            <p:ph type="title"/>
          </p:nvPr>
        </p:nvSpPr>
        <p:spPr>
          <a:xfrm>
            <a:off x="838200" y="365125"/>
            <a:ext cx="10515600" cy="880015"/>
          </a:xfrm>
        </p:spPr>
        <p:txBody>
          <a:bodyPr/>
          <a:lstStyle/>
          <a:p>
            <a:r>
              <a:rPr lang="el-GR" u="sng" dirty="0"/>
              <a:t>Περιεχόμενα</a:t>
            </a:r>
          </a:p>
        </p:txBody>
      </p:sp>
      <p:sp>
        <p:nvSpPr>
          <p:cNvPr id="3" name="Θέση περιεχομένου 2">
            <a:extLst>
              <a:ext uri="{FF2B5EF4-FFF2-40B4-BE49-F238E27FC236}">
                <a16:creationId xmlns:a16="http://schemas.microsoft.com/office/drawing/2014/main" id="{EEDAFEE9-01F5-DCDA-D6EA-4A6905FA10EE}"/>
              </a:ext>
            </a:extLst>
          </p:cNvPr>
          <p:cNvSpPr>
            <a:spLocks noGrp="1"/>
          </p:cNvSpPr>
          <p:nvPr>
            <p:ph idx="1"/>
          </p:nvPr>
        </p:nvSpPr>
        <p:spPr>
          <a:xfrm>
            <a:off x="838199" y="1253331"/>
            <a:ext cx="10844719" cy="4351338"/>
          </a:xfrm>
        </p:spPr>
        <p:txBody>
          <a:bodyPr>
            <a:normAutofit/>
          </a:bodyPr>
          <a:lstStyle/>
          <a:p>
            <a:pPr marL="342900" indent="-342900">
              <a:spcBef>
                <a:spcPts val="0"/>
              </a:spcBef>
              <a:buClr>
                <a:schemeClr val="dk1"/>
              </a:buClr>
              <a:buSzPts val="2000"/>
              <a:buFont typeface="Libre Franklin Medium"/>
              <a:buAutoNum type="arabicPeriod"/>
            </a:pPr>
            <a:r>
              <a:rPr lang="el-GR" dirty="0">
                <a:sym typeface="Comic Sans MS"/>
              </a:rPr>
              <a:t>Η εξέλιξη του τουρισμού</a:t>
            </a:r>
            <a:endParaRPr lang="en-US" dirty="0"/>
          </a:p>
          <a:p>
            <a:pPr marL="402336" lvl="2" indent="-164592">
              <a:spcBef>
                <a:spcPts val="300"/>
              </a:spcBef>
              <a:buClr>
                <a:srgbClr val="C00000"/>
              </a:buClr>
              <a:buSzPts val="2000"/>
              <a:buFont typeface="Libre Franklin Medium"/>
              <a:buAutoNum type="arabicPeriod"/>
            </a:pPr>
            <a:r>
              <a:rPr lang="el-GR" sz="2800" dirty="0">
                <a:sym typeface="Comic Sans MS"/>
              </a:rPr>
              <a:t>Η αμφισβήτηση του μαζικού τουρισμού</a:t>
            </a:r>
            <a:endParaRPr lang="en-US" sz="2800" dirty="0"/>
          </a:p>
          <a:p>
            <a:pPr marL="402336" lvl="2" indent="-164592">
              <a:spcBef>
                <a:spcPts val="300"/>
              </a:spcBef>
              <a:buClr>
                <a:srgbClr val="C00000"/>
              </a:buClr>
              <a:buSzPts val="2000"/>
              <a:buFont typeface="Libre Franklin Medium"/>
              <a:buAutoNum type="arabicPeriod"/>
            </a:pPr>
            <a:r>
              <a:rPr lang="el-GR" sz="2800" dirty="0">
                <a:sym typeface="Comic Sans MS"/>
              </a:rPr>
              <a:t>Χαρακτηριστικά της τουριστικής ζήτησης</a:t>
            </a:r>
            <a:endParaRPr lang="en-US" sz="2800" dirty="0"/>
          </a:p>
          <a:p>
            <a:pPr marL="402336" lvl="2" indent="-164592">
              <a:spcBef>
                <a:spcPts val="300"/>
              </a:spcBef>
              <a:buClr>
                <a:srgbClr val="C00000"/>
              </a:buClr>
              <a:buSzPts val="2000"/>
              <a:buFont typeface="Libre Franklin Medium"/>
              <a:buAutoNum type="arabicPeriod"/>
            </a:pPr>
            <a:r>
              <a:rPr lang="el-GR" sz="2800" dirty="0">
                <a:sym typeface="Comic Sans MS"/>
              </a:rPr>
              <a:t>Μορφές ειδικού και εναλλακτικού τουρισμού – κίνητρα</a:t>
            </a:r>
          </a:p>
          <a:p>
            <a:pPr marL="402336" lvl="2" indent="-164592">
              <a:spcBef>
                <a:spcPts val="300"/>
              </a:spcBef>
              <a:buClr>
                <a:srgbClr val="C00000"/>
              </a:buClr>
              <a:buSzPts val="2000"/>
              <a:buFont typeface="Libre Franklin Medium"/>
              <a:buAutoNum type="arabicPeriod"/>
            </a:pPr>
            <a:endParaRPr lang="en-US" sz="2800" dirty="0">
              <a:sym typeface="Comic Sans MS"/>
            </a:endParaRPr>
          </a:p>
          <a:p>
            <a:pPr marL="352044" lvl="1" indent="-342900">
              <a:spcBef>
                <a:spcPts val="300"/>
              </a:spcBef>
              <a:buClr>
                <a:schemeClr val="dk1"/>
              </a:buClr>
              <a:buSzPts val="2000"/>
              <a:buFont typeface="Libre Franklin Medium"/>
              <a:buAutoNum type="arabicPeriod" startAt="2"/>
            </a:pPr>
            <a:r>
              <a:rPr lang="el-GR" sz="2800" dirty="0">
                <a:sym typeface="Comic Sans MS"/>
              </a:rPr>
              <a:t>Αγροτικός τουρισμός</a:t>
            </a:r>
            <a:endParaRPr lang="en-US" sz="2800" dirty="0"/>
          </a:p>
          <a:p>
            <a:pPr marL="580644" lvl="2" indent="-342900">
              <a:spcBef>
                <a:spcPts val="300"/>
              </a:spcBef>
              <a:buClr>
                <a:srgbClr val="C00000"/>
              </a:buClr>
              <a:buSzPts val="2000"/>
              <a:buFont typeface="Libre Franklin Medium"/>
              <a:buAutoNum type="arabicPeriod"/>
            </a:pPr>
            <a:r>
              <a:rPr lang="el-GR" sz="2800" dirty="0">
                <a:sym typeface="Comic Sans MS"/>
              </a:rPr>
              <a:t>Ορισμός</a:t>
            </a:r>
            <a:endParaRPr lang="en-US" sz="2800" dirty="0"/>
          </a:p>
          <a:p>
            <a:pPr marL="580644" lvl="2" indent="-342900">
              <a:spcBef>
                <a:spcPts val="300"/>
              </a:spcBef>
              <a:buClr>
                <a:srgbClr val="C00000"/>
              </a:buClr>
              <a:buSzPts val="2000"/>
              <a:buFont typeface="Libre Franklin Medium"/>
              <a:buAutoNum type="arabicPeriod"/>
            </a:pPr>
            <a:r>
              <a:rPr lang="el-GR" sz="2800" dirty="0">
                <a:sym typeface="Comic Sans MS"/>
              </a:rPr>
              <a:t>Τουριστικό Προϊόν</a:t>
            </a:r>
            <a:r>
              <a:rPr lang="en-US" sz="2800" dirty="0">
                <a:sym typeface="Comic Sans MS"/>
              </a:rPr>
              <a:t> </a:t>
            </a:r>
            <a:endParaRPr lang="en-US" sz="2800" dirty="0"/>
          </a:p>
          <a:p>
            <a:pPr marL="580644" lvl="2" indent="-342900">
              <a:spcBef>
                <a:spcPts val="300"/>
              </a:spcBef>
              <a:buClr>
                <a:srgbClr val="C00000"/>
              </a:buClr>
              <a:buSzPts val="2000"/>
              <a:buFont typeface="Libre Franklin Medium"/>
              <a:buAutoNum type="arabicPeriod"/>
            </a:pPr>
            <a:r>
              <a:rPr lang="el-GR" sz="2800" dirty="0">
                <a:sym typeface="Comic Sans MS"/>
              </a:rPr>
              <a:t>Προορισμοί – Πόροι</a:t>
            </a:r>
            <a:endParaRPr lang="en-US" sz="2800" dirty="0"/>
          </a:p>
          <a:p>
            <a:pPr marL="580644" lvl="2" indent="-342900">
              <a:spcBef>
                <a:spcPts val="300"/>
              </a:spcBef>
              <a:buClr>
                <a:srgbClr val="C00000"/>
              </a:buClr>
              <a:buSzPts val="2000"/>
              <a:buFont typeface="Libre Franklin Medium"/>
              <a:buAutoNum type="arabicPeriod"/>
            </a:pPr>
            <a:r>
              <a:rPr lang="el-GR" sz="2800" dirty="0">
                <a:sym typeface="Comic Sans MS"/>
              </a:rPr>
              <a:t>Επιχειρήσεις</a:t>
            </a:r>
            <a:r>
              <a:rPr lang="en-US" sz="2800" dirty="0">
                <a:sym typeface="Comic Sans MS"/>
              </a:rPr>
              <a:t> </a:t>
            </a:r>
            <a:endParaRPr lang="en-US" sz="2800" dirty="0"/>
          </a:p>
        </p:txBody>
      </p:sp>
    </p:spTree>
    <p:extLst>
      <p:ext uri="{BB962C8B-B14F-4D97-AF65-F5344CB8AC3E}">
        <p14:creationId xmlns:p14="http://schemas.microsoft.com/office/powerpoint/2010/main" val="928127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3"/>
          <p:cNvSpPr txBox="1">
            <a:spLocks noGrp="1"/>
          </p:cNvSpPr>
          <p:nvPr>
            <p:ph type="title"/>
          </p:nvPr>
        </p:nvSpPr>
        <p:spPr>
          <a:xfrm>
            <a:off x="1919536" y="371012"/>
            <a:ext cx="7520940" cy="548640"/>
          </a:xfrm>
          <a:prstGeom prst="rect">
            <a:avLst/>
          </a:prstGeom>
          <a:noFill/>
          <a:ln>
            <a:noFill/>
          </a:ln>
        </p:spPr>
        <p:txBody>
          <a:bodyPr spcFirstLastPara="1" vert="horz" wrap="square" lIns="91425" tIns="45700" rIns="91425" bIns="45700" rtlCol="0" anchor="ctr" anchorCtr="0">
            <a:noAutofit/>
          </a:bodyPr>
          <a:lstStyle/>
          <a:p>
            <a:pPr lvl="2" algn="l" rtl="0"/>
            <a:r>
              <a:rPr lang="en-US" sz="2400" u="sng" dirty="0"/>
              <a:t>2.3. </a:t>
            </a:r>
            <a:r>
              <a:rPr lang="el-GR" sz="2400" u="sng" dirty="0"/>
              <a:t>Προορισμοί</a:t>
            </a:r>
            <a:endParaRPr u="sng" dirty="0"/>
          </a:p>
        </p:txBody>
      </p:sp>
      <p:pic>
        <p:nvPicPr>
          <p:cNvPr id="288" name="Google Shape;288;p33"/>
          <p:cNvPicPr preferRelativeResize="0">
            <a:picLocks noGrp="1"/>
          </p:cNvPicPr>
          <p:nvPr>
            <p:ph type="body" idx="1"/>
          </p:nvPr>
        </p:nvPicPr>
        <p:blipFill rotWithShape="1">
          <a:blip r:embed="rId3">
            <a:alphaModFix/>
          </a:blip>
          <a:srcRect/>
          <a:stretch/>
        </p:blipFill>
        <p:spPr>
          <a:xfrm>
            <a:off x="1919536" y="924535"/>
            <a:ext cx="4680520" cy="5103285"/>
          </a:xfrm>
          <a:prstGeom prst="rect">
            <a:avLst/>
          </a:prstGeom>
          <a:noFill/>
          <a:ln>
            <a:noFill/>
          </a:ln>
        </p:spPr>
      </p:pic>
      <p:sp>
        <p:nvSpPr>
          <p:cNvPr id="289" name="Google Shape;289;p33"/>
          <p:cNvSpPr txBox="1"/>
          <p:nvPr/>
        </p:nvSpPr>
        <p:spPr>
          <a:xfrm>
            <a:off x="4727849" y="836712"/>
            <a:ext cx="184731" cy="369332"/>
          </a:xfrm>
          <a:prstGeom prst="rect">
            <a:avLst/>
          </a:prstGeom>
          <a:noFill/>
          <a:ln>
            <a:noFill/>
          </a:ln>
        </p:spPr>
        <p:txBody>
          <a:bodyPr spcFirstLastPara="1" wrap="square" lIns="91425" tIns="45700" rIns="91425" bIns="45700" anchor="t" anchorCtr="0">
            <a:noAutofit/>
          </a:bodyPr>
          <a:lstStyle/>
          <a:p>
            <a:endParaRPr>
              <a:solidFill>
                <a:schemeClr val="dk1"/>
              </a:solidFill>
              <a:latin typeface="Libre Franklin"/>
              <a:ea typeface="Libre Franklin"/>
              <a:cs typeface="Libre Franklin"/>
              <a:sym typeface="Libre Franklin"/>
            </a:endParaRPr>
          </a:p>
        </p:txBody>
      </p:sp>
      <p:sp>
        <p:nvSpPr>
          <p:cNvPr id="290" name="Google Shape;290;p33"/>
          <p:cNvSpPr txBox="1"/>
          <p:nvPr/>
        </p:nvSpPr>
        <p:spPr>
          <a:xfrm>
            <a:off x="6853768" y="1465040"/>
            <a:ext cx="4585960" cy="2000548"/>
          </a:xfrm>
          <a:prstGeom prst="rect">
            <a:avLst/>
          </a:prstGeom>
          <a:noFill/>
          <a:ln>
            <a:noFill/>
          </a:ln>
        </p:spPr>
        <p:txBody>
          <a:bodyPr spcFirstLastPara="1" wrap="square" lIns="91425" tIns="45700" rIns="91425" bIns="45700" anchor="t" anchorCtr="0">
            <a:noAutofit/>
          </a:bodyPr>
          <a:lstStyle/>
          <a:p>
            <a:pPr algn="just"/>
            <a:r>
              <a:rPr lang="en-US" sz="2300" i="1" dirty="0">
                <a:solidFill>
                  <a:schemeClr val="dk1"/>
                </a:solidFill>
                <a:latin typeface="Libre Franklin"/>
                <a:ea typeface="Libre Franklin"/>
                <a:cs typeface="Libre Franklin"/>
                <a:sym typeface="Libre Franklin"/>
              </a:rPr>
              <a:t>… </a:t>
            </a:r>
            <a:r>
              <a:rPr lang="el-GR" sz="2100" i="1" dirty="0">
                <a:solidFill>
                  <a:schemeClr val="dk1"/>
                </a:solidFill>
                <a:latin typeface="Libre Franklin"/>
                <a:ea typeface="Libre Franklin"/>
                <a:cs typeface="Libre Franklin"/>
                <a:sym typeface="Libre Franklin"/>
              </a:rPr>
              <a:t>μια αγροτική περιοχή που από μορφολογική και ιστορική άποψη δεν μπορεί να περιλαμβάνει οικισμούς άνω των 5.000 κατοίκων.</a:t>
            </a:r>
            <a:endParaRPr dirty="0"/>
          </a:p>
          <a:p>
            <a:pPr algn="r"/>
            <a:r>
              <a:rPr lang="en-US" sz="1500" i="1" dirty="0">
                <a:solidFill>
                  <a:srgbClr val="FF0000"/>
                </a:solidFill>
                <a:latin typeface="Libre Franklin"/>
                <a:ea typeface="Libre Franklin"/>
                <a:cs typeface="Libre Franklin"/>
                <a:sym typeface="Libre Franklin"/>
              </a:rPr>
              <a:t>(</a:t>
            </a:r>
            <a:r>
              <a:rPr lang="el-GR" sz="1500" i="1" dirty="0">
                <a:solidFill>
                  <a:srgbClr val="FF0000"/>
                </a:solidFill>
                <a:latin typeface="Libre Franklin"/>
                <a:ea typeface="Libre Franklin"/>
                <a:cs typeface="Libre Franklin"/>
                <a:sym typeface="Libre Franklin"/>
              </a:rPr>
              <a:t>ΕΛΟΤ</a:t>
            </a:r>
            <a:r>
              <a:rPr lang="en-US" sz="1500" i="1" dirty="0">
                <a:solidFill>
                  <a:srgbClr val="FF0000"/>
                </a:solidFill>
                <a:latin typeface="Libre Franklin"/>
                <a:ea typeface="Libre Franklin"/>
                <a:cs typeface="Libre Franklin"/>
                <a:sym typeface="Libre Franklin"/>
              </a:rPr>
              <a:t>., 2003)</a:t>
            </a:r>
            <a:endParaRPr lang="el-GR" sz="1500" i="1" dirty="0">
              <a:solidFill>
                <a:srgbClr val="FF0000"/>
              </a:solidFill>
              <a:latin typeface="Libre Franklin"/>
              <a:ea typeface="Libre Franklin"/>
              <a:cs typeface="Libre Franklin"/>
              <a:sym typeface="Libre Franklin"/>
            </a:endParaRPr>
          </a:p>
          <a:p>
            <a:pPr algn="r"/>
            <a:r>
              <a:rPr lang="tr-TR" sz="1500" i="1" dirty="0">
                <a:solidFill>
                  <a:srgbClr val="FF0000"/>
                </a:solidFill>
                <a:latin typeface="Libre Franklin"/>
                <a:ea typeface="Libre Franklin"/>
                <a:cs typeface="Libre Franklin"/>
                <a:sym typeface="Libre Franklin"/>
                <a:hlinkClick r:id="rId4"/>
              </a:rPr>
              <a:t>https://gnto.gov.gr/</a:t>
            </a:r>
            <a:r>
              <a:rPr lang="el-GR" sz="1500" i="1" dirty="0">
                <a:solidFill>
                  <a:srgbClr val="FF0000"/>
                </a:solidFill>
                <a:latin typeface="Libre Franklin"/>
                <a:ea typeface="Libre Franklin"/>
                <a:cs typeface="Libre Franklin"/>
                <a:sym typeface="Libre Franklin"/>
              </a:rPr>
              <a:t> </a:t>
            </a:r>
          </a:p>
          <a:p>
            <a:pPr algn="r"/>
            <a:endParaRPr sz="1500" i="1" dirty="0">
              <a:solidFill>
                <a:srgbClr val="FF0000"/>
              </a:solidFill>
              <a:latin typeface="Libre Franklin"/>
              <a:ea typeface="Libre Franklin"/>
              <a:cs typeface="Libre Franklin"/>
              <a:sym typeface="Libre Franklin"/>
            </a:endParaRPr>
          </a:p>
        </p:txBody>
      </p:sp>
      <p:sp>
        <p:nvSpPr>
          <p:cNvPr id="291" name="Google Shape;291;p33"/>
          <p:cNvSpPr txBox="1"/>
          <p:nvPr/>
        </p:nvSpPr>
        <p:spPr>
          <a:xfrm>
            <a:off x="6888088" y="3848349"/>
            <a:ext cx="3635896" cy="1708160"/>
          </a:xfrm>
          <a:prstGeom prst="rect">
            <a:avLst/>
          </a:prstGeom>
          <a:noFill/>
          <a:ln>
            <a:noFill/>
          </a:ln>
        </p:spPr>
        <p:txBody>
          <a:bodyPr spcFirstLastPara="1" wrap="square" lIns="91425" tIns="45700" rIns="91425" bIns="45700" anchor="t" anchorCtr="0">
            <a:noAutofit/>
          </a:bodyPr>
          <a:lstStyle/>
          <a:p>
            <a:r>
              <a:rPr lang="el-GR" sz="2100" dirty="0">
                <a:solidFill>
                  <a:schemeClr val="dk1"/>
                </a:solidFill>
                <a:latin typeface="Libre Franklin"/>
                <a:ea typeface="Libre Franklin"/>
                <a:cs typeface="Libre Franklin"/>
                <a:sym typeface="Libre Franklin"/>
              </a:rPr>
              <a:t>Πόροι: </a:t>
            </a:r>
          </a:p>
          <a:p>
            <a:pPr marL="342900" indent="-342900">
              <a:buFont typeface="Wingdings" panose="05000000000000000000" pitchFamily="2" charset="2"/>
              <a:buChar char="q"/>
            </a:pPr>
            <a:r>
              <a:rPr lang="el-GR" sz="2100" dirty="0">
                <a:solidFill>
                  <a:schemeClr val="dk1"/>
                </a:solidFill>
                <a:latin typeface="Libre Franklin"/>
                <a:ea typeface="Libre Franklin"/>
                <a:cs typeface="Libre Franklin"/>
                <a:sym typeface="Libre Franklin"/>
              </a:rPr>
              <a:t>Φυσικό περιβάλλον</a:t>
            </a:r>
          </a:p>
          <a:p>
            <a:pPr marL="342900" indent="-342900">
              <a:buFont typeface="Wingdings" panose="05000000000000000000" pitchFamily="2" charset="2"/>
              <a:buChar char="q"/>
            </a:pPr>
            <a:r>
              <a:rPr lang="el-GR" sz="2100" dirty="0">
                <a:solidFill>
                  <a:schemeClr val="dk1"/>
                </a:solidFill>
                <a:latin typeface="Libre Franklin"/>
                <a:ea typeface="Libre Franklin"/>
                <a:cs typeface="Libre Franklin"/>
                <a:sym typeface="Libre Franklin"/>
              </a:rPr>
              <a:t>Πολιτιστικό περιβάλλον</a:t>
            </a:r>
          </a:p>
          <a:p>
            <a:pPr marL="342900" indent="-342900">
              <a:buFont typeface="Wingdings" panose="05000000000000000000" pitchFamily="2" charset="2"/>
              <a:buChar char="q"/>
            </a:pPr>
            <a:r>
              <a:rPr lang="el-GR" sz="2100" dirty="0">
                <a:solidFill>
                  <a:schemeClr val="dk1"/>
                </a:solidFill>
                <a:latin typeface="Libre Franklin"/>
                <a:ea typeface="Libre Franklin"/>
                <a:cs typeface="Libre Franklin"/>
                <a:sym typeface="Libre Franklin"/>
              </a:rPr>
              <a:t>Αρχιτεκτονικό περιβάλλον</a:t>
            </a:r>
            <a:endParaRPr sz="2100" dirty="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500"/>
                                        <p:tgtEl>
                                          <p:spTgt spid="2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0"/>
                                        </p:tgtEl>
                                        <p:attrNameLst>
                                          <p:attrName>style.visibility</p:attrName>
                                        </p:attrNameLst>
                                      </p:cBhvr>
                                      <p:to>
                                        <p:strVal val="visible"/>
                                      </p:to>
                                    </p:set>
                                    <p:animEffect transition="in" filter="fade">
                                      <p:cBhvr>
                                        <p:cTn id="12" dur="2000"/>
                                        <p:tgtEl>
                                          <p:spTgt spid="2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1"/>
                                        </p:tgtEl>
                                        <p:attrNameLst>
                                          <p:attrName>style.visibility</p:attrName>
                                        </p:attrNameLst>
                                      </p:cBhvr>
                                      <p:to>
                                        <p:strVal val="visible"/>
                                      </p:to>
                                    </p:set>
                                    <p:animEffect transition="in" filter="fade">
                                      <p:cBhvr>
                                        <p:cTn id="17" dur="20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4"/>
          <p:cNvSpPr txBox="1">
            <a:spLocks noGrp="1"/>
          </p:cNvSpPr>
          <p:nvPr>
            <p:ph type="title"/>
          </p:nvPr>
        </p:nvSpPr>
        <p:spPr>
          <a:xfrm>
            <a:off x="1703512" y="289936"/>
            <a:ext cx="7520940" cy="54864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800"/>
            </a:pPr>
            <a:r>
              <a:rPr lang="en-US" u="sng" dirty="0"/>
              <a:t>2.4. </a:t>
            </a:r>
            <a:r>
              <a:rPr lang="el-GR" u="sng" cap="none" dirty="0"/>
              <a:t>Επιχειρήσεις</a:t>
            </a:r>
            <a:endParaRPr u="sng" cap="none" dirty="0"/>
          </a:p>
        </p:txBody>
      </p:sp>
      <p:pic>
        <p:nvPicPr>
          <p:cNvPr id="297" name="Google Shape;297;p34"/>
          <p:cNvPicPr preferRelativeResize="0"/>
          <p:nvPr/>
        </p:nvPicPr>
        <p:blipFill rotWithShape="1">
          <a:blip r:embed="rId3">
            <a:alphaModFix/>
          </a:blip>
          <a:srcRect/>
          <a:stretch/>
        </p:blipFill>
        <p:spPr>
          <a:xfrm>
            <a:off x="1703512" y="992235"/>
            <a:ext cx="3251200" cy="2438400"/>
          </a:xfrm>
          <a:prstGeom prst="rect">
            <a:avLst/>
          </a:prstGeom>
          <a:noFill/>
          <a:ln>
            <a:noFill/>
          </a:ln>
        </p:spPr>
      </p:pic>
      <p:pic>
        <p:nvPicPr>
          <p:cNvPr id="298" name="Google Shape;298;p34"/>
          <p:cNvPicPr preferRelativeResize="0"/>
          <p:nvPr/>
        </p:nvPicPr>
        <p:blipFill rotWithShape="1">
          <a:blip r:embed="rId4">
            <a:alphaModFix/>
          </a:blip>
          <a:srcRect/>
          <a:stretch/>
        </p:blipFill>
        <p:spPr>
          <a:xfrm>
            <a:off x="5231904" y="992236"/>
            <a:ext cx="2160240" cy="1495425"/>
          </a:xfrm>
          <a:prstGeom prst="rect">
            <a:avLst/>
          </a:prstGeom>
          <a:noFill/>
          <a:ln>
            <a:noFill/>
          </a:ln>
        </p:spPr>
      </p:pic>
      <p:pic>
        <p:nvPicPr>
          <p:cNvPr id="299" name="Google Shape;299;p34"/>
          <p:cNvPicPr preferRelativeResize="0"/>
          <p:nvPr/>
        </p:nvPicPr>
        <p:blipFill rotWithShape="1">
          <a:blip r:embed="rId5">
            <a:alphaModFix/>
          </a:blip>
          <a:srcRect/>
          <a:stretch/>
        </p:blipFill>
        <p:spPr>
          <a:xfrm>
            <a:off x="5231370" y="2713145"/>
            <a:ext cx="2160775" cy="3217021"/>
          </a:xfrm>
          <a:prstGeom prst="rect">
            <a:avLst/>
          </a:prstGeom>
          <a:noFill/>
          <a:ln>
            <a:noFill/>
          </a:ln>
        </p:spPr>
      </p:pic>
      <p:pic>
        <p:nvPicPr>
          <p:cNvPr id="300" name="Google Shape;300;p34"/>
          <p:cNvPicPr preferRelativeResize="0"/>
          <p:nvPr/>
        </p:nvPicPr>
        <p:blipFill rotWithShape="1">
          <a:blip r:embed="rId6">
            <a:alphaModFix/>
          </a:blip>
          <a:srcRect/>
          <a:stretch/>
        </p:blipFill>
        <p:spPr>
          <a:xfrm>
            <a:off x="7752184" y="543437"/>
            <a:ext cx="2792288" cy="1667999"/>
          </a:xfrm>
          <a:prstGeom prst="rect">
            <a:avLst/>
          </a:prstGeom>
          <a:noFill/>
          <a:ln>
            <a:noFill/>
          </a:ln>
        </p:spPr>
      </p:pic>
      <p:pic>
        <p:nvPicPr>
          <p:cNvPr id="301" name="Google Shape;301;p34"/>
          <p:cNvPicPr preferRelativeResize="0"/>
          <p:nvPr/>
        </p:nvPicPr>
        <p:blipFill rotWithShape="1">
          <a:blip r:embed="rId7">
            <a:alphaModFix/>
          </a:blip>
          <a:srcRect/>
          <a:stretch/>
        </p:blipFill>
        <p:spPr>
          <a:xfrm>
            <a:off x="1594400" y="3804756"/>
            <a:ext cx="2094834" cy="2093865"/>
          </a:xfrm>
          <a:prstGeom prst="rect">
            <a:avLst/>
          </a:prstGeom>
          <a:noFill/>
          <a:ln>
            <a:noFill/>
          </a:ln>
        </p:spPr>
      </p:pic>
      <p:pic>
        <p:nvPicPr>
          <p:cNvPr id="302" name="Google Shape;302;p34"/>
          <p:cNvPicPr preferRelativeResize="0"/>
          <p:nvPr/>
        </p:nvPicPr>
        <p:blipFill rotWithShape="1">
          <a:blip r:embed="rId8">
            <a:alphaModFix/>
          </a:blip>
          <a:srcRect/>
          <a:stretch/>
        </p:blipFill>
        <p:spPr>
          <a:xfrm>
            <a:off x="2807633" y="3804756"/>
            <a:ext cx="2058736" cy="2093865"/>
          </a:xfrm>
          <a:prstGeom prst="rect">
            <a:avLst/>
          </a:prstGeom>
          <a:noFill/>
          <a:ln>
            <a:noFill/>
          </a:ln>
        </p:spPr>
      </p:pic>
      <p:pic>
        <p:nvPicPr>
          <p:cNvPr id="303" name="Google Shape;303;p34"/>
          <p:cNvPicPr preferRelativeResize="0"/>
          <p:nvPr/>
        </p:nvPicPr>
        <p:blipFill rotWithShape="1">
          <a:blip r:embed="rId9">
            <a:alphaModFix/>
          </a:blip>
          <a:srcRect/>
          <a:stretch/>
        </p:blipFill>
        <p:spPr>
          <a:xfrm>
            <a:off x="7608168" y="2288171"/>
            <a:ext cx="2936304" cy="1747261"/>
          </a:xfrm>
          <a:prstGeom prst="rect">
            <a:avLst/>
          </a:prstGeom>
          <a:noFill/>
          <a:ln>
            <a:noFill/>
          </a:ln>
        </p:spPr>
      </p:pic>
      <p:pic>
        <p:nvPicPr>
          <p:cNvPr id="304" name="Google Shape;304;p34"/>
          <p:cNvPicPr preferRelativeResize="0"/>
          <p:nvPr/>
        </p:nvPicPr>
        <p:blipFill rotWithShape="1">
          <a:blip r:embed="rId10">
            <a:alphaModFix/>
          </a:blip>
          <a:srcRect/>
          <a:stretch/>
        </p:blipFill>
        <p:spPr>
          <a:xfrm>
            <a:off x="7608168" y="4288933"/>
            <a:ext cx="2936304" cy="160655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500"/>
                                        <p:tgtEl>
                                          <p:spTgt spid="2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9"/>
                                        </p:tgtEl>
                                        <p:attrNameLst>
                                          <p:attrName>style.visibility</p:attrName>
                                        </p:attrNameLst>
                                      </p:cBhvr>
                                      <p:to>
                                        <p:strVal val="visible"/>
                                      </p:to>
                                    </p:set>
                                    <p:animEffect transition="in" filter="fade">
                                      <p:cBhvr>
                                        <p:cTn id="17" dur="500"/>
                                        <p:tgtEl>
                                          <p:spTgt spid="29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0"/>
                                        </p:tgtEl>
                                        <p:attrNameLst>
                                          <p:attrName>style.visibility</p:attrName>
                                        </p:attrNameLst>
                                      </p:cBhvr>
                                      <p:to>
                                        <p:strVal val="visible"/>
                                      </p:to>
                                    </p:set>
                                    <p:animEffect transition="in" filter="fade">
                                      <p:cBhvr>
                                        <p:cTn id="22" dur="500"/>
                                        <p:tgtEl>
                                          <p:spTgt spid="30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1"/>
                                        </p:tgtEl>
                                        <p:attrNameLst>
                                          <p:attrName>style.visibility</p:attrName>
                                        </p:attrNameLst>
                                      </p:cBhvr>
                                      <p:to>
                                        <p:strVal val="visible"/>
                                      </p:to>
                                    </p:set>
                                    <p:animEffect transition="in" filter="fade">
                                      <p:cBhvr>
                                        <p:cTn id="27" dur="500"/>
                                        <p:tgtEl>
                                          <p:spTgt spid="30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02"/>
                                        </p:tgtEl>
                                        <p:attrNameLst>
                                          <p:attrName>style.visibility</p:attrName>
                                        </p:attrNameLst>
                                      </p:cBhvr>
                                      <p:to>
                                        <p:strVal val="visible"/>
                                      </p:to>
                                    </p:set>
                                    <p:animEffect transition="in" filter="fade">
                                      <p:cBhvr>
                                        <p:cTn id="32" dur="500"/>
                                        <p:tgtEl>
                                          <p:spTgt spid="30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03"/>
                                        </p:tgtEl>
                                        <p:attrNameLst>
                                          <p:attrName>style.visibility</p:attrName>
                                        </p:attrNameLst>
                                      </p:cBhvr>
                                      <p:to>
                                        <p:strVal val="visible"/>
                                      </p:to>
                                    </p:set>
                                    <p:animEffect transition="in" filter="fade">
                                      <p:cBhvr>
                                        <p:cTn id="37" dur="500"/>
                                        <p:tgtEl>
                                          <p:spTgt spid="30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4"/>
                                        </p:tgtEl>
                                        <p:attrNameLst>
                                          <p:attrName>style.visibility</p:attrName>
                                        </p:attrNameLst>
                                      </p:cBhvr>
                                      <p:to>
                                        <p:strVal val="visible"/>
                                      </p:to>
                                    </p:set>
                                    <p:animEffect transition="in" filter="fade">
                                      <p:cBhvr>
                                        <p:cTn id="42" dur="500"/>
                                        <p:tgtEl>
                                          <p:spTgt spid="3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35"/>
          <p:cNvPicPr preferRelativeResize="0"/>
          <p:nvPr/>
        </p:nvPicPr>
        <p:blipFill rotWithShape="1">
          <a:blip r:embed="rId3">
            <a:alphaModFix/>
            <a:extLst>
              <a:ext uri="{BEBA8EAE-BF5A-486C-A8C5-ECC9F3942E4B}">
                <a14:imgProps xmlns:a14="http://schemas.microsoft.com/office/drawing/2010/main">
                  <a14:imgLayer r:embed="rId4">
                    <a14:imgEffect>
                      <a14:backgroundRemoval t="10000" b="90000" l="10000" r="90000"/>
                    </a14:imgEffect>
                  </a14:imgLayer>
                </a14:imgProps>
              </a:ext>
            </a:extLst>
          </a:blip>
          <a:srcRect t="9467" b="9382"/>
          <a:stretch/>
        </p:blipFill>
        <p:spPr>
          <a:xfrm>
            <a:off x="1712068" y="228996"/>
            <a:ext cx="8443609" cy="4916937"/>
          </a:xfrm>
          <a:prstGeom prst="rect">
            <a:avLst/>
          </a:prstGeom>
          <a:noFill/>
          <a:ln>
            <a:noFill/>
          </a:ln>
        </p:spPr>
      </p:pic>
      <p:sp>
        <p:nvSpPr>
          <p:cNvPr id="310" name="Google Shape;310;p35"/>
          <p:cNvSpPr txBox="1"/>
          <p:nvPr/>
        </p:nvSpPr>
        <p:spPr>
          <a:xfrm>
            <a:off x="1524001" y="5013177"/>
            <a:ext cx="9254246" cy="1615827"/>
          </a:xfrm>
          <a:prstGeom prst="rect">
            <a:avLst/>
          </a:prstGeom>
          <a:noFill/>
          <a:ln>
            <a:noFill/>
          </a:ln>
        </p:spPr>
        <p:txBody>
          <a:bodyPr spcFirstLastPara="1" wrap="square" lIns="91425" tIns="45700" rIns="91425" bIns="45700" anchor="t" anchorCtr="0">
            <a:noAutofit/>
          </a:bodyPr>
          <a:lstStyle/>
          <a:p>
            <a:pPr algn="ctr"/>
            <a:r>
              <a:rPr lang="el-GR" sz="3400" b="1" dirty="0">
                <a:solidFill>
                  <a:schemeClr val="dk1"/>
                </a:solidFill>
                <a:latin typeface="Gabriola" panose="04040605051002020D02" pitchFamily="82" charset="0"/>
                <a:ea typeface="Meddon"/>
                <a:cs typeface="Leelawadee UI Semilight" panose="020B0402040204020203" pitchFamily="34" charset="-34"/>
                <a:sym typeface="Meddon"/>
              </a:rPr>
              <a:t>Ο Αγροτικός Τουρισμός δύναται να λειτουργήσει ως μια «ομπρέλα», κάτω από την οποία ευνοείται η ανάπτυξη διάφορων μορφών ειδικού και εναλλακτικού τουρισμού. </a:t>
            </a:r>
            <a:endParaRPr sz="3400" b="1" dirty="0">
              <a:solidFill>
                <a:schemeClr val="dk1"/>
              </a:solidFill>
              <a:latin typeface="Gabriola" panose="04040605051002020D02" pitchFamily="82" charset="0"/>
              <a:ea typeface="Libre Franklin"/>
              <a:cs typeface="Leelawadee UI Semilight" panose="020B0402040204020203" pitchFamily="34" charset="-34"/>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9"/>
                                        </p:tgtEl>
                                        <p:attrNameLst>
                                          <p:attrName>style.visibility</p:attrName>
                                        </p:attrNameLst>
                                      </p:cBhvr>
                                      <p:to>
                                        <p:strVal val="visible"/>
                                      </p:to>
                                    </p:set>
                                    <p:animEffect transition="in" filter="fade">
                                      <p:cBhvr>
                                        <p:cTn id="7" dur="1000"/>
                                        <p:tgtEl>
                                          <p:spTgt spid="309"/>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10"/>
                                        </p:tgtEl>
                                        <p:attrNameLst>
                                          <p:attrName>style.visibility</p:attrName>
                                        </p:attrNameLst>
                                      </p:cBhvr>
                                      <p:to>
                                        <p:strVal val="visible"/>
                                      </p:to>
                                    </p:set>
                                    <p:animEffect transition="in" filter="fade">
                                      <p:cBhvr>
                                        <p:cTn id="11" dur="10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11" name="Εικόνα 10">
            <a:extLst>
              <a:ext uri="{FF2B5EF4-FFF2-40B4-BE49-F238E27FC236}">
                <a16:creationId xmlns:a16="http://schemas.microsoft.com/office/drawing/2014/main" id="{E34F81D3-2BD7-8C22-A862-244CDCD73ECE}"/>
              </a:ext>
            </a:extLst>
          </p:cNvPr>
          <p:cNvPicPr>
            <a:picLocks noChangeAspect="1"/>
          </p:cNvPicPr>
          <p:nvPr/>
        </p:nvPicPr>
        <p:blipFill>
          <a:blip r:embed="rId3"/>
          <a:stretch>
            <a:fillRect/>
          </a:stretch>
        </p:blipFill>
        <p:spPr>
          <a:xfrm>
            <a:off x="7538936" y="5517396"/>
            <a:ext cx="4328808" cy="1201894"/>
          </a:xfrm>
          <a:prstGeom prst="rect">
            <a:avLst/>
          </a:prstGeom>
        </p:spPr>
      </p:pic>
      <p:sp>
        <p:nvSpPr>
          <p:cNvPr id="2" name="Google Shape;296;p34">
            <a:extLst>
              <a:ext uri="{FF2B5EF4-FFF2-40B4-BE49-F238E27FC236}">
                <a16:creationId xmlns:a16="http://schemas.microsoft.com/office/drawing/2014/main" id="{5F86029A-940E-30CD-5152-D90FDE46B021}"/>
              </a:ext>
            </a:extLst>
          </p:cNvPr>
          <p:cNvSpPr txBox="1">
            <a:spLocks noGrp="1"/>
          </p:cNvSpPr>
          <p:nvPr>
            <p:ph type="title"/>
          </p:nvPr>
        </p:nvSpPr>
        <p:spPr>
          <a:xfrm>
            <a:off x="1080942" y="191017"/>
            <a:ext cx="7520940" cy="54864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800"/>
            </a:pPr>
            <a:r>
              <a:rPr lang="el-GR" u="sng" dirty="0"/>
              <a:t>Ασκήσεις Μαθήματος</a:t>
            </a:r>
            <a:endParaRPr u="sng" cap="none" dirty="0"/>
          </a:p>
        </p:txBody>
      </p:sp>
      <p:sp>
        <p:nvSpPr>
          <p:cNvPr id="4" name="TextBox 3">
            <a:extLst>
              <a:ext uri="{FF2B5EF4-FFF2-40B4-BE49-F238E27FC236}">
                <a16:creationId xmlns:a16="http://schemas.microsoft.com/office/drawing/2014/main" id="{A0CAC70A-0D38-2277-C9AD-26DFA78DCDB4}"/>
              </a:ext>
            </a:extLst>
          </p:cNvPr>
          <p:cNvSpPr txBox="1"/>
          <p:nvPr/>
        </p:nvSpPr>
        <p:spPr>
          <a:xfrm>
            <a:off x="847478" y="739657"/>
            <a:ext cx="10922990" cy="5432256"/>
          </a:xfrm>
          <a:prstGeom prst="rect">
            <a:avLst/>
          </a:prstGeom>
          <a:noFill/>
        </p:spPr>
        <p:txBody>
          <a:bodyPr wrap="square">
            <a:spAutoFit/>
          </a:bodyPr>
          <a:lstStyle/>
          <a:p>
            <a:pPr algn="just"/>
            <a:r>
              <a:rPr lang="el-GR" sz="2300" b="1" u="sng" dirty="0"/>
              <a:t>1. Συμπληρώστε την πρόταση με τις λέξεις που δίνονται παρακάτω:</a:t>
            </a:r>
          </a:p>
          <a:p>
            <a:pPr algn="just"/>
            <a:endParaRPr lang="el-GR" sz="1000" dirty="0"/>
          </a:p>
          <a:p>
            <a:pPr algn="just"/>
            <a:r>
              <a:rPr lang="el-GR" sz="2300" dirty="0"/>
              <a:t>Αειφόρος είναι ο τουρισμός που οδηγεί στη ………………….. όλων των πόρων με τέτοιο τρόπο ώστε να μπορούν να εκπληρωθούν οικονομικές, …..…………… και …………………….. ανάγκες διατηρώντας παράλληλα την …..………………….. ακεραιότητα, τις βασικές οικολογικές διαδικασίες, τη βιολογική …………………….. και τα ………………….. υποστήριξης της ζωής.</a:t>
            </a:r>
          </a:p>
          <a:p>
            <a:pPr algn="just"/>
            <a:endParaRPr lang="el-GR" sz="2300" dirty="0"/>
          </a:p>
          <a:p>
            <a:pPr algn="just"/>
            <a:r>
              <a:rPr lang="el-GR" sz="2300" b="1" u="sng" dirty="0"/>
              <a:t>2. Σωστό ή Λάθος;</a:t>
            </a:r>
          </a:p>
          <a:p>
            <a:pPr marL="457200" indent="-457200" algn="just">
              <a:buAutoNum type="arabicPeriod"/>
            </a:pPr>
            <a:r>
              <a:rPr lang="el-GR" sz="2300" dirty="0"/>
              <a:t>Τουρίστας και επισκέπτης είναι το ίδιο. …..</a:t>
            </a:r>
          </a:p>
          <a:p>
            <a:pPr marL="457200" indent="-457200" algn="just">
              <a:buAutoNum type="arabicPeriod"/>
            </a:pPr>
            <a:r>
              <a:rPr lang="el-GR" sz="2300" dirty="0"/>
              <a:t>Τα χαρακτηριστικά του τουριστικού προϊόντος* είναι 3. …..</a:t>
            </a:r>
          </a:p>
          <a:p>
            <a:pPr marL="457200" indent="-457200" algn="just">
              <a:buAutoNum type="arabicPeriod"/>
            </a:pPr>
            <a:r>
              <a:rPr lang="el-GR" sz="2300" dirty="0"/>
              <a:t>Το προφίλ των τουριστών/ επισκεπτών* είναι το ίδιο. …..</a:t>
            </a:r>
          </a:p>
          <a:p>
            <a:pPr marL="457200" indent="-457200" algn="just">
              <a:buAutoNum type="arabicPeriod"/>
            </a:pPr>
            <a:r>
              <a:rPr lang="el-GR" sz="2300" dirty="0"/>
              <a:t>Ο μαζικός τουρισμός αποτελεί μία μορφή ειδικού ή εναλλακτικού τουρισμού. …..</a:t>
            </a:r>
          </a:p>
          <a:p>
            <a:pPr marL="457200" indent="-457200" algn="just">
              <a:buAutoNum type="arabicPeriod"/>
            </a:pPr>
            <a:r>
              <a:rPr lang="el-GR" sz="2300" dirty="0"/>
              <a:t>Ειδικές και εναλλακτικές μορφές τουρισμού δύναται να αναπτυχθούν και σε αστικά κέντρα. …..</a:t>
            </a:r>
          </a:p>
          <a:p>
            <a:pPr algn="just"/>
            <a:r>
              <a:rPr lang="el-GR" sz="1500" i="1" dirty="0">
                <a:solidFill>
                  <a:srgbClr val="FF0000"/>
                </a:solidFill>
              </a:rPr>
              <a:t>* στο πλαίσιο ανάπτυξης ειδικών και εναλλακτικών μορφών τουρισμού</a:t>
            </a:r>
          </a:p>
        </p:txBody>
      </p:sp>
      <p:sp>
        <p:nvSpPr>
          <p:cNvPr id="5" name="Ορθογώνιο 4">
            <a:extLst>
              <a:ext uri="{FF2B5EF4-FFF2-40B4-BE49-F238E27FC236}">
                <a16:creationId xmlns:a16="http://schemas.microsoft.com/office/drawing/2014/main" id="{C7F3C60D-2E58-7830-25EC-2EE34C5798F6}"/>
              </a:ext>
            </a:extLst>
          </p:cNvPr>
          <p:cNvSpPr/>
          <p:nvPr/>
        </p:nvSpPr>
        <p:spPr>
          <a:xfrm>
            <a:off x="6742440" y="1245079"/>
            <a:ext cx="1322961" cy="4280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900" b="1" dirty="0">
                <a:solidFill>
                  <a:schemeClr val="accent6">
                    <a:lumMod val="75000"/>
                  </a:schemeClr>
                </a:solidFill>
              </a:rPr>
              <a:t>διαχείριση</a:t>
            </a:r>
          </a:p>
        </p:txBody>
      </p:sp>
      <p:sp>
        <p:nvSpPr>
          <p:cNvPr id="6" name="Ορθογώνιο 5">
            <a:extLst>
              <a:ext uri="{FF2B5EF4-FFF2-40B4-BE49-F238E27FC236}">
                <a16:creationId xmlns:a16="http://schemas.microsoft.com/office/drawing/2014/main" id="{11DCD6E2-27A4-3A29-6E87-AE45F4BD717F}"/>
              </a:ext>
            </a:extLst>
          </p:cNvPr>
          <p:cNvSpPr/>
          <p:nvPr/>
        </p:nvSpPr>
        <p:spPr>
          <a:xfrm>
            <a:off x="5814344" y="2425826"/>
            <a:ext cx="1514551" cy="4280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900" b="1" dirty="0">
                <a:solidFill>
                  <a:schemeClr val="accent6">
                    <a:lumMod val="75000"/>
                  </a:schemeClr>
                </a:solidFill>
              </a:rPr>
              <a:t>ποικιλότητα</a:t>
            </a:r>
          </a:p>
        </p:txBody>
      </p:sp>
      <p:sp>
        <p:nvSpPr>
          <p:cNvPr id="7" name="Ορθογώνιο 6">
            <a:extLst>
              <a:ext uri="{FF2B5EF4-FFF2-40B4-BE49-F238E27FC236}">
                <a16:creationId xmlns:a16="http://schemas.microsoft.com/office/drawing/2014/main" id="{7FA4054D-061E-B504-FAD1-B18417F13A46}"/>
              </a:ext>
            </a:extLst>
          </p:cNvPr>
          <p:cNvSpPr/>
          <p:nvPr/>
        </p:nvSpPr>
        <p:spPr>
          <a:xfrm>
            <a:off x="8601881" y="2408837"/>
            <a:ext cx="1322961" cy="4280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900" b="1" dirty="0">
                <a:solidFill>
                  <a:schemeClr val="accent6">
                    <a:lumMod val="75000"/>
                  </a:schemeClr>
                </a:solidFill>
              </a:rPr>
              <a:t>συστήματα</a:t>
            </a:r>
          </a:p>
        </p:txBody>
      </p:sp>
      <p:sp>
        <p:nvSpPr>
          <p:cNvPr id="8" name="Ορθογώνιο 7">
            <a:extLst>
              <a:ext uri="{FF2B5EF4-FFF2-40B4-BE49-F238E27FC236}">
                <a16:creationId xmlns:a16="http://schemas.microsoft.com/office/drawing/2014/main" id="{518CFF61-6A26-8A7F-F91E-4C2B90EA10AC}"/>
              </a:ext>
            </a:extLst>
          </p:cNvPr>
          <p:cNvSpPr/>
          <p:nvPr/>
        </p:nvSpPr>
        <p:spPr>
          <a:xfrm>
            <a:off x="7940401" y="1663368"/>
            <a:ext cx="1322961" cy="38845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900" b="1" dirty="0">
                <a:solidFill>
                  <a:schemeClr val="accent6">
                    <a:lumMod val="75000"/>
                  </a:schemeClr>
                </a:solidFill>
              </a:rPr>
              <a:t>κοινωνικές </a:t>
            </a:r>
          </a:p>
        </p:txBody>
      </p:sp>
      <p:sp>
        <p:nvSpPr>
          <p:cNvPr id="9" name="Ορθογώνιο 8">
            <a:extLst>
              <a:ext uri="{FF2B5EF4-FFF2-40B4-BE49-F238E27FC236}">
                <a16:creationId xmlns:a16="http://schemas.microsoft.com/office/drawing/2014/main" id="{FDB45A54-C197-4092-C5B0-00B9266FF282}"/>
              </a:ext>
            </a:extLst>
          </p:cNvPr>
          <p:cNvSpPr/>
          <p:nvPr/>
        </p:nvSpPr>
        <p:spPr>
          <a:xfrm>
            <a:off x="9855910" y="1620135"/>
            <a:ext cx="1914558" cy="428017"/>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900" b="1" dirty="0">
                <a:solidFill>
                  <a:schemeClr val="accent6">
                    <a:lumMod val="75000"/>
                  </a:schemeClr>
                </a:solidFill>
              </a:rPr>
              <a:t>περιβαλλοντικές</a:t>
            </a:r>
          </a:p>
        </p:txBody>
      </p:sp>
      <p:sp>
        <p:nvSpPr>
          <p:cNvPr id="10" name="Ορθογώνιο 9">
            <a:extLst>
              <a:ext uri="{FF2B5EF4-FFF2-40B4-BE49-F238E27FC236}">
                <a16:creationId xmlns:a16="http://schemas.microsoft.com/office/drawing/2014/main" id="{AE52FBAA-2568-856C-E813-91120F971147}"/>
              </a:ext>
            </a:extLst>
          </p:cNvPr>
          <p:cNvSpPr/>
          <p:nvPr/>
        </p:nvSpPr>
        <p:spPr>
          <a:xfrm>
            <a:off x="6308973" y="1985477"/>
            <a:ext cx="1514551" cy="38608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900" b="1" dirty="0">
                <a:solidFill>
                  <a:schemeClr val="accent6">
                    <a:lumMod val="75000"/>
                  </a:schemeClr>
                </a:solidFill>
              </a:rPr>
              <a:t>πολιτιστική</a:t>
            </a:r>
          </a:p>
        </p:txBody>
      </p:sp>
      <p:sp>
        <p:nvSpPr>
          <p:cNvPr id="12" name="TextBox 11">
            <a:extLst>
              <a:ext uri="{FF2B5EF4-FFF2-40B4-BE49-F238E27FC236}">
                <a16:creationId xmlns:a16="http://schemas.microsoft.com/office/drawing/2014/main" id="{A8BE034E-04A6-72E3-2D90-21748CE6DC85}"/>
              </a:ext>
            </a:extLst>
          </p:cNvPr>
          <p:cNvSpPr txBox="1"/>
          <p:nvPr/>
        </p:nvSpPr>
        <p:spPr>
          <a:xfrm>
            <a:off x="6086797" y="3502225"/>
            <a:ext cx="444352" cy="615553"/>
          </a:xfrm>
          <a:prstGeom prst="rect">
            <a:avLst/>
          </a:prstGeom>
          <a:noFill/>
        </p:spPr>
        <p:txBody>
          <a:bodyPr wrap="none" rtlCol="0">
            <a:spAutoFit/>
          </a:bodyPr>
          <a:lstStyle/>
          <a:p>
            <a:r>
              <a:rPr lang="el-GR" sz="3400" b="1" dirty="0">
                <a:solidFill>
                  <a:srgbClr val="FF0000"/>
                </a:solidFill>
              </a:rPr>
              <a:t>Λ</a:t>
            </a:r>
          </a:p>
        </p:txBody>
      </p:sp>
      <p:sp>
        <p:nvSpPr>
          <p:cNvPr id="14" name="TextBox 13">
            <a:extLst>
              <a:ext uri="{FF2B5EF4-FFF2-40B4-BE49-F238E27FC236}">
                <a16:creationId xmlns:a16="http://schemas.microsoft.com/office/drawing/2014/main" id="{24F11EF8-EB35-7E11-5BE1-3DCDFA8F7759}"/>
              </a:ext>
            </a:extLst>
          </p:cNvPr>
          <p:cNvSpPr txBox="1"/>
          <p:nvPr/>
        </p:nvSpPr>
        <p:spPr>
          <a:xfrm>
            <a:off x="7795756" y="4205227"/>
            <a:ext cx="444352" cy="615553"/>
          </a:xfrm>
          <a:prstGeom prst="rect">
            <a:avLst/>
          </a:prstGeom>
          <a:noFill/>
        </p:spPr>
        <p:txBody>
          <a:bodyPr wrap="none" rtlCol="0">
            <a:spAutoFit/>
          </a:bodyPr>
          <a:lstStyle/>
          <a:p>
            <a:r>
              <a:rPr lang="el-GR" sz="3400" b="1" dirty="0">
                <a:solidFill>
                  <a:srgbClr val="FF0000"/>
                </a:solidFill>
              </a:rPr>
              <a:t>Λ</a:t>
            </a:r>
          </a:p>
        </p:txBody>
      </p:sp>
      <p:sp>
        <p:nvSpPr>
          <p:cNvPr id="15" name="TextBox 14">
            <a:extLst>
              <a:ext uri="{FF2B5EF4-FFF2-40B4-BE49-F238E27FC236}">
                <a16:creationId xmlns:a16="http://schemas.microsoft.com/office/drawing/2014/main" id="{2AE22E95-CD58-14E0-9B17-5FFAAA300823}"/>
              </a:ext>
            </a:extLst>
          </p:cNvPr>
          <p:cNvSpPr txBox="1"/>
          <p:nvPr/>
        </p:nvSpPr>
        <p:spPr>
          <a:xfrm>
            <a:off x="10686644" y="4553535"/>
            <a:ext cx="444352" cy="615553"/>
          </a:xfrm>
          <a:prstGeom prst="rect">
            <a:avLst/>
          </a:prstGeom>
          <a:noFill/>
        </p:spPr>
        <p:txBody>
          <a:bodyPr wrap="none" rtlCol="0">
            <a:spAutoFit/>
          </a:bodyPr>
          <a:lstStyle/>
          <a:p>
            <a:r>
              <a:rPr lang="el-GR" sz="3400" b="1" dirty="0">
                <a:solidFill>
                  <a:srgbClr val="FF0000"/>
                </a:solidFill>
              </a:rPr>
              <a:t>Λ</a:t>
            </a:r>
          </a:p>
        </p:txBody>
      </p:sp>
      <p:sp>
        <p:nvSpPr>
          <p:cNvPr id="16" name="TextBox 15">
            <a:extLst>
              <a:ext uri="{FF2B5EF4-FFF2-40B4-BE49-F238E27FC236}">
                <a16:creationId xmlns:a16="http://schemas.microsoft.com/office/drawing/2014/main" id="{F4737AA4-9C52-FCF3-016B-3359FA15B11D}"/>
              </a:ext>
            </a:extLst>
          </p:cNvPr>
          <p:cNvSpPr txBox="1"/>
          <p:nvPr/>
        </p:nvSpPr>
        <p:spPr>
          <a:xfrm>
            <a:off x="2330585" y="5291847"/>
            <a:ext cx="444352" cy="615553"/>
          </a:xfrm>
          <a:prstGeom prst="rect">
            <a:avLst/>
          </a:prstGeom>
          <a:noFill/>
        </p:spPr>
        <p:txBody>
          <a:bodyPr wrap="none" rtlCol="0">
            <a:spAutoFit/>
          </a:bodyPr>
          <a:lstStyle/>
          <a:p>
            <a:r>
              <a:rPr lang="el-GR" sz="3400" b="1" dirty="0">
                <a:solidFill>
                  <a:srgbClr val="FF0000"/>
                </a:solidFill>
              </a:rPr>
              <a:t>Λ</a:t>
            </a:r>
          </a:p>
        </p:txBody>
      </p:sp>
      <p:sp>
        <p:nvSpPr>
          <p:cNvPr id="17" name="TextBox 16">
            <a:extLst>
              <a:ext uri="{FF2B5EF4-FFF2-40B4-BE49-F238E27FC236}">
                <a16:creationId xmlns:a16="http://schemas.microsoft.com/office/drawing/2014/main" id="{B92B824C-E4E4-0C51-367C-F850A6320B34}"/>
              </a:ext>
            </a:extLst>
          </p:cNvPr>
          <p:cNvSpPr txBox="1"/>
          <p:nvPr/>
        </p:nvSpPr>
        <p:spPr>
          <a:xfrm>
            <a:off x="8017932" y="3869349"/>
            <a:ext cx="389850" cy="615553"/>
          </a:xfrm>
          <a:prstGeom prst="rect">
            <a:avLst/>
          </a:prstGeom>
          <a:noFill/>
        </p:spPr>
        <p:txBody>
          <a:bodyPr wrap="none" rtlCol="0">
            <a:spAutoFit/>
          </a:bodyPr>
          <a:lstStyle/>
          <a:p>
            <a:r>
              <a:rPr lang="el-GR" sz="3400" b="1" dirty="0">
                <a:solidFill>
                  <a:schemeClr val="accent6">
                    <a:lumMod val="75000"/>
                  </a:schemeClr>
                </a:solidFill>
              </a:rPr>
              <a:t>Σ</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500" fill="hold"/>
                                        <p:tgtEl>
                                          <p:spTgt spid="12"/>
                                        </p:tgtEl>
                                        <p:attrNameLst>
                                          <p:attrName>ppt_w</p:attrName>
                                        </p:attrNameLst>
                                      </p:cBhvr>
                                      <p:tavLst>
                                        <p:tav tm="0">
                                          <p:val>
                                            <p:fltVal val="0"/>
                                          </p:val>
                                        </p:tav>
                                        <p:tav tm="100000">
                                          <p:val>
                                            <p:strVal val="#ppt_w"/>
                                          </p:val>
                                        </p:tav>
                                      </p:tavLst>
                                    </p:anim>
                                    <p:anim calcmode="lin" valueType="num">
                                      <p:cBhvr>
                                        <p:cTn id="44" dur="500" fill="hold"/>
                                        <p:tgtEl>
                                          <p:spTgt spid="12"/>
                                        </p:tgtEl>
                                        <p:attrNameLst>
                                          <p:attrName>ppt_h</p:attrName>
                                        </p:attrNameLst>
                                      </p:cBhvr>
                                      <p:tavLst>
                                        <p:tav tm="0">
                                          <p:val>
                                            <p:fltVal val="0"/>
                                          </p:val>
                                        </p:tav>
                                        <p:tav tm="100000">
                                          <p:val>
                                            <p:strVal val="#ppt_h"/>
                                          </p:val>
                                        </p:tav>
                                      </p:tavLst>
                                    </p:anim>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fltVal val="0"/>
                                          </p:val>
                                        </p:tav>
                                        <p:tav tm="100000">
                                          <p:val>
                                            <p:strVal val="#ppt_w"/>
                                          </p:val>
                                        </p:tav>
                                      </p:tavLst>
                                    </p:anim>
                                    <p:anim calcmode="lin" valueType="num">
                                      <p:cBhvr>
                                        <p:cTn id="51" dur="500" fill="hold"/>
                                        <p:tgtEl>
                                          <p:spTgt spid="17"/>
                                        </p:tgtEl>
                                        <p:attrNameLst>
                                          <p:attrName>ppt_h</p:attrName>
                                        </p:attrNameLst>
                                      </p:cBhvr>
                                      <p:tavLst>
                                        <p:tav tm="0">
                                          <p:val>
                                            <p:fltVal val="0"/>
                                          </p:val>
                                        </p:tav>
                                        <p:tav tm="100000">
                                          <p:val>
                                            <p:strVal val="#ppt_h"/>
                                          </p:val>
                                        </p:tav>
                                      </p:tavLst>
                                    </p:anim>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p:cTn id="78" dur="500" fill="hold"/>
                                        <p:tgtEl>
                                          <p:spTgt spid="11"/>
                                        </p:tgtEl>
                                        <p:attrNameLst>
                                          <p:attrName>ppt_w</p:attrName>
                                        </p:attrNameLst>
                                      </p:cBhvr>
                                      <p:tavLst>
                                        <p:tav tm="0">
                                          <p:val>
                                            <p:fltVal val="0"/>
                                          </p:val>
                                        </p:tav>
                                        <p:tav tm="100000">
                                          <p:val>
                                            <p:strVal val="#ppt_w"/>
                                          </p:val>
                                        </p:tav>
                                      </p:tavLst>
                                    </p:anim>
                                    <p:anim calcmode="lin" valueType="num">
                                      <p:cBhvr>
                                        <p:cTn id="79" dur="500" fill="hold"/>
                                        <p:tgtEl>
                                          <p:spTgt spid="11"/>
                                        </p:tgtEl>
                                        <p:attrNameLst>
                                          <p:attrName>ppt_h</p:attrName>
                                        </p:attrNameLst>
                                      </p:cBhvr>
                                      <p:tavLst>
                                        <p:tav tm="0">
                                          <p:val>
                                            <p:fltVal val="0"/>
                                          </p:val>
                                        </p:tav>
                                        <p:tav tm="100000">
                                          <p:val>
                                            <p:strVal val="#ppt_h"/>
                                          </p:val>
                                        </p:tav>
                                      </p:tavLst>
                                    </p:anim>
                                    <p:animEffect transition="in" filter="fade">
                                      <p:cBhvr>
                                        <p:cTn id="8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2" grpId="0"/>
      <p:bldP spid="14" grpId="0"/>
      <p:bldP spid="15" grpId="0"/>
      <p:bldP spid="16"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body" idx="1"/>
          </p:nvPr>
        </p:nvSpPr>
        <p:spPr>
          <a:xfrm>
            <a:off x="2351584" y="1340769"/>
            <a:ext cx="7520940" cy="3579849"/>
          </a:xfrm>
          <a:prstGeom prst="rect">
            <a:avLst/>
          </a:prstGeom>
          <a:noFill/>
          <a:ln>
            <a:noFill/>
          </a:ln>
        </p:spPr>
        <p:txBody>
          <a:bodyPr spcFirstLastPara="1" vert="horz" wrap="square" lIns="91425" tIns="45700" rIns="91425" bIns="45700" rtlCol="0" anchor="t" anchorCtr="0">
            <a:noAutofit/>
          </a:bodyPr>
          <a:lstStyle/>
          <a:p>
            <a:pPr marL="342900" indent="-342900" algn="ctr">
              <a:spcBef>
                <a:spcPts val="0"/>
              </a:spcBef>
              <a:buClr>
                <a:schemeClr val="dk1"/>
              </a:buClr>
              <a:buSzPts val="2800"/>
              <a:buNone/>
            </a:pPr>
            <a:endParaRPr dirty="0">
              <a:ea typeface="Aharoni"/>
              <a:cs typeface="Aharoni"/>
              <a:sym typeface="Aharoni"/>
            </a:endParaRPr>
          </a:p>
          <a:p>
            <a:pPr marL="342900" indent="-342900" algn="ctr">
              <a:spcBef>
                <a:spcPts val="800"/>
              </a:spcBef>
              <a:buClr>
                <a:schemeClr val="dk1"/>
              </a:buClr>
              <a:buSzPts val="2800"/>
              <a:buNone/>
            </a:pPr>
            <a:endParaRPr dirty="0">
              <a:ea typeface="Aharoni"/>
              <a:cs typeface="Aharoni"/>
              <a:sym typeface="Aharoni"/>
            </a:endParaRPr>
          </a:p>
          <a:p>
            <a:pPr marL="342900" indent="-342900" algn="ctr">
              <a:spcBef>
                <a:spcPts val="800"/>
              </a:spcBef>
              <a:buClr>
                <a:srgbClr val="009900"/>
              </a:buClr>
              <a:buSzPts val="2800"/>
              <a:buNone/>
            </a:pPr>
            <a:r>
              <a:rPr lang="el-GR" dirty="0">
                <a:solidFill>
                  <a:srgbClr val="009900"/>
                </a:solidFill>
                <a:ea typeface="Aharoni"/>
                <a:cs typeface="Aharoni"/>
                <a:sym typeface="Aharoni"/>
              </a:rPr>
              <a:t>ΑΠΌ ΤΟ ΜΑΖΙΚΟ ΤΟΥΡΙΣΜΟ στις ΕΝΑΛΛΑΚΤΙΚΕΣ ΚΑΙ ΕΙΔΙΚΕΣ ΜΟΡΦΕΣ ΤΟΥΡΙΣΜΟΥ</a:t>
            </a:r>
            <a:endParaRPr dirty="0">
              <a:solidFill>
                <a:srgbClr val="0099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0" name="Βέλος: Με γωνία 9">
            <a:extLst>
              <a:ext uri="{FF2B5EF4-FFF2-40B4-BE49-F238E27FC236}">
                <a16:creationId xmlns:a16="http://schemas.microsoft.com/office/drawing/2014/main" id="{92A0D85C-E695-6214-48A0-0672F8EBA21F}"/>
              </a:ext>
            </a:extLst>
          </p:cNvPr>
          <p:cNvSpPr/>
          <p:nvPr/>
        </p:nvSpPr>
        <p:spPr>
          <a:xfrm rot="5400000">
            <a:off x="9888272" y="1793111"/>
            <a:ext cx="1363452" cy="1026269"/>
          </a:xfrm>
          <a:prstGeom prst="bentArrow">
            <a:avLst>
              <a:gd name="adj1" fmla="val 25000"/>
              <a:gd name="adj2" fmla="val 25610"/>
              <a:gd name="adj3" fmla="val 25000"/>
              <a:gd name="adj4" fmla="val 43750"/>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solidFill>
                <a:schemeClr val="tx1"/>
              </a:solidFill>
            </a:endParaRPr>
          </a:p>
        </p:txBody>
      </p:sp>
      <p:sp>
        <p:nvSpPr>
          <p:cNvPr id="116" name="Google Shape;116;p16"/>
          <p:cNvSpPr txBox="1">
            <a:spLocks noGrp="1"/>
          </p:cNvSpPr>
          <p:nvPr>
            <p:ph type="title"/>
          </p:nvPr>
        </p:nvSpPr>
        <p:spPr>
          <a:xfrm>
            <a:off x="1092092" y="209875"/>
            <a:ext cx="7520940" cy="548640"/>
          </a:xfrm>
          <a:prstGeom prst="rect">
            <a:avLst/>
          </a:prstGeom>
          <a:noFill/>
          <a:ln>
            <a:noFill/>
          </a:ln>
        </p:spPr>
        <p:txBody>
          <a:bodyPr spcFirstLastPara="1" vert="horz" wrap="square" lIns="91425" tIns="45700" rIns="91425" bIns="45700" rtlCol="0" anchor="ctr" anchorCtr="0">
            <a:noAutofit/>
          </a:bodyPr>
          <a:lstStyle/>
          <a:p>
            <a:pPr>
              <a:spcBef>
                <a:spcPts val="0"/>
              </a:spcBef>
              <a:buClr>
                <a:schemeClr val="dk1"/>
              </a:buClr>
              <a:buSzPts val="2800"/>
            </a:pPr>
            <a:r>
              <a:rPr lang="en-US" u="sng" dirty="0"/>
              <a:t>1. </a:t>
            </a:r>
            <a:r>
              <a:rPr lang="el-GR" u="sng" dirty="0"/>
              <a:t>Η Εξέλιξη του Τουρισμού</a:t>
            </a:r>
            <a:endParaRPr u="sng" dirty="0"/>
          </a:p>
        </p:txBody>
      </p:sp>
      <p:pic>
        <p:nvPicPr>
          <p:cNvPr id="127" name="Google Shape;127;p16"/>
          <p:cNvPicPr preferRelativeResize="0"/>
          <p:nvPr/>
        </p:nvPicPr>
        <p:blipFill rotWithShape="1">
          <a:blip r:embed="rId3">
            <a:alphaModFix/>
          </a:blip>
          <a:srcRect/>
          <a:stretch/>
        </p:blipFill>
        <p:spPr>
          <a:xfrm>
            <a:off x="606236" y="2743443"/>
            <a:ext cx="4055380" cy="3679054"/>
          </a:xfrm>
          <a:prstGeom prst="rect">
            <a:avLst/>
          </a:prstGeom>
          <a:ln>
            <a:noFill/>
          </a:ln>
          <a:effectLst>
            <a:softEdge rad="112500"/>
          </a:effectLst>
          <a:scene3d>
            <a:camera prst="isometricOffAxis1Right"/>
            <a:lightRig rig="threePt" dir="t"/>
          </a:scene3d>
        </p:spPr>
      </p:pic>
      <p:sp>
        <p:nvSpPr>
          <p:cNvPr id="6" name="Βέλος: Πεντάγωνο 5">
            <a:extLst>
              <a:ext uri="{FF2B5EF4-FFF2-40B4-BE49-F238E27FC236}">
                <a16:creationId xmlns:a16="http://schemas.microsoft.com/office/drawing/2014/main" id="{192280D7-31EA-4DC1-BEB3-BD3EED3579FD}"/>
              </a:ext>
            </a:extLst>
          </p:cNvPr>
          <p:cNvSpPr/>
          <p:nvPr/>
        </p:nvSpPr>
        <p:spPr>
          <a:xfrm>
            <a:off x="1092092" y="1118680"/>
            <a:ext cx="3083668" cy="1274324"/>
          </a:xfrm>
          <a:prstGeom prst="homePlat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sz="1800" b="1" dirty="0">
                <a:solidFill>
                  <a:schemeClr val="tx1"/>
                </a:solidFill>
                <a:ea typeface="Libre Franklin"/>
                <a:cs typeface="Libre Franklin"/>
                <a:sym typeface="Libre Franklin"/>
              </a:rPr>
              <a:t>12</a:t>
            </a:r>
            <a:r>
              <a:rPr lang="el-GR" sz="1800" b="1" baseline="30000" dirty="0">
                <a:solidFill>
                  <a:schemeClr val="tx1"/>
                </a:solidFill>
                <a:ea typeface="Libre Franklin"/>
                <a:cs typeface="Libre Franklin"/>
                <a:sym typeface="Libre Franklin"/>
              </a:rPr>
              <a:t>ος</a:t>
            </a:r>
            <a:r>
              <a:rPr lang="el-GR" sz="1800" b="1" dirty="0">
                <a:solidFill>
                  <a:schemeClr val="tx1"/>
                </a:solidFill>
                <a:ea typeface="Libre Franklin"/>
                <a:cs typeface="Libre Franklin"/>
                <a:sym typeface="Libre Franklin"/>
              </a:rPr>
              <a:t> – 13</a:t>
            </a:r>
            <a:r>
              <a:rPr lang="el-GR" sz="1800" b="1" baseline="30000" dirty="0">
                <a:solidFill>
                  <a:schemeClr val="tx1"/>
                </a:solidFill>
                <a:ea typeface="Libre Franklin"/>
                <a:cs typeface="Libre Franklin"/>
                <a:sym typeface="Libre Franklin"/>
              </a:rPr>
              <a:t>ος</a:t>
            </a:r>
            <a:r>
              <a:rPr lang="el-GR" sz="1800" b="1" dirty="0">
                <a:solidFill>
                  <a:schemeClr val="tx1"/>
                </a:solidFill>
                <a:ea typeface="Libre Franklin"/>
                <a:cs typeface="Libre Franklin"/>
                <a:sym typeface="Libre Franklin"/>
              </a:rPr>
              <a:t> αιώνας</a:t>
            </a:r>
            <a:endParaRPr lang="en-US" sz="1800" b="1" dirty="0">
              <a:solidFill>
                <a:schemeClr val="tx1"/>
              </a:solidFill>
              <a:ea typeface="Libre Franklin"/>
              <a:cs typeface="Libre Franklin"/>
              <a:sym typeface="Libre Franklin"/>
            </a:endParaRPr>
          </a:p>
          <a:p>
            <a:pPr algn="ctr"/>
            <a:r>
              <a:rPr lang="el-GR" dirty="0">
                <a:solidFill>
                  <a:schemeClr val="tx1"/>
                </a:solidFill>
              </a:rPr>
              <a:t>Ταξιδιωτικά Πρακτορεία σε Βενετία και Αγγλία</a:t>
            </a:r>
            <a:endParaRPr lang="el-GR" sz="1800" dirty="0">
              <a:solidFill>
                <a:schemeClr val="tx1"/>
              </a:solidFill>
              <a:ea typeface="Libre Franklin"/>
              <a:cs typeface="Libre Franklin"/>
              <a:sym typeface="Libre Franklin"/>
            </a:endParaRPr>
          </a:p>
        </p:txBody>
      </p:sp>
      <p:sp>
        <p:nvSpPr>
          <p:cNvPr id="7" name="Βέλος: Πεντάγωνο 6">
            <a:extLst>
              <a:ext uri="{FF2B5EF4-FFF2-40B4-BE49-F238E27FC236}">
                <a16:creationId xmlns:a16="http://schemas.microsoft.com/office/drawing/2014/main" id="{1D140DA8-73AE-D04D-4F6A-F54592CF0A5F}"/>
              </a:ext>
            </a:extLst>
          </p:cNvPr>
          <p:cNvSpPr/>
          <p:nvPr/>
        </p:nvSpPr>
        <p:spPr>
          <a:xfrm>
            <a:off x="4175760" y="1118680"/>
            <a:ext cx="3083668" cy="1274324"/>
          </a:xfrm>
          <a:prstGeom prst="homePlat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ea typeface="Libre Franklin"/>
                <a:cs typeface="Libre Franklin"/>
                <a:sym typeface="Libre Franklin"/>
              </a:rPr>
              <a:t>15</a:t>
            </a:r>
            <a:r>
              <a:rPr lang="el-GR" b="1" baseline="30000" dirty="0">
                <a:solidFill>
                  <a:schemeClr val="tx1"/>
                </a:solidFill>
                <a:ea typeface="Libre Franklin"/>
                <a:cs typeface="Libre Franklin"/>
                <a:sym typeface="Libre Franklin"/>
              </a:rPr>
              <a:t>ος</a:t>
            </a:r>
            <a:r>
              <a:rPr lang="el-GR" b="1" dirty="0">
                <a:solidFill>
                  <a:schemeClr val="tx1"/>
                </a:solidFill>
                <a:ea typeface="Libre Franklin"/>
                <a:cs typeface="Libre Franklin"/>
                <a:sym typeface="Libre Franklin"/>
              </a:rPr>
              <a:t> αιώνας</a:t>
            </a:r>
            <a:endParaRPr lang="en-US" b="1" dirty="0">
              <a:solidFill>
                <a:schemeClr val="tx1"/>
              </a:solidFill>
              <a:ea typeface="Libre Franklin"/>
              <a:cs typeface="Libre Franklin"/>
              <a:sym typeface="Libre Franklin"/>
            </a:endParaRPr>
          </a:p>
          <a:p>
            <a:pPr algn="ctr"/>
            <a:r>
              <a:rPr lang="el-GR" dirty="0">
                <a:solidFill>
                  <a:schemeClr val="tx1"/>
                </a:solidFill>
                <a:ea typeface="Libre Franklin"/>
                <a:cs typeface="Libre Franklin"/>
                <a:sym typeface="Libre Franklin"/>
              </a:rPr>
              <a:t>Αναγέννηση: Συμμετοχή ευγενών νέων σε εκθέσεις / ταξίδια</a:t>
            </a:r>
          </a:p>
        </p:txBody>
      </p:sp>
      <p:sp>
        <p:nvSpPr>
          <p:cNvPr id="8" name="Βέλος: Πεντάγωνο 7">
            <a:extLst>
              <a:ext uri="{FF2B5EF4-FFF2-40B4-BE49-F238E27FC236}">
                <a16:creationId xmlns:a16="http://schemas.microsoft.com/office/drawing/2014/main" id="{5A5D1BFB-9338-2A20-5744-CE1631B1D87E}"/>
              </a:ext>
            </a:extLst>
          </p:cNvPr>
          <p:cNvSpPr/>
          <p:nvPr/>
        </p:nvSpPr>
        <p:spPr>
          <a:xfrm>
            <a:off x="7259428" y="1118680"/>
            <a:ext cx="3083668" cy="1274324"/>
          </a:xfrm>
          <a:prstGeom prst="homePlate">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ea typeface="Libre Franklin"/>
                <a:cs typeface="Libre Franklin"/>
                <a:sym typeface="Libre Franklin"/>
              </a:rPr>
              <a:t>15</a:t>
            </a:r>
            <a:r>
              <a:rPr lang="el-GR" b="1" baseline="30000" dirty="0">
                <a:solidFill>
                  <a:schemeClr val="tx1"/>
                </a:solidFill>
                <a:ea typeface="Libre Franklin"/>
                <a:cs typeface="Libre Franklin"/>
                <a:sym typeface="Libre Franklin"/>
              </a:rPr>
              <a:t>ος</a:t>
            </a:r>
            <a:r>
              <a:rPr lang="el-GR" b="1" dirty="0">
                <a:solidFill>
                  <a:schemeClr val="tx1"/>
                </a:solidFill>
                <a:ea typeface="Libre Franklin"/>
                <a:cs typeface="Libre Franklin"/>
                <a:sym typeface="Libre Franklin"/>
              </a:rPr>
              <a:t> – 16</a:t>
            </a:r>
            <a:r>
              <a:rPr lang="el-GR" b="1" baseline="30000" dirty="0">
                <a:solidFill>
                  <a:schemeClr val="tx1"/>
                </a:solidFill>
                <a:ea typeface="Libre Franklin"/>
                <a:cs typeface="Libre Franklin"/>
                <a:sym typeface="Libre Franklin"/>
              </a:rPr>
              <a:t>ος</a:t>
            </a:r>
            <a:r>
              <a:rPr lang="en-US" b="1" dirty="0">
                <a:solidFill>
                  <a:schemeClr val="tx1"/>
                </a:solidFill>
                <a:ea typeface="Libre Franklin"/>
                <a:cs typeface="Libre Franklin"/>
                <a:sym typeface="Libre Franklin"/>
              </a:rPr>
              <a:t> </a:t>
            </a:r>
            <a:r>
              <a:rPr lang="el-GR" b="1" dirty="0">
                <a:solidFill>
                  <a:schemeClr val="tx1"/>
                </a:solidFill>
                <a:ea typeface="Libre Franklin"/>
                <a:cs typeface="Libre Franklin"/>
                <a:sym typeface="Libre Franklin"/>
              </a:rPr>
              <a:t>αιώνας</a:t>
            </a:r>
            <a:endParaRPr lang="en-US" b="1" dirty="0">
              <a:solidFill>
                <a:schemeClr val="tx1"/>
              </a:solidFill>
              <a:ea typeface="Libre Franklin"/>
              <a:cs typeface="Libre Franklin"/>
              <a:sym typeface="Libre Franklin"/>
            </a:endParaRPr>
          </a:p>
          <a:p>
            <a:pPr algn="ctr"/>
            <a:r>
              <a:rPr lang="el-GR" sz="1800" dirty="0">
                <a:solidFill>
                  <a:schemeClr val="dk1"/>
                </a:solidFill>
                <a:ea typeface="Arial"/>
                <a:cs typeface="Arial"/>
                <a:sym typeface="Arial"/>
              </a:rPr>
              <a:t>Ταξίδια και εξερευνήσεις: Αμερική, Ασία, Αφρική, Αυστραλία</a:t>
            </a:r>
            <a:endParaRPr lang="en-US" dirty="0">
              <a:solidFill>
                <a:schemeClr val="tx1"/>
              </a:solidFill>
              <a:ea typeface="Libre Franklin"/>
              <a:cs typeface="Libre Franklin"/>
              <a:sym typeface="Libre Franklin"/>
            </a:endParaRPr>
          </a:p>
        </p:txBody>
      </p:sp>
      <p:sp>
        <p:nvSpPr>
          <p:cNvPr id="9" name="Βέλος: Πεντάγωνο 8">
            <a:extLst>
              <a:ext uri="{FF2B5EF4-FFF2-40B4-BE49-F238E27FC236}">
                <a16:creationId xmlns:a16="http://schemas.microsoft.com/office/drawing/2014/main" id="{BF54184A-AF22-AB92-43E7-1668491132F1}"/>
              </a:ext>
            </a:extLst>
          </p:cNvPr>
          <p:cNvSpPr/>
          <p:nvPr/>
        </p:nvSpPr>
        <p:spPr>
          <a:xfrm flipH="1">
            <a:off x="6773131" y="2987972"/>
            <a:ext cx="4310002" cy="3249457"/>
          </a:xfrm>
          <a:prstGeom prst="homePlate">
            <a:avLst>
              <a:gd name="adj" fmla="val 19713"/>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ea typeface="Libre Franklin"/>
                <a:cs typeface="Libre Franklin"/>
                <a:sym typeface="Libre Franklin"/>
              </a:rPr>
              <a:t>19ος αιώνας</a:t>
            </a:r>
          </a:p>
          <a:p>
            <a:pPr marL="285750" indent="-285750" algn="ctr">
              <a:buFont typeface="Wingdings" panose="05000000000000000000" pitchFamily="2" charset="2"/>
              <a:buChar char="Ø"/>
            </a:pPr>
            <a:r>
              <a:rPr lang="el-GR" dirty="0">
                <a:solidFill>
                  <a:schemeClr val="tx1"/>
                </a:solidFill>
                <a:ea typeface="Libre Franklin"/>
                <a:cs typeface="Libre Franklin"/>
                <a:sym typeface="Libre Franklin"/>
              </a:rPr>
              <a:t>Ανάπτυξη των σιδηροδρόμων,</a:t>
            </a:r>
          </a:p>
          <a:p>
            <a:pPr marL="285750" indent="-285750" algn="ctr">
              <a:buFont typeface="Wingdings" panose="05000000000000000000" pitchFamily="2" charset="2"/>
              <a:buChar char="Ø"/>
            </a:pPr>
            <a:r>
              <a:rPr lang="el-GR" dirty="0">
                <a:solidFill>
                  <a:schemeClr val="tx1"/>
                </a:solidFill>
                <a:ea typeface="Libre Franklin"/>
                <a:cs typeface="Libre Franklin"/>
                <a:sym typeface="Libre Franklin"/>
              </a:rPr>
              <a:t>Ατμόπλοιο οργανωμένο τουρισμό</a:t>
            </a:r>
          </a:p>
          <a:p>
            <a:pPr marL="285750" indent="-285750" algn="ctr">
              <a:buFont typeface="Wingdings" panose="05000000000000000000" pitchFamily="2" charset="2"/>
              <a:buChar char="Ø"/>
            </a:pPr>
            <a:r>
              <a:rPr lang="el-GR" dirty="0">
                <a:solidFill>
                  <a:schemeClr val="tx1"/>
                </a:solidFill>
                <a:ea typeface="Libre Franklin"/>
                <a:cs typeface="Libre Franklin"/>
                <a:sym typeface="Libre Franklin"/>
              </a:rPr>
              <a:t>Αύξηση μεσαίας τάξης &amp; εισοδημάτων</a:t>
            </a:r>
          </a:p>
          <a:p>
            <a:pPr marL="285750" indent="-285750" algn="ctr">
              <a:buFont typeface="Wingdings" panose="05000000000000000000" pitchFamily="2" charset="2"/>
              <a:buChar char="Ø"/>
            </a:pPr>
            <a:r>
              <a:rPr lang="el-GR" dirty="0">
                <a:solidFill>
                  <a:schemeClr val="tx1"/>
                </a:solidFill>
                <a:ea typeface="Libre Franklin"/>
                <a:cs typeface="Libre Franklin"/>
                <a:sym typeface="Libre Franklin"/>
              </a:rPr>
              <a:t>Συρρίκνωση του Αγροτικού Τομέα</a:t>
            </a:r>
          </a:p>
          <a:p>
            <a:pPr marL="285750" indent="-285750" algn="ctr">
              <a:buFont typeface="Wingdings" panose="05000000000000000000" pitchFamily="2" charset="2"/>
              <a:buChar char="Ø"/>
            </a:pPr>
            <a:r>
              <a:rPr lang="el-GR" dirty="0">
                <a:solidFill>
                  <a:schemeClr val="tx1"/>
                </a:solidFill>
                <a:ea typeface="Libre Franklin"/>
                <a:cs typeface="Libre Franklin"/>
                <a:sym typeface="Libre Franklin"/>
              </a:rPr>
              <a:t>Μετακίνηση πληθυσμού στα αστικά κέντρα</a:t>
            </a:r>
          </a:p>
          <a:p>
            <a:pPr marL="285750" indent="-285750" algn="ctr">
              <a:buFont typeface="Wingdings" panose="05000000000000000000" pitchFamily="2" charset="2"/>
              <a:buChar char="Ø"/>
            </a:pPr>
            <a:r>
              <a:rPr lang="el-GR" dirty="0">
                <a:solidFill>
                  <a:schemeClr val="tx1"/>
                </a:solidFill>
                <a:ea typeface="Libre Franklin"/>
                <a:cs typeface="Libre Franklin"/>
                <a:sym typeface="Libre Franklin"/>
              </a:rPr>
              <a:t>Βελτίωση των συνθηκών διαβίωσης</a:t>
            </a:r>
          </a:p>
          <a:p>
            <a:pPr marL="285750" indent="-285750" algn="ctr">
              <a:buFont typeface="Wingdings" panose="05000000000000000000" pitchFamily="2" charset="2"/>
              <a:buChar char="Ø"/>
            </a:pPr>
            <a:r>
              <a:rPr lang="el-GR" dirty="0">
                <a:solidFill>
                  <a:schemeClr val="tx1"/>
                </a:solidFill>
                <a:ea typeface="Libre Franklin"/>
                <a:cs typeface="Libre Franklin"/>
                <a:sym typeface="Libre Franklin"/>
              </a:rPr>
              <a:t>Αύξηση του ελεύθερου χρόνου των εργαζομένων</a:t>
            </a:r>
          </a:p>
        </p:txBody>
      </p:sp>
      <p:sp>
        <p:nvSpPr>
          <p:cNvPr id="11" name="Ορθογώνιο: Στρογγύλεμα γωνιών 10">
            <a:extLst>
              <a:ext uri="{FF2B5EF4-FFF2-40B4-BE49-F238E27FC236}">
                <a16:creationId xmlns:a16="http://schemas.microsoft.com/office/drawing/2014/main" id="{F25AE74E-401C-7C00-E897-D55DD68FF889}"/>
              </a:ext>
            </a:extLst>
          </p:cNvPr>
          <p:cNvSpPr/>
          <p:nvPr/>
        </p:nvSpPr>
        <p:spPr>
          <a:xfrm>
            <a:off x="4550803" y="3192461"/>
            <a:ext cx="2222328" cy="28404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l-GR" b="1" dirty="0">
                <a:solidFill>
                  <a:schemeClr val="tx1"/>
                </a:solidFill>
              </a:rPr>
              <a:t>20</a:t>
            </a:r>
            <a:r>
              <a:rPr lang="el-GR" b="1" baseline="30000" dirty="0">
                <a:solidFill>
                  <a:schemeClr val="tx1"/>
                </a:solidFill>
              </a:rPr>
              <a:t>ος</a:t>
            </a:r>
            <a:r>
              <a:rPr lang="el-GR" b="1" dirty="0">
                <a:solidFill>
                  <a:schemeClr val="tx1"/>
                </a:solidFill>
              </a:rPr>
              <a:t> αιώνας</a:t>
            </a:r>
          </a:p>
          <a:p>
            <a:pPr algn="ctr"/>
            <a:r>
              <a:rPr lang="el-GR" dirty="0">
                <a:solidFill>
                  <a:schemeClr val="tx1"/>
                </a:solidFill>
              </a:rPr>
              <a:t>Μετά τον Β’ Παγκόσμιο Πόλεμο – αύξηση ταξιδιών (αεροπλάνα &amp; φθηνά εισιτήρια), Μαζικός Τουρισμός</a:t>
            </a:r>
          </a:p>
        </p:txBody>
      </p:sp>
    </p:spTree>
    <p:extLst>
      <p:ext uri="{BB962C8B-B14F-4D97-AF65-F5344CB8AC3E}">
        <p14:creationId xmlns:p14="http://schemas.microsoft.com/office/powerpoint/2010/main" val="7416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0-#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0-#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anim calcmode="lin" valueType="num">
                                      <p:cBhvr>
                                        <p:cTn id="28" dur="500" fill="hold"/>
                                        <p:tgtEl>
                                          <p:spTgt spid="10"/>
                                        </p:tgtEl>
                                        <p:attrNameLst>
                                          <p:attrName>ppt_x</p:attrName>
                                        </p:attrNameLst>
                                      </p:cBhvr>
                                      <p:tavLst>
                                        <p:tav tm="0">
                                          <p:val>
                                            <p:fltVal val="0.5"/>
                                          </p:val>
                                        </p:tav>
                                        <p:tav tm="100000">
                                          <p:val>
                                            <p:strVal val="#ppt_x"/>
                                          </p:val>
                                        </p:tav>
                                      </p:tavLst>
                                    </p:anim>
                                    <p:anim calcmode="lin" valueType="num">
                                      <p:cBhvr>
                                        <p:cTn id="29" dur="500" fill="hold"/>
                                        <p:tgtEl>
                                          <p:spTgt spid="10"/>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1+#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127"/>
                                        </p:tgtEl>
                                        <p:attrNameLst>
                                          <p:attrName>style.visibility</p:attrName>
                                        </p:attrNameLst>
                                      </p:cBhvr>
                                      <p:to>
                                        <p:strVal val="visible"/>
                                      </p:to>
                                    </p:set>
                                    <p:animEffect transition="in" filter="fade">
                                      <p:cBhvr>
                                        <p:cTn id="44" dur="6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7" grpId="0" animBg="1"/>
      <p:bldP spid="8" grpId="0" animBg="1"/>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7"/>
          <p:cNvSpPr txBox="1">
            <a:spLocks noGrp="1"/>
          </p:cNvSpPr>
          <p:nvPr>
            <p:ph type="body" idx="1"/>
          </p:nvPr>
        </p:nvSpPr>
        <p:spPr>
          <a:xfrm>
            <a:off x="2423592" y="1100629"/>
            <a:ext cx="7444308" cy="3579849"/>
          </a:xfrm>
          <a:prstGeom prst="rect">
            <a:avLst/>
          </a:prstGeom>
          <a:noFill/>
          <a:ln>
            <a:noFill/>
          </a:ln>
        </p:spPr>
        <p:txBody>
          <a:bodyPr spcFirstLastPara="1" vert="horz" wrap="square" lIns="91425" tIns="45700" rIns="91425" bIns="45700" rtlCol="0" anchor="t" anchorCtr="0">
            <a:noAutofit/>
          </a:bodyPr>
          <a:lstStyle/>
          <a:p>
            <a:pPr marL="342900" indent="-342900" algn="ctr">
              <a:spcBef>
                <a:spcPts val="0"/>
              </a:spcBef>
              <a:buClr>
                <a:schemeClr val="dk1"/>
              </a:buClr>
              <a:buSzPts val="2800"/>
              <a:buNone/>
            </a:pPr>
            <a:endParaRPr dirty="0">
              <a:solidFill>
                <a:srgbClr val="009900"/>
              </a:solidFill>
              <a:latin typeface="Aharoni"/>
              <a:ea typeface="Aharoni"/>
              <a:cs typeface="Aharoni"/>
              <a:sym typeface="Aharoni"/>
            </a:endParaRPr>
          </a:p>
          <a:p>
            <a:pPr marL="342900" indent="-342900" algn="ctr">
              <a:spcBef>
                <a:spcPts val="800"/>
              </a:spcBef>
              <a:buClr>
                <a:schemeClr val="dk1"/>
              </a:buClr>
              <a:buSzPts val="2800"/>
              <a:buNone/>
            </a:pPr>
            <a:endParaRPr dirty="0">
              <a:solidFill>
                <a:srgbClr val="009900"/>
              </a:solidFill>
              <a:latin typeface="Aharoni"/>
              <a:ea typeface="Aharoni"/>
              <a:cs typeface="Aharoni"/>
              <a:sym typeface="Aharoni"/>
            </a:endParaRPr>
          </a:p>
          <a:p>
            <a:pPr marL="342900" indent="-342900" algn="ctr">
              <a:spcBef>
                <a:spcPts val="800"/>
              </a:spcBef>
              <a:buClr>
                <a:srgbClr val="009900"/>
              </a:buClr>
              <a:buSzPts val="2800"/>
              <a:buNone/>
            </a:pPr>
            <a:r>
              <a:rPr lang="el-GR" dirty="0">
                <a:solidFill>
                  <a:srgbClr val="009900"/>
                </a:solidFill>
                <a:ea typeface="Aharoni"/>
                <a:cs typeface="Aharoni"/>
                <a:sym typeface="Aharoni"/>
              </a:rPr>
              <a:t>Γιατί οδηγηθήκαμε στις ειδικές και εναλλακτικές μορφές τουρισμού;</a:t>
            </a:r>
            <a:endParaRPr dirty="0">
              <a:solidFill>
                <a:srgbClr val="0099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title"/>
          </p:nvPr>
        </p:nvSpPr>
        <p:spPr>
          <a:xfrm>
            <a:off x="2346960" y="365760"/>
            <a:ext cx="7520940" cy="548640"/>
          </a:xfrm>
          <a:prstGeom prst="rect">
            <a:avLst/>
          </a:prstGeom>
          <a:noFill/>
          <a:ln>
            <a:noFill/>
          </a:ln>
        </p:spPr>
        <p:txBody>
          <a:bodyPr spcFirstLastPara="1" vert="horz" wrap="square" lIns="91425" tIns="45700" rIns="91425" bIns="45700" rtlCol="0" anchor="ctr" anchorCtr="0">
            <a:noAutofit/>
          </a:bodyPr>
          <a:lstStyle/>
          <a:p>
            <a:pPr lvl="2" algn="l" rtl="0"/>
            <a:r>
              <a:rPr lang="en-US" sz="2800" u="sng" dirty="0">
                <a:latin typeface="Libre Franklin Medium"/>
                <a:ea typeface="Libre Franklin Medium"/>
                <a:cs typeface="Libre Franklin Medium"/>
                <a:sym typeface="Libre Franklin Medium"/>
              </a:rPr>
              <a:t>1.1. </a:t>
            </a:r>
            <a:r>
              <a:rPr lang="el-GR" sz="2800" u="sng" dirty="0">
                <a:latin typeface="Libre Franklin Medium"/>
                <a:ea typeface="Libre Franklin Medium"/>
                <a:cs typeface="Libre Franklin Medium"/>
                <a:sym typeface="Libre Franklin Medium"/>
              </a:rPr>
              <a:t> Η αμφισβήτηση του Μαζικού Τουρισμού</a:t>
            </a:r>
            <a:endParaRPr u="sng" dirty="0"/>
          </a:p>
        </p:txBody>
      </p:sp>
      <p:pic>
        <p:nvPicPr>
          <p:cNvPr id="138" name="Google Shape;138;p18"/>
          <p:cNvPicPr preferRelativeResize="0"/>
          <p:nvPr/>
        </p:nvPicPr>
        <p:blipFill rotWithShape="1">
          <a:blip r:embed="rId3">
            <a:alphaModFix/>
          </a:blip>
          <a:srcRect/>
          <a:stretch/>
        </p:blipFill>
        <p:spPr>
          <a:xfrm>
            <a:off x="1919536" y="1140233"/>
            <a:ext cx="2880320" cy="3024335"/>
          </a:xfrm>
          <a:prstGeom prst="rect">
            <a:avLst/>
          </a:prstGeom>
          <a:noFill/>
          <a:ln>
            <a:noFill/>
          </a:ln>
        </p:spPr>
      </p:pic>
      <p:pic>
        <p:nvPicPr>
          <p:cNvPr id="139" name="Google Shape;139;p18"/>
          <p:cNvPicPr preferRelativeResize="0"/>
          <p:nvPr/>
        </p:nvPicPr>
        <p:blipFill rotWithShape="1">
          <a:blip r:embed="rId4">
            <a:alphaModFix/>
          </a:blip>
          <a:srcRect/>
          <a:stretch/>
        </p:blipFill>
        <p:spPr>
          <a:xfrm>
            <a:off x="5159897" y="1140233"/>
            <a:ext cx="3538339" cy="1728191"/>
          </a:xfrm>
          <a:prstGeom prst="rect">
            <a:avLst/>
          </a:prstGeom>
          <a:noFill/>
          <a:ln>
            <a:noFill/>
          </a:ln>
        </p:spPr>
      </p:pic>
      <p:pic>
        <p:nvPicPr>
          <p:cNvPr id="140" name="Google Shape;140;p18"/>
          <p:cNvPicPr preferRelativeResize="0"/>
          <p:nvPr/>
        </p:nvPicPr>
        <p:blipFill rotWithShape="1">
          <a:blip r:embed="rId5">
            <a:alphaModFix/>
          </a:blip>
          <a:srcRect/>
          <a:stretch/>
        </p:blipFill>
        <p:spPr>
          <a:xfrm>
            <a:off x="6384032" y="2564904"/>
            <a:ext cx="3960440" cy="2232248"/>
          </a:xfrm>
          <a:prstGeom prst="rect">
            <a:avLst/>
          </a:prstGeom>
          <a:noFill/>
          <a:ln>
            <a:noFill/>
          </a:ln>
        </p:spPr>
      </p:pic>
      <p:pic>
        <p:nvPicPr>
          <p:cNvPr id="141" name="Google Shape;141;p18"/>
          <p:cNvPicPr preferRelativeResize="0"/>
          <p:nvPr/>
        </p:nvPicPr>
        <p:blipFill rotWithShape="1">
          <a:blip r:embed="rId6">
            <a:alphaModFix/>
          </a:blip>
          <a:srcRect/>
          <a:stretch/>
        </p:blipFill>
        <p:spPr>
          <a:xfrm>
            <a:off x="1688374" y="4816608"/>
            <a:ext cx="4099127" cy="1844824"/>
          </a:xfrm>
          <a:prstGeom prst="rect">
            <a:avLst/>
          </a:prstGeom>
          <a:noFill/>
          <a:ln>
            <a:noFill/>
          </a:ln>
        </p:spPr>
      </p:pic>
      <p:sp>
        <p:nvSpPr>
          <p:cNvPr id="142" name="Google Shape;142;p18"/>
          <p:cNvSpPr txBox="1"/>
          <p:nvPr/>
        </p:nvSpPr>
        <p:spPr>
          <a:xfrm>
            <a:off x="2495600" y="2840715"/>
            <a:ext cx="1944216" cy="646331"/>
          </a:xfrm>
          <a:prstGeom prst="rect">
            <a:avLst/>
          </a:prstGeom>
          <a:noFill/>
          <a:ln>
            <a:noFill/>
          </a:ln>
        </p:spPr>
        <p:txBody>
          <a:bodyPr spcFirstLastPara="1" wrap="square" lIns="91425" tIns="45700" rIns="91425" bIns="45700" anchor="t" anchorCtr="0">
            <a:noAutofit/>
          </a:bodyPr>
          <a:lstStyle/>
          <a:p>
            <a:r>
              <a:rPr lang="el-GR" b="1" dirty="0">
                <a:solidFill>
                  <a:schemeClr val="lt1"/>
                </a:solidFill>
                <a:latin typeface="Libre Franklin"/>
                <a:ea typeface="Libre Franklin"/>
                <a:cs typeface="Libre Franklin"/>
                <a:sym typeface="Libre Franklin"/>
              </a:rPr>
              <a:t>Περιβαλλοντικά προβλήματα</a:t>
            </a:r>
            <a:endParaRPr b="1" dirty="0">
              <a:solidFill>
                <a:schemeClr val="lt1"/>
              </a:solidFill>
              <a:latin typeface="Libre Franklin"/>
              <a:ea typeface="Libre Franklin"/>
              <a:cs typeface="Libre Franklin"/>
              <a:sym typeface="Libre Franklin"/>
            </a:endParaRPr>
          </a:p>
        </p:txBody>
      </p:sp>
      <p:sp>
        <p:nvSpPr>
          <p:cNvPr id="143" name="Google Shape;143;p18"/>
          <p:cNvSpPr txBox="1"/>
          <p:nvPr/>
        </p:nvSpPr>
        <p:spPr>
          <a:xfrm>
            <a:off x="8698235" y="2012323"/>
            <a:ext cx="1835696" cy="369332"/>
          </a:xfrm>
          <a:prstGeom prst="rect">
            <a:avLst/>
          </a:prstGeom>
          <a:noFill/>
          <a:ln>
            <a:noFill/>
          </a:ln>
        </p:spPr>
        <p:txBody>
          <a:bodyPr spcFirstLastPara="1" wrap="square" lIns="91425" tIns="45700" rIns="91425" bIns="45700" anchor="t" anchorCtr="0">
            <a:noAutofit/>
          </a:bodyPr>
          <a:lstStyle/>
          <a:p>
            <a:r>
              <a:rPr lang="el-GR" b="1" dirty="0">
                <a:solidFill>
                  <a:schemeClr val="dk1"/>
                </a:solidFill>
                <a:latin typeface="Libre Franklin"/>
                <a:ea typeface="Libre Franklin"/>
                <a:cs typeface="Libre Franklin"/>
                <a:sym typeface="Libre Franklin"/>
              </a:rPr>
              <a:t>πολιτιστικά</a:t>
            </a:r>
            <a:endParaRPr b="1" dirty="0">
              <a:solidFill>
                <a:schemeClr val="dk1"/>
              </a:solidFill>
              <a:latin typeface="Libre Franklin"/>
              <a:ea typeface="Libre Franklin"/>
              <a:cs typeface="Libre Franklin"/>
              <a:sym typeface="Libre Franklin"/>
            </a:endParaRPr>
          </a:p>
        </p:txBody>
      </p:sp>
      <p:sp>
        <p:nvSpPr>
          <p:cNvPr id="144" name="Google Shape;144;p18"/>
          <p:cNvSpPr txBox="1"/>
          <p:nvPr/>
        </p:nvSpPr>
        <p:spPr>
          <a:xfrm>
            <a:off x="5586683" y="5334030"/>
            <a:ext cx="2684764" cy="369332"/>
          </a:xfrm>
          <a:prstGeom prst="rect">
            <a:avLst/>
          </a:prstGeom>
          <a:noFill/>
          <a:ln>
            <a:noFill/>
          </a:ln>
        </p:spPr>
        <p:txBody>
          <a:bodyPr spcFirstLastPara="1" wrap="square" lIns="91425" tIns="45700" rIns="91425" bIns="45700" anchor="t" anchorCtr="0">
            <a:noAutofit/>
          </a:bodyPr>
          <a:lstStyle/>
          <a:p>
            <a:r>
              <a:rPr lang="el-GR" b="1" dirty="0">
                <a:solidFill>
                  <a:schemeClr val="dk1"/>
                </a:solidFill>
                <a:latin typeface="Libre Franklin"/>
                <a:ea typeface="Libre Franklin"/>
                <a:cs typeface="Libre Franklin"/>
                <a:sym typeface="Libre Franklin"/>
              </a:rPr>
              <a:t>Μικρές κοινωνίες</a:t>
            </a:r>
            <a:endParaRPr b="1" dirty="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8"/>
                                        </p:tgtEl>
                                        <p:attrNameLst>
                                          <p:attrName>style.visibility</p:attrName>
                                        </p:attrNameLst>
                                      </p:cBhvr>
                                      <p:to>
                                        <p:strVal val="visible"/>
                                      </p:to>
                                    </p:set>
                                    <p:anim calcmode="lin" valueType="num">
                                      <p:cBhvr additive="base">
                                        <p:cTn id="7" dur="500"/>
                                        <p:tgtEl>
                                          <p:spTgt spid="138"/>
                                        </p:tgtEl>
                                        <p:attrNameLst>
                                          <p:attrName>ppt_w</p:attrName>
                                        </p:attrNameLst>
                                      </p:cBhvr>
                                      <p:tavLst>
                                        <p:tav tm="0">
                                          <p:val>
                                            <p:strVal val="0"/>
                                          </p:val>
                                        </p:tav>
                                        <p:tav tm="100000">
                                          <p:val>
                                            <p:strVal val="#ppt_w"/>
                                          </p:val>
                                        </p:tav>
                                      </p:tavLst>
                                    </p:anim>
                                    <p:anim calcmode="lin" valueType="num">
                                      <p:cBhvr additive="base">
                                        <p:cTn id="8" dur="500"/>
                                        <p:tgtEl>
                                          <p:spTgt spid="13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2">
                                            <p:txEl>
                                              <p:pRg st="0" end="0"/>
                                            </p:txEl>
                                          </p:spTgt>
                                        </p:tgtEl>
                                        <p:attrNameLst>
                                          <p:attrName>style.visibility</p:attrName>
                                        </p:attrNameLst>
                                      </p:cBhvr>
                                      <p:to>
                                        <p:strVal val="visible"/>
                                      </p:to>
                                    </p:set>
                                    <p:animEffect transition="in" filter="fade">
                                      <p:cBhvr>
                                        <p:cTn id="13" dur="1000"/>
                                        <p:tgtEl>
                                          <p:spTgt spid="14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16" fill="hold" nodeType="clickEffect">
                                  <p:stCondLst>
                                    <p:cond delay="0"/>
                                  </p:stCondLst>
                                  <p:childTnLst>
                                    <p:set>
                                      <p:cBhvr>
                                        <p:cTn id="17" dur="1" fill="hold">
                                          <p:stCondLst>
                                            <p:cond delay="0"/>
                                          </p:stCondLst>
                                        </p:cTn>
                                        <p:tgtEl>
                                          <p:spTgt spid="139"/>
                                        </p:tgtEl>
                                        <p:attrNameLst>
                                          <p:attrName>style.visibility</p:attrName>
                                        </p:attrNameLst>
                                      </p:cBhvr>
                                      <p:to>
                                        <p:strVal val="visible"/>
                                      </p:to>
                                    </p:set>
                                    <p:anim calcmode="lin" valueType="num">
                                      <p:cBhvr additive="base">
                                        <p:cTn id="18" dur="500"/>
                                        <p:tgtEl>
                                          <p:spTgt spid="139"/>
                                        </p:tgtEl>
                                        <p:attrNameLst>
                                          <p:attrName>ppt_w</p:attrName>
                                        </p:attrNameLst>
                                      </p:cBhvr>
                                      <p:tavLst>
                                        <p:tav tm="0">
                                          <p:val>
                                            <p:strVal val="0"/>
                                          </p:val>
                                        </p:tav>
                                        <p:tav tm="100000">
                                          <p:val>
                                            <p:strVal val="#ppt_w"/>
                                          </p:val>
                                        </p:tav>
                                      </p:tavLst>
                                    </p:anim>
                                    <p:anim calcmode="lin" valueType="num">
                                      <p:cBhvr additive="base">
                                        <p:cTn id="19" dur="500"/>
                                        <p:tgtEl>
                                          <p:spTgt spid="139"/>
                                        </p:tgtEl>
                                        <p:attrNameLst>
                                          <p:attrName>ppt_h</p:attrName>
                                        </p:attrNameLst>
                                      </p:cBhvr>
                                      <p:tavLst>
                                        <p:tav tm="0">
                                          <p:val>
                                            <p:strVal val="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nodeType="clickEffect">
                                  <p:stCondLst>
                                    <p:cond delay="0"/>
                                  </p:stCondLst>
                                  <p:childTnLst>
                                    <p:set>
                                      <p:cBhvr>
                                        <p:cTn id="23" dur="1" fill="hold">
                                          <p:stCondLst>
                                            <p:cond delay="0"/>
                                          </p:stCondLst>
                                        </p:cTn>
                                        <p:tgtEl>
                                          <p:spTgt spid="140"/>
                                        </p:tgtEl>
                                        <p:attrNameLst>
                                          <p:attrName>style.visibility</p:attrName>
                                        </p:attrNameLst>
                                      </p:cBhvr>
                                      <p:to>
                                        <p:strVal val="visible"/>
                                      </p:to>
                                    </p:set>
                                    <p:anim calcmode="lin" valueType="num">
                                      <p:cBhvr additive="base">
                                        <p:cTn id="24" dur="500"/>
                                        <p:tgtEl>
                                          <p:spTgt spid="140"/>
                                        </p:tgtEl>
                                        <p:attrNameLst>
                                          <p:attrName>ppt_w</p:attrName>
                                        </p:attrNameLst>
                                      </p:cBhvr>
                                      <p:tavLst>
                                        <p:tav tm="0">
                                          <p:val>
                                            <p:strVal val="0"/>
                                          </p:val>
                                        </p:tav>
                                        <p:tav tm="100000">
                                          <p:val>
                                            <p:strVal val="#ppt_w"/>
                                          </p:val>
                                        </p:tav>
                                      </p:tavLst>
                                    </p:anim>
                                    <p:anim calcmode="lin" valueType="num">
                                      <p:cBhvr additive="base">
                                        <p:cTn id="25" dur="500"/>
                                        <p:tgtEl>
                                          <p:spTgt spid="140"/>
                                        </p:tgtEl>
                                        <p:attrNameLst>
                                          <p:attrName>ppt_h</p:attrName>
                                        </p:attrNameLst>
                                      </p:cBhvr>
                                      <p:tavLst>
                                        <p:tav tm="0">
                                          <p:val>
                                            <p:str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3"/>
                                        </p:tgtEl>
                                        <p:attrNameLst>
                                          <p:attrName>style.visibility</p:attrName>
                                        </p:attrNameLst>
                                      </p:cBhvr>
                                      <p:to>
                                        <p:strVal val="visible"/>
                                      </p:to>
                                    </p:set>
                                    <p:animEffect transition="in" filter="fade">
                                      <p:cBhvr>
                                        <p:cTn id="30" dur="1000"/>
                                        <p:tgtEl>
                                          <p:spTgt spid="143"/>
                                        </p:tgtEl>
                                      </p:cBhvr>
                                    </p:animEffect>
                                  </p:childTnLst>
                                </p:cTn>
                              </p:par>
                            </p:childTnLst>
                          </p:cTn>
                        </p:par>
                      </p:childTnLst>
                    </p:cTn>
                  </p:par>
                  <p:par>
                    <p:cTn id="31" fill="hold">
                      <p:stCondLst>
                        <p:cond delay="indefinite"/>
                      </p:stCondLst>
                      <p:childTnLst>
                        <p:par>
                          <p:cTn id="32" fill="hold">
                            <p:stCondLst>
                              <p:cond delay="0"/>
                            </p:stCondLst>
                            <p:childTnLst>
                              <p:par>
                                <p:cTn id="33" presetID="23" presetClass="entr" presetSubtype="16" fill="hold" nodeType="clickEffect">
                                  <p:stCondLst>
                                    <p:cond delay="0"/>
                                  </p:stCondLst>
                                  <p:childTnLst>
                                    <p:set>
                                      <p:cBhvr>
                                        <p:cTn id="34" dur="1" fill="hold">
                                          <p:stCondLst>
                                            <p:cond delay="0"/>
                                          </p:stCondLst>
                                        </p:cTn>
                                        <p:tgtEl>
                                          <p:spTgt spid="141"/>
                                        </p:tgtEl>
                                        <p:attrNameLst>
                                          <p:attrName>style.visibility</p:attrName>
                                        </p:attrNameLst>
                                      </p:cBhvr>
                                      <p:to>
                                        <p:strVal val="visible"/>
                                      </p:to>
                                    </p:set>
                                    <p:anim calcmode="lin" valueType="num">
                                      <p:cBhvr additive="base">
                                        <p:cTn id="35" dur="500"/>
                                        <p:tgtEl>
                                          <p:spTgt spid="141"/>
                                        </p:tgtEl>
                                        <p:attrNameLst>
                                          <p:attrName>ppt_w</p:attrName>
                                        </p:attrNameLst>
                                      </p:cBhvr>
                                      <p:tavLst>
                                        <p:tav tm="0">
                                          <p:val>
                                            <p:strVal val="0"/>
                                          </p:val>
                                        </p:tav>
                                        <p:tav tm="100000">
                                          <p:val>
                                            <p:strVal val="#ppt_w"/>
                                          </p:val>
                                        </p:tav>
                                      </p:tavLst>
                                    </p:anim>
                                    <p:anim calcmode="lin" valueType="num">
                                      <p:cBhvr additive="base">
                                        <p:cTn id="36" dur="500"/>
                                        <p:tgtEl>
                                          <p:spTgt spid="141"/>
                                        </p:tgtEl>
                                        <p:attrNameLst>
                                          <p:attrName>ppt_h</p:attrName>
                                        </p:attrNameLst>
                                      </p:cBhvr>
                                      <p:tavLst>
                                        <p:tav tm="0">
                                          <p:val>
                                            <p:strVal val="0"/>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44"/>
                                        </p:tgtEl>
                                        <p:attrNameLst>
                                          <p:attrName>style.visibility</p:attrName>
                                        </p:attrNameLst>
                                      </p:cBhvr>
                                      <p:to>
                                        <p:strVal val="visible"/>
                                      </p:to>
                                    </p:set>
                                    <p:anim calcmode="lin" valueType="num">
                                      <p:cBhvr additive="base">
                                        <p:cTn id="41" dur="500"/>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9"/>
          <p:cNvPicPr preferRelativeResize="0"/>
          <p:nvPr/>
        </p:nvPicPr>
        <p:blipFill rotWithShape="1">
          <a:blip r:embed="rId3">
            <a:alphaModFix/>
          </a:blip>
          <a:srcRect/>
          <a:stretch/>
        </p:blipFill>
        <p:spPr>
          <a:xfrm>
            <a:off x="2072293" y="980728"/>
            <a:ext cx="3705493" cy="3231739"/>
          </a:xfrm>
          <a:prstGeom prst="rect">
            <a:avLst/>
          </a:prstGeom>
          <a:noFill/>
          <a:ln>
            <a:noFill/>
          </a:ln>
        </p:spPr>
      </p:pic>
      <p:sp>
        <p:nvSpPr>
          <p:cNvPr id="150" name="Google Shape;150;p19"/>
          <p:cNvSpPr txBox="1"/>
          <p:nvPr/>
        </p:nvSpPr>
        <p:spPr>
          <a:xfrm>
            <a:off x="2250379" y="332656"/>
            <a:ext cx="2736304" cy="523220"/>
          </a:xfrm>
          <a:prstGeom prst="rect">
            <a:avLst/>
          </a:prstGeom>
          <a:noFill/>
          <a:ln>
            <a:noFill/>
          </a:ln>
        </p:spPr>
        <p:txBody>
          <a:bodyPr spcFirstLastPara="1" wrap="square" lIns="91425" tIns="45700" rIns="91425" bIns="45700" anchor="t" anchorCtr="0">
            <a:noAutofit/>
          </a:bodyPr>
          <a:lstStyle/>
          <a:p>
            <a:r>
              <a:rPr lang="el-GR" sz="2800" dirty="0">
                <a:solidFill>
                  <a:schemeClr val="dk1"/>
                </a:solidFill>
                <a:latin typeface="Libre Franklin Medium"/>
                <a:ea typeface="Libre Franklin Medium"/>
                <a:cs typeface="Libre Franklin Medium"/>
                <a:sym typeface="Libre Franklin Medium"/>
              </a:rPr>
              <a:t>Επίσης…</a:t>
            </a:r>
            <a:endParaRPr sz="2800" dirty="0">
              <a:solidFill>
                <a:schemeClr val="dk1"/>
              </a:solidFill>
              <a:latin typeface="Libre Franklin Medium"/>
              <a:ea typeface="Libre Franklin Medium"/>
              <a:cs typeface="Libre Franklin Medium"/>
              <a:sym typeface="Libre Franklin Medium"/>
            </a:endParaRPr>
          </a:p>
        </p:txBody>
      </p:sp>
      <p:pic>
        <p:nvPicPr>
          <p:cNvPr id="151" name="Google Shape;151;p19"/>
          <p:cNvPicPr preferRelativeResize="0"/>
          <p:nvPr/>
        </p:nvPicPr>
        <p:blipFill rotWithShape="1">
          <a:blip r:embed="rId4">
            <a:alphaModFix/>
          </a:blip>
          <a:srcRect/>
          <a:stretch/>
        </p:blipFill>
        <p:spPr>
          <a:xfrm>
            <a:off x="7392144" y="614246"/>
            <a:ext cx="3168352" cy="2857500"/>
          </a:xfrm>
          <a:prstGeom prst="rect">
            <a:avLst/>
          </a:prstGeom>
          <a:noFill/>
          <a:ln>
            <a:noFill/>
          </a:ln>
        </p:spPr>
      </p:pic>
      <p:pic>
        <p:nvPicPr>
          <p:cNvPr id="152" name="Google Shape;152;p19"/>
          <p:cNvPicPr preferRelativeResize="0"/>
          <p:nvPr/>
        </p:nvPicPr>
        <p:blipFill rotWithShape="1">
          <a:blip r:embed="rId5">
            <a:alphaModFix/>
          </a:blip>
          <a:srcRect/>
          <a:stretch/>
        </p:blipFill>
        <p:spPr>
          <a:xfrm>
            <a:off x="7104113" y="3645024"/>
            <a:ext cx="3266225" cy="2857500"/>
          </a:xfrm>
          <a:prstGeom prst="rect">
            <a:avLst/>
          </a:prstGeom>
          <a:noFill/>
          <a:ln>
            <a:noFill/>
          </a:ln>
        </p:spPr>
      </p:pic>
      <p:sp>
        <p:nvSpPr>
          <p:cNvPr id="153" name="Google Shape;153;p19"/>
          <p:cNvSpPr txBox="1"/>
          <p:nvPr/>
        </p:nvSpPr>
        <p:spPr>
          <a:xfrm>
            <a:off x="4367808" y="3371803"/>
            <a:ext cx="2880320" cy="1200329"/>
          </a:xfrm>
          <a:prstGeom prst="rect">
            <a:avLst/>
          </a:prstGeom>
          <a:noFill/>
          <a:ln>
            <a:noFill/>
          </a:ln>
        </p:spPr>
        <p:txBody>
          <a:bodyPr spcFirstLastPara="1" wrap="square" lIns="91425" tIns="45700" rIns="91425" bIns="45700" anchor="t" anchorCtr="0">
            <a:noAutofit/>
          </a:bodyPr>
          <a:lstStyle/>
          <a:p>
            <a:br>
              <a:rPr lang="en-US" dirty="0">
                <a:solidFill>
                  <a:schemeClr val="dk1"/>
                </a:solidFill>
                <a:latin typeface="Libre Franklin"/>
                <a:ea typeface="Libre Franklin"/>
                <a:cs typeface="Libre Franklin"/>
                <a:sym typeface="Libre Franklin"/>
              </a:rPr>
            </a:br>
            <a:r>
              <a:rPr lang="el-GR" b="1" dirty="0">
                <a:solidFill>
                  <a:schemeClr val="dk1"/>
                </a:solidFill>
                <a:latin typeface="Libre Franklin"/>
                <a:ea typeface="Libre Franklin"/>
                <a:cs typeface="Libre Franklin"/>
                <a:sym typeface="Libre Franklin"/>
              </a:rPr>
              <a:t>αμφισβήτηση των οικονομικών ωφελειών</a:t>
            </a:r>
            <a:endParaRPr dirty="0"/>
          </a:p>
          <a:p>
            <a:endParaRPr dirty="0">
              <a:solidFill>
                <a:schemeClr val="dk1"/>
              </a:solidFill>
              <a:latin typeface="Libre Franklin"/>
              <a:ea typeface="Libre Franklin"/>
              <a:cs typeface="Libre Franklin"/>
              <a:sym typeface="Libre Franklin"/>
            </a:endParaRPr>
          </a:p>
        </p:txBody>
      </p:sp>
      <p:sp>
        <p:nvSpPr>
          <p:cNvPr id="154" name="Google Shape;154;p19"/>
          <p:cNvSpPr txBox="1"/>
          <p:nvPr/>
        </p:nvSpPr>
        <p:spPr>
          <a:xfrm>
            <a:off x="1955352" y="4960247"/>
            <a:ext cx="4824911" cy="1154162"/>
          </a:xfrm>
          <a:prstGeom prst="rect">
            <a:avLst/>
          </a:prstGeom>
          <a:noFill/>
          <a:ln>
            <a:noFill/>
          </a:ln>
        </p:spPr>
        <p:txBody>
          <a:bodyPr spcFirstLastPara="1" wrap="square" lIns="91425" tIns="45700" rIns="91425" bIns="45700" anchor="t" anchorCtr="0">
            <a:noAutofit/>
          </a:bodyPr>
          <a:lstStyle/>
          <a:p>
            <a:pPr algn="ctr"/>
            <a:r>
              <a:rPr lang="el-GR" sz="2300" b="1" dirty="0">
                <a:solidFill>
                  <a:schemeClr val="dk1"/>
                </a:solidFill>
                <a:latin typeface="Libre Franklin"/>
                <a:ea typeface="Libre Franklin"/>
                <a:cs typeface="Libre Franklin"/>
                <a:sym typeface="Libre Franklin"/>
              </a:rPr>
              <a:t>Αναζητήθηκαν αυτόνομοι και όχι προβληματικοί τουρίστες</a:t>
            </a:r>
            <a:endParaRPr sz="2300" b="1" dirty="0">
              <a:solidFill>
                <a:schemeClr val="dk1"/>
              </a:solidFill>
              <a:latin typeface="Libre Franklin"/>
              <a:ea typeface="Libre Franklin"/>
              <a:cs typeface="Libre Franklin"/>
              <a:sym typeface="Libre Franklin"/>
            </a:endParaRPr>
          </a:p>
        </p:txBody>
      </p:sp>
      <p:cxnSp>
        <p:nvCxnSpPr>
          <p:cNvPr id="155" name="Google Shape;155;p19"/>
          <p:cNvCxnSpPr/>
          <p:nvPr/>
        </p:nvCxnSpPr>
        <p:spPr>
          <a:xfrm>
            <a:off x="6816080" y="3356992"/>
            <a:ext cx="3851920" cy="3384376"/>
          </a:xfrm>
          <a:prstGeom prst="straightConnector1">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cxnSp>
      <p:pic>
        <p:nvPicPr>
          <p:cNvPr id="156" name="Google Shape;156;p19"/>
          <p:cNvPicPr preferRelativeResize="0"/>
          <p:nvPr/>
        </p:nvPicPr>
        <p:blipFill rotWithShape="1">
          <a:blip r:embed="rId6">
            <a:alphaModFix/>
          </a:blip>
          <a:srcRect/>
          <a:stretch/>
        </p:blipFill>
        <p:spPr>
          <a:xfrm flipH="1">
            <a:off x="6646574" y="3356992"/>
            <a:ext cx="4021426" cy="35628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9"/>
                                        </p:tgtEl>
                                        <p:attrNameLst>
                                          <p:attrName>style.visibility</p:attrName>
                                        </p:attrNameLst>
                                      </p:cBhvr>
                                      <p:to>
                                        <p:strVal val="visible"/>
                                      </p:to>
                                    </p:set>
                                    <p:anim calcmode="lin" valueType="num">
                                      <p:cBhvr additive="base">
                                        <p:cTn id="7" dur="500"/>
                                        <p:tgtEl>
                                          <p:spTgt spid="149"/>
                                        </p:tgtEl>
                                        <p:attrNameLst>
                                          <p:attrName>ppt_y</p:attrName>
                                        </p:attrNameLst>
                                      </p:cBhvr>
                                      <p:tavLst>
                                        <p:tav tm="0">
                                          <p:val>
                                            <p:strVal val="#ppt_y+1"/>
                                          </p:val>
                                        </p:tav>
                                        <p:tav tm="100000">
                                          <p:val>
                                            <p:strVal val="#ppt_y"/>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3"/>
                                        </p:tgtEl>
                                        <p:attrNameLst>
                                          <p:attrName>style.visibility</p:attrName>
                                        </p:attrNameLst>
                                      </p:cBhvr>
                                      <p:to>
                                        <p:strVal val="visible"/>
                                      </p:to>
                                    </p:set>
                                    <p:animEffect transition="in" filter="fade">
                                      <p:cBhvr>
                                        <p:cTn id="11" dur="500"/>
                                        <p:tgtEl>
                                          <p:spTgt spid="15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1"/>
                                        </p:tgtEl>
                                        <p:attrNameLst>
                                          <p:attrName>style.visibility</p:attrName>
                                        </p:attrNameLst>
                                      </p:cBhvr>
                                      <p:to>
                                        <p:strVal val="visible"/>
                                      </p:to>
                                    </p:set>
                                    <p:anim calcmode="lin" valueType="num">
                                      <p:cBhvr additive="base">
                                        <p:cTn id="15" dur="500"/>
                                        <p:tgtEl>
                                          <p:spTgt spid="15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 calcmode="lin" valueType="num">
                                      <p:cBhvr additive="base">
                                        <p:cTn id="19" dur="500"/>
                                        <p:tgtEl>
                                          <p:spTgt spid="15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4"/>
                                        </p:tgtEl>
                                        <p:attrNameLst>
                                          <p:attrName>style.visibility</p:attrName>
                                        </p:attrNameLst>
                                      </p:cBhvr>
                                      <p:to>
                                        <p:strVal val="visible"/>
                                      </p:to>
                                    </p:set>
                                    <p:animEffect transition="in" filter="fade">
                                      <p:cBhvr>
                                        <p:cTn id="23" dur="500"/>
                                        <p:tgtEl>
                                          <p:spTgt spid="154"/>
                                        </p:tgtEl>
                                      </p:cBhvr>
                                    </p:animEffect>
                                  </p:childTnLst>
                                </p:cTn>
                              </p:par>
                            </p:childTnLst>
                          </p:cTn>
                        </p:par>
                        <p:par>
                          <p:cTn id="24" fill="hold">
                            <p:stCondLst>
                              <p:cond delay="2500"/>
                            </p:stCondLst>
                            <p:childTnLst>
                              <p:par>
                                <p:cTn id="25" presetID="1" presetClass="entr" presetSubtype="0" fill="hold" nodeType="afterEffect">
                                  <p:stCondLst>
                                    <p:cond delay="0"/>
                                  </p:stCondLst>
                                  <p:childTnLst>
                                    <p:set>
                                      <p:cBhvr>
                                        <p:cTn id="26" dur="1" fill="hold">
                                          <p:stCondLst>
                                            <p:cond delay="0"/>
                                          </p:stCondLst>
                                        </p:cTn>
                                        <p:tgtEl>
                                          <p:spTgt spid="155"/>
                                        </p:tgtEl>
                                        <p:attrNameLst>
                                          <p:attrName>style.visibility</p:attrName>
                                        </p:attrNameLst>
                                      </p:cBhvr>
                                      <p:to>
                                        <p:strVal val="visible"/>
                                      </p:to>
                                    </p:set>
                                  </p:childTnLst>
                                </p:cTn>
                              </p:par>
                            </p:childTnLst>
                          </p:cTn>
                        </p:par>
                        <p:par>
                          <p:cTn id="27" fill="hold">
                            <p:stCondLst>
                              <p:cond delay="2500"/>
                            </p:stCondLst>
                            <p:childTnLst>
                              <p:par>
                                <p:cTn id="28" presetID="1" presetClass="entr" presetSubtype="0" fill="hold" nodeType="afterEffect">
                                  <p:stCondLst>
                                    <p:cond delay="0"/>
                                  </p:stCondLst>
                                  <p:childTnLst>
                                    <p:set>
                                      <p:cBhvr>
                                        <p:cTn id="29"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0"/>
          <p:cNvSpPr txBox="1"/>
          <p:nvPr/>
        </p:nvSpPr>
        <p:spPr>
          <a:xfrm>
            <a:off x="1746680" y="267780"/>
            <a:ext cx="5472608" cy="523220"/>
          </a:xfrm>
          <a:prstGeom prst="rect">
            <a:avLst/>
          </a:prstGeom>
          <a:noFill/>
          <a:ln>
            <a:noFill/>
          </a:ln>
        </p:spPr>
        <p:txBody>
          <a:bodyPr spcFirstLastPara="1" wrap="square" lIns="91425" tIns="45700" rIns="91425" bIns="45700" anchor="t" anchorCtr="0">
            <a:noAutofit/>
          </a:bodyPr>
          <a:lstStyle/>
          <a:p>
            <a:r>
              <a:rPr lang="el-GR" sz="2800" dirty="0">
                <a:solidFill>
                  <a:schemeClr val="dk1"/>
                </a:solidFill>
                <a:latin typeface="Libre Franklin Medium"/>
                <a:ea typeface="Libre Franklin Medium"/>
                <a:cs typeface="Libre Franklin Medium"/>
                <a:sym typeface="Libre Franklin Medium"/>
              </a:rPr>
              <a:t>Αειφόρος - Βιώσιμος Τουρισμός </a:t>
            </a:r>
            <a:r>
              <a:rPr lang="en-US" sz="2800" dirty="0">
                <a:solidFill>
                  <a:schemeClr val="dk1"/>
                </a:solidFill>
                <a:latin typeface="Libre Franklin Medium"/>
                <a:ea typeface="Libre Franklin Medium"/>
                <a:cs typeface="Libre Franklin Medium"/>
                <a:sym typeface="Libre Franklin Medium"/>
              </a:rPr>
              <a:t>…</a:t>
            </a:r>
            <a:endParaRPr sz="2800" dirty="0">
              <a:solidFill>
                <a:schemeClr val="dk1"/>
              </a:solidFill>
              <a:latin typeface="Libre Franklin Medium"/>
              <a:ea typeface="Libre Franklin Medium"/>
              <a:cs typeface="Libre Franklin Medium"/>
              <a:sym typeface="Libre Franklin Medium"/>
            </a:endParaRPr>
          </a:p>
        </p:txBody>
      </p:sp>
      <p:pic>
        <p:nvPicPr>
          <p:cNvPr id="162" name="Google Shape;162;p20"/>
          <p:cNvPicPr preferRelativeResize="0"/>
          <p:nvPr/>
        </p:nvPicPr>
        <p:blipFill rotWithShape="1">
          <a:blip r:embed="rId3">
            <a:alphaModFix/>
          </a:blip>
          <a:srcRect/>
          <a:stretch/>
        </p:blipFill>
        <p:spPr>
          <a:xfrm>
            <a:off x="1552601" y="1153928"/>
            <a:ext cx="3495303" cy="2851136"/>
          </a:xfrm>
          <a:prstGeom prst="rect">
            <a:avLst/>
          </a:prstGeom>
          <a:noFill/>
          <a:ln>
            <a:noFill/>
          </a:ln>
        </p:spPr>
      </p:pic>
      <p:pic>
        <p:nvPicPr>
          <p:cNvPr id="163" name="Google Shape;163;p20"/>
          <p:cNvPicPr preferRelativeResize="0"/>
          <p:nvPr/>
        </p:nvPicPr>
        <p:blipFill rotWithShape="1">
          <a:blip r:embed="rId4">
            <a:alphaModFix/>
          </a:blip>
          <a:srcRect/>
          <a:stretch/>
        </p:blipFill>
        <p:spPr>
          <a:xfrm>
            <a:off x="5008896" y="1153929"/>
            <a:ext cx="5204980" cy="1859437"/>
          </a:xfrm>
          <a:prstGeom prst="rect">
            <a:avLst/>
          </a:prstGeom>
          <a:noFill/>
          <a:ln>
            <a:noFill/>
          </a:ln>
        </p:spPr>
      </p:pic>
      <p:sp>
        <p:nvSpPr>
          <p:cNvPr id="164" name="Google Shape;164;p20"/>
          <p:cNvSpPr txBox="1"/>
          <p:nvPr/>
        </p:nvSpPr>
        <p:spPr>
          <a:xfrm>
            <a:off x="4966743" y="1012832"/>
            <a:ext cx="5472608" cy="369332"/>
          </a:xfrm>
          <a:prstGeom prst="rect">
            <a:avLst/>
          </a:prstGeom>
          <a:noFill/>
          <a:ln>
            <a:noFill/>
          </a:ln>
        </p:spPr>
        <p:txBody>
          <a:bodyPr spcFirstLastPara="1" wrap="square" lIns="91425" tIns="45700" rIns="91425" bIns="45700" anchor="t" anchorCtr="0">
            <a:noAutofit/>
          </a:bodyPr>
          <a:lstStyle/>
          <a:p>
            <a:r>
              <a:rPr lang="el-GR" b="1" dirty="0">
                <a:solidFill>
                  <a:schemeClr val="dk1"/>
                </a:solidFill>
                <a:latin typeface="Libre Franklin"/>
                <a:ea typeface="Libre Franklin"/>
                <a:cs typeface="Libre Franklin"/>
                <a:sym typeface="Libre Franklin"/>
              </a:rPr>
              <a:t>Ίσα δικαιώματα – συμμετοχή – Βιωσιμότητα</a:t>
            </a:r>
            <a:endParaRPr b="1" dirty="0">
              <a:solidFill>
                <a:schemeClr val="dk1"/>
              </a:solidFill>
              <a:latin typeface="Libre Franklin"/>
              <a:ea typeface="Libre Franklin"/>
              <a:cs typeface="Libre Franklin"/>
              <a:sym typeface="Libre Franklin"/>
            </a:endParaRPr>
          </a:p>
        </p:txBody>
      </p:sp>
      <p:pic>
        <p:nvPicPr>
          <p:cNvPr id="165" name="Google Shape;165;p20"/>
          <p:cNvPicPr preferRelativeResize="0"/>
          <p:nvPr/>
        </p:nvPicPr>
        <p:blipFill rotWithShape="1">
          <a:blip r:embed="rId5">
            <a:alphaModFix/>
          </a:blip>
          <a:srcRect/>
          <a:stretch/>
        </p:blipFill>
        <p:spPr>
          <a:xfrm>
            <a:off x="6096000" y="3429000"/>
            <a:ext cx="3744416" cy="2724588"/>
          </a:xfrm>
          <a:prstGeom prst="rect">
            <a:avLst/>
          </a:prstGeom>
          <a:noFill/>
          <a:ln>
            <a:noFill/>
          </a:ln>
        </p:spPr>
      </p:pic>
      <p:cxnSp>
        <p:nvCxnSpPr>
          <p:cNvPr id="166" name="Google Shape;166;p20"/>
          <p:cNvCxnSpPr/>
          <p:nvPr/>
        </p:nvCxnSpPr>
        <p:spPr>
          <a:xfrm>
            <a:off x="5663952" y="3573016"/>
            <a:ext cx="4392488" cy="2448272"/>
          </a:xfrm>
          <a:prstGeom prst="straightConnector1">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cxnSp>
      <p:cxnSp>
        <p:nvCxnSpPr>
          <p:cNvPr id="167" name="Google Shape;167;p20"/>
          <p:cNvCxnSpPr/>
          <p:nvPr/>
        </p:nvCxnSpPr>
        <p:spPr>
          <a:xfrm flipH="1">
            <a:off x="5807968" y="3573016"/>
            <a:ext cx="4248472" cy="2448272"/>
          </a:xfrm>
          <a:prstGeom prst="straightConnector1">
            <a:avLst/>
          </a:prstGeom>
          <a:noFill/>
          <a:ln w="38100" cap="flat" cmpd="sng">
            <a:solidFill>
              <a:srgbClr val="C00000"/>
            </a:solidFill>
            <a:prstDash val="solid"/>
            <a:round/>
            <a:headEnd type="none" w="sm" len="sm"/>
            <a:tailEnd type="none" w="sm" len="sm"/>
          </a:ln>
          <a:effectLst>
            <a:outerShdw blurRad="40000" dist="23000" dir="5400000" rotWithShape="0">
              <a:srgbClr val="000000">
                <a:alpha val="34901"/>
              </a:srgbClr>
            </a:outerShdw>
          </a:effectLst>
        </p:spPr>
      </p:cxnSp>
      <p:sp>
        <p:nvSpPr>
          <p:cNvPr id="168" name="Google Shape;168;p20"/>
          <p:cNvSpPr txBox="1"/>
          <p:nvPr/>
        </p:nvSpPr>
        <p:spPr>
          <a:xfrm>
            <a:off x="1746680" y="4218200"/>
            <a:ext cx="4349321" cy="1754326"/>
          </a:xfrm>
          <a:prstGeom prst="rect">
            <a:avLst/>
          </a:prstGeom>
          <a:noFill/>
          <a:ln>
            <a:noFill/>
          </a:ln>
        </p:spPr>
        <p:txBody>
          <a:bodyPr spcFirstLastPara="1" wrap="square" lIns="91425" tIns="45700" rIns="91425" bIns="45700" anchor="t" anchorCtr="0">
            <a:noAutofit/>
          </a:bodyPr>
          <a:lstStyle/>
          <a:p>
            <a:pPr marL="285750" indent="-285750">
              <a:buClr>
                <a:schemeClr val="dk1"/>
              </a:buClr>
              <a:buSzPts val="1800"/>
              <a:buFont typeface="Noto Sans Symbols"/>
              <a:buChar char="✔"/>
            </a:pPr>
            <a:r>
              <a:rPr lang="el-GR" dirty="0">
                <a:solidFill>
                  <a:schemeClr val="dk1"/>
                </a:solidFill>
                <a:latin typeface="Libre Franklin"/>
                <a:ea typeface="Libre Franklin"/>
                <a:cs typeface="Libre Franklin"/>
                <a:sym typeface="Libre Franklin"/>
              </a:rPr>
              <a:t>Δίκαιη κατανομή του τουριστικού εισοδήματος, γεωγραφικά και τοπικά</a:t>
            </a:r>
          </a:p>
          <a:p>
            <a:pPr marL="285750" indent="-285750">
              <a:buClr>
                <a:schemeClr val="dk1"/>
              </a:buClr>
              <a:buSzPts val="1800"/>
              <a:buFont typeface="Noto Sans Symbols"/>
              <a:buChar char="✔"/>
            </a:pPr>
            <a:r>
              <a:rPr lang="el-GR" dirty="0">
                <a:solidFill>
                  <a:schemeClr val="dk1"/>
                </a:solidFill>
                <a:latin typeface="Libre Franklin"/>
                <a:ea typeface="Libre Franklin"/>
                <a:cs typeface="Libre Franklin"/>
                <a:sym typeface="Libre Franklin"/>
              </a:rPr>
              <a:t>Ενδιαφερόμενα μέρη </a:t>
            </a:r>
          </a:p>
          <a:p>
            <a:pPr marL="285750" indent="-285750">
              <a:buClr>
                <a:schemeClr val="dk1"/>
              </a:buClr>
              <a:buSzPts val="1800"/>
              <a:buFont typeface="Noto Sans Symbols"/>
              <a:buChar char="✔"/>
            </a:pPr>
            <a:r>
              <a:rPr lang="el-GR" dirty="0">
                <a:solidFill>
                  <a:schemeClr val="dk1"/>
                </a:solidFill>
                <a:latin typeface="Libre Franklin"/>
                <a:ea typeface="Libre Franklin"/>
                <a:cs typeface="Libre Franklin"/>
                <a:sym typeface="Libre Franklin"/>
              </a:rPr>
              <a:t>Μακροπρόθεσμοι στόχοι: περιβάλλον και ποιότητα ζωής</a:t>
            </a:r>
          </a:p>
          <a:p>
            <a:pPr marL="285750" indent="-285750">
              <a:buClr>
                <a:schemeClr val="dk1"/>
              </a:buClr>
              <a:buSzPts val="1800"/>
              <a:buFont typeface="Noto Sans Symbols"/>
              <a:buChar char="✔"/>
            </a:pPr>
            <a:r>
              <a:rPr lang="el-GR" dirty="0">
                <a:solidFill>
                  <a:schemeClr val="dk1"/>
                </a:solidFill>
                <a:latin typeface="Libre Franklin"/>
                <a:ea typeface="Libre Franklin"/>
                <a:cs typeface="Libre Franklin"/>
                <a:sym typeface="Libre Franklin"/>
              </a:rPr>
              <a:t>Βραχυπρόθεσμοι στόχοι: οικονομικά κέρδη</a:t>
            </a:r>
            <a:endParaRPr dirty="0">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64"/>
                                        </p:tgtEl>
                                        <p:attrNameLst>
                                          <p:attrName>style.visibility</p:attrName>
                                        </p:attrNameLst>
                                      </p:cBhvr>
                                      <p:to>
                                        <p:strVal val="visible"/>
                                      </p:to>
                                    </p:set>
                                    <p:anim calcmode="lin" valueType="num">
                                      <p:cBhvr additive="base">
                                        <p:cTn id="15" dur="500"/>
                                        <p:tgtEl>
                                          <p:spTgt spid="16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5"/>
                                        </p:tgtEl>
                                        <p:attrNameLst>
                                          <p:attrName>style.visibility</p:attrName>
                                        </p:attrNameLst>
                                      </p:cBhvr>
                                      <p:to>
                                        <p:strVal val="visible"/>
                                      </p:to>
                                    </p:set>
                                    <p:animEffect transition="in" filter="fade">
                                      <p:cBhvr>
                                        <p:cTn id="20" dur="500"/>
                                        <p:tgtEl>
                                          <p:spTgt spid="165"/>
                                        </p:tgtEl>
                                      </p:cBhvr>
                                    </p:animEffect>
                                  </p:childTnLst>
                                </p:cTn>
                              </p:par>
                            </p:childTnLst>
                          </p:cTn>
                        </p:par>
                        <p:par>
                          <p:cTn id="21" fill="hold">
                            <p:stCondLst>
                              <p:cond delay="500"/>
                            </p:stCondLst>
                            <p:childTnLst>
                              <p:par>
                                <p:cTn id="22" presetID="1" presetClass="entr" presetSubtype="0" fill="hold" nodeType="afterEffect">
                                  <p:stCondLst>
                                    <p:cond delay="0"/>
                                  </p:stCondLst>
                                  <p:childTnLst>
                                    <p:set>
                                      <p:cBhvr>
                                        <p:cTn id="23" dur="1" fill="hold">
                                          <p:stCondLst>
                                            <p:cond delay="0"/>
                                          </p:stCondLst>
                                        </p:cTn>
                                        <p:tgtEl>
                                          <p:spTgt spid="166"/>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6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68">
                                            <p:txEl>
                                              <p:pRg st="0" end="0"/>
                                            </p:txEl>
                                          </p:spTgt>
                                        </p:tgtEl>
                                        <p:attrNameLst>
                                          <p:attrName>style.visibility</p:attrName>
                                        </p:attrNameLst>
                                      </p:cBhvr>
                                      <p:to>
                                        <p:strVal val="visible"/>
                                      </p:to>
                                    </p:set>
                                    <p:animEffect transition="in" filter="fade">
                                      <p:cBhvr>
                                        <p:cTn id="30" dur="500"/>
                                        <p:tgtEl>
                                          <p:spTgt spid="168">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8">
                                            <p:txEl>
                                              <p:pRg st="1" end="1"/>
                                            </p:txEl>
                                          </p:spTgt>
                                        </p:tgtEl>
                                        <p:attrNameLst>
                                          <p:attrName>style.visibility</p:attrName>
                                        </p:attrNameLst>
                                      </p:cBhvr>
                                      <p:to>
                                        <p:strVal val="visible"/>
                                      </p:to>
                                    </p:set>
                                    <p:animEffect transition="in" filter="fade">
                                      <p:cBhvr>
                                        <p:cTn id="35" dur="500"/>
                                        <p:tgtEl>
                                          <p:spTgt spid="16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68">
                                            <p:txEl>
                                              <p:pRg st="2" end="2"/>
                                            </p:txEl>
                                          </p:spTgt>
                                        </p:tgtEl>
                                        <p:attrNameLst>
                                          <p:attrName>style.visibility</p:attrName>
                                        </p:attrNameLst>
                                      </p:cBhvr>
                                      <p:to>
                                        <p:strVal val="visible"/>
                                      </p:to>
                                    </p:set>
                                    <p:animEffect transition="in" filter="fade">
                                      <p:cBhvr>
                                        <p:cTn id="40" dur="500"/>
                                        <p:tgtEl>
                                          <p:spTgt spid="168">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8">
                                            <p:txEl>
                                              <p:pRg st="3" end="3"/>
                                            </p:txEl>
                                          </p:spTgt>
                                        </p:tgtEl>
                                        <p:attrNameLst>
                                          <p:attrName>style.visibility</p:attrName>
                                        </p:attrNameLst>
                                      </p:cBhvr>
                                      <p:to>
                                        <p:strVal val="visible"/>
                                      </p:to>
                                    </p:set>
                                    <p:animEffect transition="in" filter="fade">
                                      <p:cBhvr>
                                        <p:cTn id="45" dur="500"/>
                                        <p:tgtEl>
                                          <p:spTgt spid="16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txBox="1">
            <a:spLocks noGrp="1"/>
          </p:cNvSpPr>
          <p:nvPr>
            <p:ph type="title"/>
          </p:nvPr>
        </p:nvSpPr>
        <p:spPr>
          <a:xfrm>
            <a:off x="1979173" y="436374"/>
            <a:ext cx="8233653" cy="548640"/>
          </a:xfrm>
          <a:prstGeom prst="rect">
            <a:avLst/>
          </a:prstGeom>
          <a:noFill/>
          <a:ln>
            <a:noFill/>
          </a:ln>
        </p:spPr>
        <p:txBody>
          <a:bodyPr spcFirstLastPara="1" vert="horz" wrap="square" lIns="91425" tIns="45700" rIns="91425" bIns="45700" rtlCol="0" anchor="ctr" anchorCtr="0">
            <a:noAutofit/>
          </a:bodyPr>
          <a:lstStyle/>
          <a:p>
            <a:pPr lvl="2" algn="l" rtl="0"/>
            <a:r>
              <a:rPr lang="en-US" sz="2800" u="sng" dirty="0">
                <a:latin typeface="Libre Franklin Medium"/>
                <a:ea typeface="Libre Franklin Medium"/>
                <a:cs typeface="Libre Franklin Medium"/>
                <a:sym typeface="Libre Franklin Medium"/>
              </a:rPr>
              <a:t>1.2. </a:t>
            </a:r>
            <a:r>
              <a:rPr lang="el-GR" sz="2800" u="sng" dirty="0">
                <a:latin typeface="Libre Franklin Medium"/>
                <a:ea typeface="Libre Franklin Medium"/>
                <a:cs typeface="Libre Franklin Medium"/>
                <a:sym typeface="Libre Franklin Medium"/>
              </a:rPr>
              <a:t>Χαρακτηριστικά και τύποι τουριστικής ζήτησης</a:t>
            </a:r>
            <a:br>
              <a:rPr lang="en-US" u="sng" dirty="0">
                <a:latin typeface="Verdana"/>
                <a:ea typeface="Verdana"/>
                <a:cs typeface="Verdana"/>
                <a:sym typeface="Verdana"/>
              </a:rPr>
            </a:br>
            <a:endParaRPr u="sng" dirty="0"/>
          </a:p>
        </p:txBody>
      </p:sp>
      <p:sp>
        <p:nvSpPr>
          <p:cNvPr id="174" name="Google Shape;174;p21"/>
          <p:cNvSpPr txBox="1">
            <a:spLocks noGrp="1"/>
          </p:cNvSpPr>
          <p:nvPr>
            <p:ph type="body" idx="1"/>
          </p:nvPr>
        </p:nvSpPr>
        <p:spPr>
          <a:xfrm>
            <a:off x="1286858" y="1939208"/>
            <a:ext cx="4082550" cy="3041551"/>
          </a:xfrm>
          <a:prstGeom prst="rect">
            <a:avLst/>
          </a:prstGeom>
          <a:noFill/>
          <a:ln>
            <a:solidFill>
              <a:schemeClr val="tx1"/>
            </a:solidFill>
          </a:ln>
        </p:spPr>
        <p:txBody>
          <a:bodyPr spcFirstLastPara="1" vert="horz" wrap="square" lIns="91425" tIns="45700" rIns="91425" bIns="45700" rtlCol="0" anchor="t" anchorCtr="0">
            <a:noAutofit/>
          </a:bodyPr>
          <a:lstStyle/>
          <a:p>
            <a:pPr marL="0" indent="0" algn="just">
              <a:spcBef>
                <a:spcPts val="0"/>
              </a:spcBef>
              <a:buClr>
                <a:schemeClr val="dk1"/>
              </a:buClr>
              <a:buSzPts val="2400"/>
              <a:buNone/>
            </a:pPr>
            <a:r>
              <a:rPr lang="en-US" sz="2400" dirty="0"/>
              <a:t>     </a:t>
            </a:r>
            <a:r>
              <a:rPr lang="el-GR" sz="2400" dirty="0"/>
              <a:t>Η </a:t>
            </a:r>
            <a:r>
              <a:rPr lang="el-GR" sz="2400" b="1" dirty="0"/>
              <a:t>τουριστική ζήτηση </a:t>
            </a:r>
            <a:r>
              <a:rPr lang="el-GR" sz="2400" dirty="0"/>
              <a:t>είναι η προθυμία των τουριστών να καταναλώσουν αγαθά και τουριστικές υπηρεσίες σε μια συγκεκριμένη χρονική περίοδο, με συγκεκριμένη ποσότητα χρημάτων, μακριά από τους τόπους που ζουν και εργάζονται.</a:t>
            </a:r>
            <a:endParaRPr dirty="0"/>
          </a:p>
        </p:txBody>
      </p:sp>
      <p:grpSp>
        <p:nvGrpSpPr>
          <p:cNvPr id="175" name="Google Shape;175;p21"/>
          <p:cNvGrpSpPr/>
          <p:nvPr/>
        </p:nvGrpSpPr>
        <p:grpSpPr>
          <a:xfrm>
            <a:off x="6001919" y="1284927"/>
            <a:ext cx="5537522" cy="4288146"/>
            <a:chOff x="3546" y="1132290"/>
            <a:chExt cx="5537522" cy="4288146"/>
          </a:xfrm>
        </p:grpSpPr>
        <p:sp>
          <p:nvSpPr>
            <p:cNvPr id="176" name="Google Shape;176;p21"/>
            <p:cNvSpPr/>
            <p:nvPr/>
          </p:nvSpPr>
          <p:spPr>
            <a:xfrm>
              <a:off x="2772308" y="2766011"/>
              <a:ext cx="1844952" cy="255132"/>
            </a:xfrm>
            <a:custGeom>
              <a:avLst/>
              <a:gdLst/>
              <a:ahLst/>
              <a:cxnLst/>
              <a:rect l="l" t="t" r="r" b="b"/>
              <a:pathLst>
                <a:path w="120000" h="120000" extrusionOk="0">
                  <a:moveTo>
                    <a:pt x="0" y="0"/>
                  </a:moveTo>
                  <a:lnTo>
                    <a:pt x="0" y="60000"/>
                  </a:lnTo>
                  <a:lnTo>
                    <a:pt x="120000" y="60000"/>
                  </a:lnTo>
                  <a:lnTo>
                    <a:pt x="120000" y="120000"/>
                  </a:lnTo>
                </a:path>
              </a:pathLst>
            </a:custGeom>
            <a:noFill/>
            <a:ln w="25400" cap="flat" cmpd="sng">
              <a:solidFill>
                <a:srgbClr val="7B984A"/>
              </a:solidFill>
              <a:prstDash val="solid"/>
              <a:round/>
              <a:headEnd type="none" w="sm" len="sm"/>
              <a:tailEnd type="none" w="sm" len="sm"/>
            </a:ln>
          </p:spPr>
        </p:sp>
        <p:sp>
          <p:nvSpPr>
            <p:cNvPr id="177" name="Google Shape;177;p21"/>
            <p:cNvSpPr/>
            <p:nvPr/>
          </p:nvSpPr>
          <p:spPr>
            <a:xfrm>
              <a:off x="2659545" y="2766011"/>
              <a:ext cx="112762" cy="255132"/>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7B984A"/>
              </a:solidFill>
              <a:prstDash val="solid"/>
              <a:round/>
              <a:headEnd type="none" w="sm" len="sm"/>
              <a:tailEnd type="none" w="sm" len="sm"/>
            </a:ln>
          </p:spPr>
        </p:sp>
        <p:sp>
          <p:nvSpPr>
            <p:cNvPr id="178" name="Google Shape;178;p21"/>
            <p:cNvSpPr/>
            <p:nvPr/>
          </p:nvSpPr>
          <p:spPr>
            <a:xfrm>
              <a:off x="814593" y="2766011"/>
              <a:ext cx="1957714" cy="255132"/>
            </a:xfrm>
            <a:custGeom>
              <a:avLst/>
              <a:gdLst/>
              <a:ahLst/>
              <a:cxnLst/>
              <a:rect l="l" t="t" r="r" b="b"/>
              <a:pathLst>
                <a:path w="120000" h="120000" extrusionOk="0">
                  <a:moveTo>
                    <a:pt x="120000" y="0"/>
                  </a:moveTo>
                  <a:lnTo>
                    <a:pt x="120000" y="60000"/>
                  </a:lnTo>
                  <a:lnTo>
                    <a:pt x="0" y="60000"/>
                  </a:lnTo>
                  <a:lnTo>
                    <a:pt x="0" y="120000"/>
                  </a:lnTo>
                </a:path>
              </a:pathLst>
            </a:custGeom>
            <a:noFill/>
            <a:ln w="25400" cap="flat" cmpd="sng">
              <a:solidFill>
                <a:srgbClr val="7B984A"/>
              </a:solidFill>
              <a:prstDash val="solid"/>
              <a:round/>
              <a:headEnd type="none" w="sm" len="sm"/>
              <a:tailEnd type="none" w="sm" len="sm"/>
            </a:ln>
          </p:spPr>
        </p:sp>
        <p:sp>
          <p:nvSpPr>
            <p:cNvPr id="179" name="Google Shape;179;p21"/>
            <p:cNvSpPr/>
            <p:nvPr/>
          </p:nvSpPr>
          <p:spPr>
            <a:xfrm>
              <a:off x="1681939" y="1132290"/>
              <a:ext cx="2180736" cy="1633720"/>
            </a:xfrm>
            <a:prstGeom prst="rect">
              <a:avLst/>
            </a:prstGeom>
            <a:solidFill>
              <a:srgbClr val="F7691A"/>
            </a:solidFill>
            <a:ln>
              <a:noFill/>
            </a:ln>
          </p:spPr>
          <p:txBody>
            <a:bodyPr spcFirstLastPara="1" wrap="square" lIns="91425" tIns="91425" rIns="91425" bIns="91425" anchor="ctr" anchorCtr="0">
              <a:noAutofit/>
            </a:bodyPr>
            <a:lstStyle/>
            <a:p>
              <a:endParaRPr sz="1900"/>
            </a:p>
          </p:txBody>
        </p:sp>
        <p:sp>
          <p:nvSpPr>
            <p:cNvPr id="180" name="Google Shape;180;p21"/>
            <p:cNvSpPr txBox="1"/>
            <p:nvPr/>
          </p:nvSpPr>
          <p:spPr>
            <a:xfrm>
              <a:off x="1681939" y="1132290"/>
              <a:ext cx="2180736" cy="1633720"/>
            </a:xfrm>
            <a:prstGeom prst="rect">
              <a:avLst/>
            </a:prstGeom>
            <a:noFill/>
            <a:ln>
              <a:noFill/>
            </a:ln>
          </p:spPr>
          <p:txBody>
            <a:bodyPr spcFirstLastPara="1" wrap="square" lIns="17125" tIns="17125" rIns="17125" bIns="17125" anchor="ctr" anchorCtr="0">
              <a:noAutofit/>
            </a:bodyPr>
            <a:lstStyle/>
            <a:p>
              <a:pPr algn="ctr">
                <a:lnSpc>
                  <a:spcPct val="90000"/>
                </a:lnSpc>
              </a:pPr>
              <a:r>
                <a:rPr lang="el-GR" sz="1900" dirty="0">
                  <a:solidFill>
                    <a:schemeClr val="lt1"/>
                  </a:solidFill>
                  <a:ea typeface="Libre Franklin"/>
                  <a:cs typeface="Libre Franklin"/>
                  <a:sym typeface="Libre Franklin"/>
                </a:rPr>
                <a:t>Τύποι Τουριστικής ζήτησης</a:t>
              </a:r>
              <a:endParaRPr sz="1900" dirty="0">
                <a:solidFill>
                  <a:schemeClr val="lt1"/>
                </a:solidFill>
                <a:ea typeface="Libre Franklin"/>
                <a:cs typeface="Libre Franklin"/>
                <a:sym typeface="Libre Franklin"/>
              </a:endParaRPr>
            </a:p>
          </p:txBody>
        </p:sp>
        <p:sp>
          <p:nvSpPr>
            <p:cNvPr id="181" name="Google Shape;181;p21"/>
            <p:cNvSpPr/>
            <p:nvPr/>
          </p:nvSpPr>
          <p:spPr>
            <a:xfrm>
              <a:off x="3546" y="3021143"/>
              <a:ext cx="1622094" cy="2289635"/>
            </a:xfrm>
            <a:prstGeom prst="doubleWave">
              <a:avLst>
                <a:gd name="adj1" fmla="val 6250"/>
                <a:gd name="adj2" fmla="val 0"/>
              </a:avLst>
            </a:prstGeom>
            <a:solidFill>
              <a:srgbClr val="7B984A"/>
            </a:solidFill>
            <a:ln>
              <a:noFill/>
            </a:ln>
          </p:spPr>
          <p:txBody>
            <a:bodyPr spcFirstLastPara="1" wrap="square" lIns="91425" tIns="91425" rIns="91425" bIns="91425" anchor="ctr" anchorCtr="0">
              <a:noAutofit/>
            </a:bodyPr>
            <a:lstStyle/>
            <a:p>
              <a:endParaRPr sz="1900"/>
            </a:p>
          </p:txBody>
        </p:sp>
        <p:sp>
          <p:nvSpPr>
            <p:cNvPr id="182" name="Google Shape;182;p21"/>
            <p:cNvSpPr txBox="1"/>
            <p:nvPr/>
          </p:nvSpPr>
          <p:spPr>
            <a:xfrm>
              <a:off x="3546" y="3307347"/>
              <a:ext cx="1622094" cy="1717227"/>
            </a:xfrm>
            <a:prstGeom prst="rect">
              <a:avLst/>
            </a:prstGeom>
            <a:noFill/>
            <a:ln>
              <a:noFill/>
            </a:ln>
          </p:spPr>
          <p:txBody>
            <a:bodyPr spcFirstLastPara="1" wrap="square" lIns="17125" tIns="17125" rIns="17125" bIns="17125" anchor="ctr" anchorCtr="0">
              <a:noAutofit/>
            </a:bodyPr>
            <a:lstStyle/>
            <a:p>
              <a:pPr algn="ctr">
                <a:lnSpc>
                  <a:spcPct val="90000"/>
                </a:lnSpc>
              </a:pPr>
              <a:r>
                <a:rPr lang="el-GR" sz="1900" dirty="0">
                  <a:solidFill>
                    <a:schemeClr val="lt1"/>
                  </a:solidFill>
                  <a:ea typeface="Libre Franklin"/>
                  <a:cs typeface="Libre Franklin"/>
                  <a:sym typeface="Libre Franklin"/>
                </a:rPr>
                <a:t>ΠΡΑΓΜΑΤΙΚΗ</a:t>
              </a:r>
              <a:endParaRPr sz="1900" dirty="0">
                <a:solidFill>
                  <a:schemeClr val="lt1"/>
                </a:solidFill>
                <a:ea typeface="Libre Franklin"/>
                <a:cs typeface="Libre Franklin"/>
                <a:sym typeface="Libre Franklin"/>
              </a:endParaRPr>
            </a:p>
          </p:txBody>
        </p:sp>
        <p:sp>
          <p:nvSpPr>
            <p:cNvPr id="183" name="Google Shape;183;p21"/>
            <p:cNvSpPr/>
            <p:nvPr/>
          </p:nvSpPr>
          <p:spPr>
            <a:xfrm>
              <a:off x="1880772" y="3021143"/>
              <a:ext cx="1557545" cy="2365075"/>
            </a:xfrm>
            <a:prstGeom prst="doubleWave">
              <a:avLst>
                <a:gd name="adj1" fmla="val 6250"/>
                <a:gd name="adj2" fmla="val 0"/>
              </a:avLst>
            </a:prstGeom>
            <a:solidFill>
              <a:srgbClr val="7B984A"/>
            </a:solidFill>
            <a:ln>
              <a:noFill/>
            </a:ln>
          </p:spPr>
          <p:txBody>
            <a:bodyPr spcFirstLastPara="1" wrap="square" lIns="91425" tIns="91425" rIns="91425" bIns="91425" anchor="ctr" anchorCtr="0">
              <a:noAutofit/>
            </a:bodyPr>
            <a:lstStyle/>
            <a:p>
              <a:endParaRPr sz="1900"/>
            </a:p>
          </p:txBody>
        </p:sp>
        <p:sp>
          <p:nvSpPr>
            <p:cNvPr id="184" name="Google Shape;184;p21"/>
            <p:cNvSpPr txBox="1"/>
            <p:nvPr/>
          </p:nvSpPr>
          <p:spPr>
            <a:xfrm>
              <a:off x="1880772" y="3316777"/>
              <a:ext cx="1557545" cy="1773807"/>
            </a:xfrm>
            <a:prstGeom prst="rect">
              <a:avLst/>
            </a:prstGeom>
            <a:noFill/>
            <a:ln>
              <a:noFill/>
            </a:ln>
          </p:spPr>
          <p:txBody>
            <a:bodyPr spcFirstLastPara="1" wrap="square" lIns="17125" tIns="17125" rIns="17125" bIns="17125" anchor="ctr" anchorCtr="0">
              <a:noAutofit/>
            </a:bodyPr>
            <a:lstStyle/>
            <a:p>
              <a:pPr algn="ctr">
                <a:lnSpc>
                  <a:spcPct val="90000"/>
                </a:lnSpc>
              </a:pPr>
              <a:r>
                <a:rPr lang="el-GR" sz="1900" dirty="0">
                  <a:solidFill>
                    <a:schemeClr val="lt1"/>
                  </a:solidFill>
                  <a:ea typeface="Libre Franklin"/>
                  <a:cs typeface="Libre Franklin"/>
                  <a:sym typeface="Libre Franklin"/>
                </a:rPr>
                <a:t>ΣΥΓΚΑΛΥΜΜΕΝΗ (δυνητική)</a:t>
              </a:r>
              <a:endParaRPr sz="1900" dirty="0"/>
            </a:p>
          </p:txBody>
        </p:sp>
        <p:sp>
          <p:nvSpPr>
            <p:cNvPr id="185" name="Google Shape;185;p21"/>
            <p:cNvSpPr/>
            <p:nvPr/>
          </p:nvSpPr>
          <p:spPr>
            <a:xfrm>
              <a:off x="3693450" y="3021143"/>
              <a:ext cx="1847618" cy="2399293"/>
            </a:xfrm>
            <a:prstGeom prst="doubleWave">
              <a:avLst>
                <a:gd name="adj1" fmla="val 6250"/>
                <a:gd name="adj2" fmla="val 0"/>
              </a:avLst>
            </a:prstGeom>
            <a:solidFill>
              <a:srgbClr val="7B984A"/>
            </a:solidFill>
            <a:ln>
              <a:noFill/>
            </a:ln>
          </p:spPr>
          <p:txBody>
            <a:bodyPr spcFirstLastPara="1" wrap="square" lIns="91425" tIns="91425" rIns="91425" bIns="91425" anchor="ctr" anchorCtr="0">
              <a:noAutofit/>
            </a:bodyPr>
            <a:lstStyle/>
            <a:p>
              <a:endParaRPr sz="1900"/>
            </a:p>
          </p:txBody>
        </p:sp>
        <p:sp>
          <p:nvSpPr>
            <p:cNvPr id="186" name="Google Shape;186;p21"/>
            <p:cNvSpPr txBox="1"/>
            <p:nvPr/>
          </p:nvSpPr>
          <p:spPr>
            <a:xfrm>
              <a:off x="3693449" y="3321054"/>
              <a:ext cx="1847618" cy="1799469"/>
            </a:xfrm>
            <a:prstGeom prst="rect">
              <a:avLst/>
            </a:prstGeom>
            <a:noFill/>
            <a:ln>
              <a:noFill/>
            </a:ln>
          </p:spPr>
          <p:txBody>
            <a:bodyPr spcFirstLastPara="1" wrap="square" lIns="17125" tIns="17125" rIns="17125" bIns="17125" anchor="ctr" anchorCtr="0">
              <a:noAutofit/>
            </a:bodyPr>
            <a:lstStyle/>
            <a:p>
              <a:pPr algn="ctr">
                <a:lnSpc>
                  <a:spcPct val="90000"/>
                </a:lnSpc>
              </a:pPr>
              <a:r>
                <a:rPr lang="el-GR" sz="1900" dirty="0">
                  <a:solidFill>
                    <a:schemeClr val="lt1"/>
                  </a:solidFill>
                  <a:ea typeface="Libre Franklin"/>
                  <a:cs typeface="Libre Franklin"/>
                  <a:sym typeface="Libre Franklin"/>
                </a:rPr>
                <a:t>ΕΛΛΙΠΗΣ</a:t>
              </a:r>
              <a:endParaRPr sz="19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4">
                                            <p:txEl>
                                              <p:pRg st="0" end="0"/>
                                            </p:txEl>
                                          </p:spTgt>
                                        </p:tgtEl>
                                        <p:attrNameLst>
                                          <p:attrName>style.visibility</p:attrName>
                                        </p:attrNameLst>
                                      </p:cBhvr>
                                      <p:to>
                                        <p:strVal val="visible"/>
                                      </p:to>
                                    </p:set>
                                    <p:anim calcmode="lin" valueType="num">
                                      <p:cBhvr additive="base">
                                        <p:cTn id="7" dur="500"/>
                                        <p:tgtEl>
                                          <p:spTgt spid="17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14024</TotalTime>
  <Words>1093</Words>
  <Application>Microsoft Office PowerPoint</Application>
  <PresentationFormat>Ευρεία οθόνη</PresentationFormat>
  <Paragraphs>205</Paragraphs>
  <Slides>23</Slides>
  <Notes>21</Notes>
  <HiddenSlides>0</HiddenSlides>
  <MMClips>0</MMClips>
  <ScaleCrop>false</ScaleCrop>
  <HeadingPairs>
    <vt:vector size="6" baseType="variant">
      <vt:variant>
        <vt:lpstr>Γραμματοσειρές που χρησιμοποιούνται</vt:lpstr>
      </vt:variant>
      <vt:variant>
        <vt:i4>12</vt:i4>
      </vt:variant>
      <vt:variant>
        <vt:lpstr>Θέμα</vt:lpstr>
      </vt:variant>
      <vt:variant>
        <vt:i4>1</vt:i4>
      </vt:variant>
      <vt:variant>
        <vt:lpstr>Τίτλοι διαφανειών</vt:lpstr>
      </vt:variant>
      <vt:variant>
        <vt:i4>23</vt:i4>
      </vt:variant>
    </vt:vector>
  </HeadingPairs>
  <TitlesOfParts>
    <vt:vector size="36" baseType="lpstr">
      <vt:lpstr>Aharoni</vt:lpstr>
      <vt:lpstr>Arial</vt:lpstr>
      <vt:lpstr>Calibri</vt:lpstr>
      <vt:lpstr>Calibri Light</vt:lpstr>
      <vt:lpstr>Gabriola</vt:lpstr>
      <vt:lpstr>Libre Franklin</vt:lpstr>
      <vt:lpstr>Libre Franklin Medium</vt:lpstr>
      <vt:lpstr>Noto Sans Symbols</vt:lpstr>
      <vt:lpstr>Overlock</vt:lpstr>
      <vt:lpstr>Times New Roman</vt:lpstr>
      <vt:lpstr>Verdana</vt:lpstr>
      <vt:lpstr>Wingdings</vt:lpstr>
      <vt:lpstr>Θέμα του Office</vt:lpstr>
      <vt:lpstr>Εισαγωγικό μάθημα:  Εναλλακτικές Μορφές Τουρισμού</vt:lpstr>
      <vt:lpstr>Περιεχόμενα</vt:lpstr>
      <vt:lpstr>Παρουσίαση του PowerPoint</vt:lpstr>
      <vt:lpstr>1. Η Εξέλιξη του Τουρισμού</vt:lpstr>
      <vt:lpstr>Παρουσίαση του PowerPoint</vt:lpstr>
      <vt:lpstr>1.1.  Η αμφισβήτηση του Μαζικού Τουρισμού</vt:lpstr>
      <vt:lpstr>Παρουσίαση του PowerPoint</vt:lpstr>
      <vt:lpstr>Παρουσίαση του PowerPoint</vt:lpstr>
      <vt:lpstr>1.2. Χαρακτηριστικά και τύποι τουριστικής ζήτησης </vt:lpstr>
      <vt:lpstr>1.2. Χαρακτηριστικά της τουριστικής ζήτησης από το 1980</vt:lpstr>
      <vt:lpstr>1.3. Μορφές ειδικού και εναλλακτικού τουρισμού</vt:lpstr>
      <vt:lpstr> </vt:lpstr>
      <vt:lpstr>Παρουσίαση του PowerPoint</vt:lpstr>
      <vt:lpstr>Συνιστώσες των Εναλλακτικών Μορφών Τουρισμού</vt:lpstr>
      <vt:lpstr>Παρουσίαση του PowerPoint</vt:lpstr>
      <vt:lpstr>Εργασία Κατανόησης</vt:lpstr>
      <vt:lpstr>Παρουσίαση του PowerPoint</vt:lpstr>
      <vt:lpstr>2. Αγροτικός Τουρισμός</vt:lpstr>
      <vt:lpstr>Παρουσίαση του PowerPoint</vt:lpstr>
      <vt:lpstr>2.3. Προορισμοί</vt:lpstr>
      <vt:lpstr>2.4. Επιχειρήσεις</vt:lpstr>
      <vt:lpstr>Παρουσίαση του PowerPoint</vt:lpstr>
      <vt:lpstr>Ασκήσεις Μαθήματος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Εισαγωγικό μάθημα:  Αειφορική Ανάπτυξη</dc:title>
  <dc:creator>user</dc:creator>
  <cp:lastModifiedBy>user</cp:lastModifiedBy>
  <cp:revision>52</cp:revision>
  <dcterms:created xsi:type="dcterms:W3CDTF">2023-11-17T09:37:40Z</dcterms:created>
  <dcterms:modified xsi:type="dcterms:W3CDTF">2023-12-02T17:53:08Z</dcterms:modified>
</cp:coreProperties>
</file>