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  <p:sldId id="288" r:id="rId31"/>
    <p:sldId id="289" r:id="rId32"/>
    <p:sldId id="290" r:id="rId33"/>
    <p:sldId id="291" r:id="rId34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4B4E8-3265-4131-B3F6-5A93AC986469}" type="datetimeFigureOut">
              <a:rPr lang="el-GR" smtClean="0"/>
              <a:pPr/>
              <a:t>13/5/2025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75882-7040-490F-A091-5ECBB8E9FE8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75882-7040-490F-A091-5ECBB8E9FE86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E5F0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Β.</a:t>
            </a:r>
            <a:r>
              <a:rPr spc="-70" dirty="0"/>
              <a:t> </a:t>
            </a:r>
            <a:r>
              <a:rPr spc="-5" dirty="0"/>
              <a:t>Μπέλλου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40404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E5F0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Β.</a:t>
            </a:r>
            <a:r>
              <a:rPr spc="-70" dirty="0"/>
              <a:t> </a:t>
            </a:r>
            <a:r>
              <a:rPr spc="-5" dirty="0"/>
              <a:t>Μπέλλου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E5F0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Β.</a:t>
            </a:r>
            <a:r>
              <a:rPr spc="-70" dirty="0"/>
              <a:t> </a:t>
            </a:r>
            <a:r>
              <a:rPr spc="-5" dirty="0"/>
              <a:t>Μπέλλου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E5F0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Β.</a:t>
            </a:r>
            <a:r>
              <a:rPr spc="-70" dirty="0"/>
              <a:t> </a:t>
            </a:r>
            <a:r>
              <a:rPr spc="-5" dirty="0"/>
              <a:t>Μπέλλου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981200" cy="6857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E5F0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Β.</a:t>
            </a:r>
            <a:r>
              <a:rPr spc="-70" dirty="0"/>
              <a:t> </a:t>
            </a:r>
            <a:r>
              <a:rPr spc="-5" dirty="0"/>
              <a:t>Μπέλλου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981200" cy="68579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9752" y="627964"/>
            <a:ext cx="7524495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4741" y="3388614"/>
            <a:ext cx="7620634" cy="2464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40404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8501" y="6532871"/>
            <a:ext cx="1354454" cy="3035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7E5F0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Β.</a:t>
            </a:r>
            <a:r>
              <a:rPr spc="-70" dirty="0"/>
              <a:t> </a:t>
            </a:r>
            <a:r>
              <a:rPr spc="-5" dirty="0"/>
              <a:t>Μπέλλου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pam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ps-efpc.gc.ca/index-eng.asp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1201" y="6533379"/>
            <a:ext cx="1329055" cy="27813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800" dirty="0">
                <a:solidFill>
                  <a:srgbClr val="7E5F00"/>
                </a:solidFill>
                <a:latin typeface="Verdana"/>
                <a:cs typeface="Verdana"/>
              </a:rPr>
              <a:t>Β.</a:t>
            </a:r>
            <a:r>
              <a:rPr sz="1800" spc="-80" dirty="0">
                <a:solidFill>
                  <a:srgbClr val="7E5F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7E5F00"/>
                </a:solidFill>
                <a:latin typeface="Verdana"/>
                <a:cs typeface="Verdana"/>
              </a:rPr>
              <a:t>Μπέλλου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1523"/>
            <a:ext cx="9144000" cy="5660390"/>
            <a:chOff x="0" y="1523"/>
            <a:chExt cx="9144000" cy="5660390"/>
          </a:xfrm>
        </p:grpSpPr>
        <p:sp>
          <p:nvSpPr>
            <p:cNvPr id="4" name="object 4"/>
            <p:cNvSpPr/>
            <p:nvPr/>
          </p:nvSpPr>
          <p:spPr>
            <a:xfrm>
              <a:off x="0" y="711707"/>
              <a:ext cx="1365250" cy="508000"/>
            </a:xfrm>
            <a:custGeom>
              <a:avLst/>
              <a:gdLst/>
              <a:ahLst/>
              <a:cxnLst/>
              <a:rect l="l" t="t" r="r" b="b"/>
              <a:pathLst>
                <a:path w="1365250" h="508000">
                  <a:moveTo>
                    <a:pt x="0" y="0"/>
                  </a:moveTo>
                  <a:lnTo>
                    <a:pt x="0" y="504316"/>
                  </a:lnTo>
                  <a:lnTo>
                    <a:pt x="1019098" y="507491"/>
                  </a:lnTo>
                  <a:lnTo>
                    <a:pt x="1119378" y="507491"/>
                  </a:lnTo>
                  <a:lnTo>
                    <a:pt x="1124013" y="502665"/>
                  </a:lnTo>
                  <a:lnTo>
                    <a:pt x="1125562" y="501141"/>
                  </a:lnTo>
                  <a:lnTo>
                    <a:pt x="1127455" y="499490"/>
                  </a:lnTo>
                  <a:lnTo>
                    <a:pt x="1357884" y="269239"/>
                  </a:lnTo>
                  <a:lnTo>
                    <a:pt x="1363170" y="262096"/>
                  </a:lnTo>
                  <a:lnTo>
                    <a:pt x="1364932" y="254952"/>
                  </a:lnTo>
                  <a:lnTo>
                    <a:pt x="1363170" y="247808"/>
                  </a:lnTo>
                  <a:lnTo>
                    <a:pt x="1357884" y="240664"/>
                  </a:lnTo>
                  <a:lnTo>
                    <a:pt x="1128991" y="11937"/>
                  </a:lnTo>
                  <a:lnTo>
                    <a:pt x="1124013" y="11937"/>
                  </a:lnTo>
                  <a:lnTo>
                    <a:pt x="1124013" y="7112"/>
                  </a:lnTo>
                  <a:lnTo>
                    <a:pt x="1119378" y="7112"/>
                  </a:lnTo>
                  <a:lnTo>
                    <a:pt x="1114564" y="2412"/>
                  </a:lnTo>
                  <a:lnTo>
                    <a:pt x="1019098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1731" y="1523"/>
              <a:ext cx="9002267" cy="56601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34112" y="5455920"/>
            <a:ext cx="9010015" cy="1402080"/>
          </a:xfrm>
          <a:custGeom>
            <a:avLst/>
            <a:gdLst/>
            <a:ahLst/>
            <a:cxnLst/>
            <a:rect l="l" t="t" r="r" b="b"/>
            <a:pathLst>
              <a:path w="9010015" h="1402079">
                <a:moveTo>
                  <a:pt x="9009888" y="0"/>
                </a:moveTo>
                <a:lnTo>
                  <a:pt x="0" y="0"/>
                </a:lnTo>
                <a:lnTo>
                  <a:pt x="0" y="1402077"/>
                </a:lnTo>
                <a:lnTo>
                  <a:pt x="9009888" y="1402077"/>
                </a:lnTo>
                <a:lnTo>
                  <a:pt x="90098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76350" y="5584842"/>
            <a:ext cx="7792084" cy="113665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3800" b="1" i="1" spc="-5" dirty="0">
                <a:solidFill>
                  <a:srgbClr val="7E5F00"/>
                </a:solidFill>
                <a:latin typeface="Carlito"/>
                <a:cs typeface="Carlito"/>
              </a:rPr>
              <a:t>Εκπαίδευση </a:t>
            </a:r>
            <a:r>
              <a:rPr sz="3800" b="1" i="1" dirty="0">
                <a:solidFill>
                  <a:srgbClr val="7E5F00"/>
                </a:solidFill>
                <a:latin typeface="Carlito"/>
                <a:cs typeface="Carlito"/>
              </a:rPr>
              <a:t>&amp; </a:t>
            </a:r>
            <a:r>
              <a:rPr sz="3800" b="1" i="1" spc="-5">
                <a:solidFill>
                  <a:srgbClr val="7E5F00"/>
                </a:solidFill>
                <a:latin typeface="Carlito"/>
                <a:cs typeface="Carlito"/>
              </a:rPr>
              <a:t>ανάπτυξη</a:t>
            </a:r>
            <a:r>
              <a:rPr sz="3800" b="1" i="1" spc="-60">
                <a:solidFill>
                  <a:srgbClr val="7E5F00"/>
                </a:solidFill>
                <a:latin typeface="Carlito"/>
                <a:cs typeface="Carlito"/>
              </a:rPr>
              <a:t> </a:t>
            </a:r>
            <a:r>
              <a:rPr sz="3800" b="1" i="1" spc="-5" smtClean="0">
                <a:solidFill>
                  <a:srgbClr val="7E5F00"/>
                </a:solidFill>
                <a:latin typeface="Carlito"/>
                <a:cs typeface="Carlito"/>
              </a:rPr>
              <a:t>εργαζομένων</a:t>
            </a:r>
          </a:p>
          <a:p>
            <a:pPr marL="2531745">
              <a:lnSpc>
                <a:spcPct val="100000"/>
              </a:lnSpc>
              <a:spcBef>
                <a:spcPts val="434"/>
              </a:spcBef>
            </a:pPr>
            <a:endParaRPr sz="26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711708"/>
              <a:ext cx="1365250" cy="508000"/>
            </a:xfrm>
            <a:custGeom>
              <a:avLst/>
              <a:gdLst/>
              <a:ahLst/>
              <a:cxnLst/>
              <a:rect l="l" t="t" r="r" b="b"/>
              <a:pathLst>
                <a:path w="1365250" h="508000">
                  <a:moveTo>
                    <a:pt x="0" y="0"/>
                  </a:moveTo>
                  <a:lnTo>
                    <a:pt x="0" y="504316"/>
                  </a:lnTo>
                  <a:lnTo>
                    <a:pt x="1019098" y="507491"/>
                  </a:lnTo>
                  <a:lnTo>
                    <a:pt x="1119378" y="507491"/>
                  </a:lnTo>
                  <a:lnTo>
                    <a:pt x="1124013" y="502665"/>
                  </a:lnTo>
                  <a:lnTo>
                    <a:pt x="1125562" y="501141"/>
                  </a:lnTo>
                  <a:lnTo>
                    <a:pt x="1127455" y="499490"/>
                  </a:lnTo>
                  <a:lnTo>
                    <a:pt x="1357884" y="269239"/>
                  </a:lnTo>
                  <a:lnTo>
                    <a:pt x="1363170" y="262096"/>
                  </a:lnTo>
                  <a:lnTo>
                    <a:pt x="1364932" y="254952"/>
                  </a:lnTo>
                  <a:lnTo>
                    <a:pt x="1363170" y="247808"/>
                  </a:lnTo>
                  <a:lnTo>
                    <a:pt x="1357884" y="240664"/>
                  </a:lnTo>
                  <a:lnTo>
                    <a:pt x="1128991" y="11937"/>
                  </a:lnTo>
                  <a:lnTo>
                    <a:pt x="1124013" y="11937"/>
                  </a:lnTo>
                  <a:lnTo>
                    <a:pt x="1124013" y="7112"/>
                  </a:lnTo>
                  <a:lnTo>
                    <a:pt x="1119378" y="7112"/>
                  </a:lnTo>
                  <a:lnTo>
                    <a:pt x="1114564" y="2412"/>
                  </a:lnTo>
                  <a:lnTo>
                    <a:pt x="1019098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8751" y="747776"/>
            <a:ext cx="36652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65" dirty="0"/>
              <a:t>Μέθοδοι</a:t>
            </a:r>
            <a:r>
              <a:rPr sz="3200" spc="-285" dirty="0"/>
              <a:t> </a:t>
            </a:r>
            <a:r>
              <a:rPr sz="3200" spc="-145" dirty="0"/>
              <a:t>εκπαίδευσης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38199" y="1460957"/>
            <a:ext cx="8001001" cy="47116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220" dirty="0">
                <a:solidFill>
                  <a:srgbClr val="404040"/>
                </a:solidFill>
                <a:latin typeface="Arial"/>
                <a:cs typeface="Arial"/>
              </a:rPr>
              <a:t>Υπάρχουν </a:t>
            </a:r>
            <a:r>
              <a:rPr sz="2600" spc="-45" dirty="0">
                <a:solidFill>
                  <a:srgbClr val="404040"/>
                </a:solidFill>
                <a:latin typeface="Arial"/>
                <a:cs typeface="Arial"/>
              </a:rPr>
              <a:t>μέθοδοι </a:t>
            </a:r>
            <a:r>
              <a:rPr sz="2600" spc="-95" dirty="0">
                <a:solidFill>
                  <a:srgbClr val="404040"/>
                </a:solidFill>
                <a:latin typeface="Arial"/>
                <a:cs typeface="Arial"/>
              </a:rPr>
              <a:t>εκπαίδευσης </a:t>
            </a:r>
            <a:r>
              <a:rPr sz="2600" spc="-170" dirty="0">
                <a:solidFill>
                  <a:srgbClr val="404040"/>
                </a:solidFill>
                <a:latin typeface="Arial"/>
                <a:cs typeface="Arial"/>
              </a:rPr>
              <a:t>που</a:t>
            </a:r>
            <a:r>
              <a:rPr sz="2600" spc="-28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600" spc="-95" dirty="0">
                <a:solidFill>
                  <a:srgbClr val="404040"/>
                </a:solidFill>
                <a:latin typeface="Arial"/>
                <a:cs typeface="Arial"/>
              </a:rPr>
              <a:t>αφορούν:</a:t>
            </a:r>
            <a:endParaRPr sz="2600" dirty="0">
              <a:latin typeface="Arial"/>
              <a:cs typeface="Arial"/>
            </a:endParaRPr>
          </a:p>
          <a:p>
            <a:pPr marL="146685" marR="560705" indent="-134620">
              <a:lnSpc>
                <a:spcPct val="130000"/>
              </a:lnSpc>
              <a:spcBef>
                <a:spcPts val="1060"/>
              </a:spcBef>
              <a:buClr>
                <a:srgbClr val="4471C4"/>
              </a:buClr>
              <a:buFont typeface="Arial"/>
              <a:buChar char=""/>
              <a:tabLst>
                <a:tab pos="612775" algn="l"/>
                <a:tab pos="613410" algn="l"/>
              </a:tabLst>
            </a:pPr>
            <a:r>
              <a:rPr sz="2300" dirty="0">
                <a:solidFill>
                  <a:srgbClr val="404040"/>
                </a:solidFill>
                <a:latin typeface="Carlito"/>
                <a:cs typeface="Carlito"/>
              </a:rPr>
              <a:t>σε </a:t>
            </a:r>
            <a:r>
              <a:rPr sz="2300" spc="-15" dirty="0">
                <a:solidFill>
                  <a:srgbClr val="404040"/>
                </a:solidFill>
                <a:latin typeface="Carlito"/>
                <a:cs typeface="Carlito"/>
              </a:rPr>
              <a:t>όλα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τα </a:t>
            </a:r>
            <a:r>
              <a:rPr sz="2300" spc="-15" dirty="0">
                <a:solidFill>
                  <a:srgbClr val="404040"/>
                </a:solidFill>
                <a:latin typeface="Carlito"/>
                <a:cs typeface="Carlito"/>
              </a:rPr>
              <a:t>ιεραρχικά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επίπεδα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της επιχείρησης (π.χ.  </a:t>
            </a:r>
            <a:r>
              <a:rPr sz="2300" spc="-20" dirty="0">
                <a:solidFill>
                  <a:srgbClr val="404040"/>
                </a:solidFill>
                <a:latin typeface="Carlito"/>
                <a:cs typeface="Carlito"/>
              </a:rPr>
              <a:t>κοινωνικοποίηση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εργαζομένων)</a:t>
            </a:r>
            <a:endParaRPr sz="23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4471C4"/>
              </a:buClr>
              <a:buFont typeface="Arial"/>
              <a:buChar char=""/>
            </a:pPr>
            <a:endParaRPr sz="23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4471C4"/>
              </a:buClr>
              <a:buFont typeface="Arial"/>
              <a:buChar char=""/>
            </a:pPr>
            <a:endParaRPr sz="2950" dirty="0">
              <a:latin typeface="Carlito"/>
              <a:cs typeface="Carlito"/>
            </a:endParaRPr>
          </a:p>
          <a:p>
            <a:pPr marL="546100" indent="-533400">
              <a:lnSpc>
                <a:spcPct val="100000"/>
              </a:lnSpc>
              <a:buClr>
                <a:srgbClr val="4471C4"/>
              </a:buClr>
              <a:buFont typeface="Arial"/>
              <a:buChar char=""/>
              <a:tabLst>
                <a:tab pos="545465" algn="l"/>
                <a:tab pos="546100" algn="l"/>
              </a:tabLst>
            </a:pPr>
            <a:r>
              <a:rPr sz="2300" dirty="0">
                <a:solidFill>
                  <a:srgbClr val="404040"/>
                </a:solidFill>
                <a:latin typeface="Carlito"/>
                <a:cs typeface="Carlito"/>
              </a:rPr>
              <a:t>σε περισσότερα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του ενός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επίπεδα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της επιχείρησης</a:t>
            </a:r>
            <a:r>
              <a:rPr sz="2300" spc="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(π.χ.</a:t>
            </a:r>
            <a:endParaRPr sz="2300" dirty="0">
              <a:latin typeface="Carlito"/>
              <a:cs typeface="Carlito"/>
            </a:endParaRPr>
          </a:p>
          <a:p>
            <a:pPr marL="146685">
              <a:lnSpc>
                <a:spcPct val="100000"/>
              </a:lnSpc>
              <a:spcBef>
                <a:spcPts val="830"/>
              </a:spcBef>
            </a:pP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Θεωρητική</a:t>
            </a:r>
            <a:r>
              <a:rPr sz="2300" spc="-1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εκπαίδευση)</a:t>
            </a:r>
            <a:endParaRPr sz="23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3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50" dirty="0">
              <a:latin typeface="Carlito"/>
              <a:cs typeface="Carlito"/>
            </a:endParaRPr>
          </a:p>
          <a:p>
            <a:pPr marL="546100" indent="-533400">
              <a:lnSpc>
                <a:spcPct val="100000"/>
              </a:lnSpc>
              <a:buClr>
                <a:srgbClr val="4471C4"/>
              </a:buClr>
              <a:buFont typeface="Arial"/>
              <a:buChar char=""/>
              <a:tabLst>
                <a:tab pos="545465" algn="l"/>
                <a:tab pos="546100" algn="l"/>
              </a:tabLst>
            </a:pP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μόνο </a:t>
            </a:r>
            <a:r>
              <a:rPr sz="2300" dirty="0">
                <a:solidFill>
                  <a:srgbClr val="404040"/>
                </a:solidFill>
                <a:latin typeface="Carlito"/>
                <a:cs typeface="Carlito"/>
              </a:rPr>
              <a:t>σε ένα </a:t>
            </a:r>
            <a:r>
              <a:rPr sz="2300" spc="-15" dirty="0">
                <a:solidFill>
                  <a:srgbClr val="404040"/>
                </a:solidFill>
                <a:latin typeface="Carlito"/>
                <a:cs typeface="Carlito"/>
              </a:rPr>
              <a:t>ιεραρχικό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επίπεδο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της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επιχείρησης</a:t>
            </a:r>
            <a:r>
              <a:rPr sz="2300" spc="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(π.χ.</a:t>
            </a:r>
            <a:endParaRPr sz="2300" dirty="0">
              <a:latin typeface="Carlito"/>
              <a:cs typeface="Carlito"/>
            </a:endParaRPr>
          </a:p>
          <a:p>
            <a:pPr marL="146685">
              <a:lnSpc>
                <a:spcPct val="100000"/>
              </a:lnSpc>
              <a:spcBef>
                <a:spcPts val="835"/>
              </a:spcBef>
            </a:pP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περιπετειώδη</a:t>
            </a:r>
            <a:r>
              <a:rPr sz="2300" spc="-2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ταξίδια)</a:t>
            </a:r>
            <a:endParaRPr sz="23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6870" y="420700"/>
            <a:ext cx="626808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160" dirty="0"/>
              <a:t>Οφέλη </a:t>
            </a:r>
            <a:r>
              <a:rPr sz="3200" spc="-55" dirty="0"/>
              <a:t>για </a:t>
            </a:r>
            <a:r>
              <a:rPr sz="3200" spc="-114" dirty="0"/>
              <a:t>τους </a:t>
            </a:r>
            <a:r>
              <a:rPr sz="3200" spc="-160" dirty="0"/>
              <a:t>εργαζόμενους</a:t>
            </a:r>
            <a:r>
              <a:rPr sz="3200" spc="-675" dirty="0"/>
              <a:t> </a:t>
            </a:r>
            <a:r>
              <a:rPr sz="3200" spc="-240" dirty="0"/>
              <a:t>από </a:t>
            </a:r>
            <a:r>
              <a:rPr sz="3200" spc="-114" dirty="0"/>
              <a:t>την  </a:t>
            </a:r>
            <a:r>
              <a:rPr sz="3200" spc="-135" dirty="0"/>
              <a:t>εκπαίδευσή</a:t>
            </a:r>
            <a:r>
              <a:rPr sz="3200" spc="-254" dirty="0"/>
              <a:t> </a:t>
            </a:r>
            <a:r>
              <a:rPr sz="3200" spc="-114" dirty="0"/>
              <a:t>τους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828800" y="1981200"/>
            <a:ext cx="4836795" cy="2753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14" dirty="0">
                <a:solidFill>
                  <a:srgbClr val="404040"/>
                </a:solidFill>
                <a:latin typeface="Arial"/>
                <a:cs typeface="Arial"/>
              </a:rPr>
              <a:t>Βελτίωση</a:t>
            </a:r>
            <a:r>
              <a:rPr sz="2200" spc="-19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145" dirty="0">
                <a:solidFill>
                  <a:srgbClr val="404040"/>
                </a:solidFill>
                <a:latin typeface="Arial"/>
                <a:cs typeface="Arial"/>
              </a:rPr>
              <a:t>απόδοσης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4471C4"/>
              </a:buClr>
              <a:buFont typeface="Arial"/>
              <a:buChar char=""/>
            </a:pPr>
            <a:endParaRPr sz="315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05" dirty="0">
                <a:solidFill>
                  <a:srgbClr val="404040"/>
                </a:solidFill>
                <a:latin typeface="Arial"/>
                <a:cs typeface="Arial"/>
              </a:rPr>
              <a:t>Αυξημένη </a:t>
            </a:r>
            <a:r>
              <a:rPr sz="2200" spc="-100" dirty="0">
                <a:solidFill>
                  <a:srgbClr val="404040"/>
                </a:solidFill>
                <a:latin typeface="Arial"/>
                <a:cs typeface="Arial"/>
              </a:rPr>
              <a:t>ικανοποίηση </a:t>
            </a:r>
            <a:r>
              <a:rPr sz="2200" spc="-165" dirty="0">
                <a:solidFill>
                  <a:srgbClr val="404040"/>
                </a:solidFill>
                <a:latin typeface="Arial"/>
                <a:cs typeface="Arial"/>
              </a:rPr>
              <a:t>από </a:t>
            </a:r>
            <a:r>
              <a:rPr sz="2200" spc="-80" dirty="0">
                <a:solidFill>
                  <a:srgbClr val="404040"/>
                </a:solidFill>
                <a:latin typeface="Arial"/>
                <a:cs typeface="Arial"/>
              </a:rPr>
              <a:t>την</a:t>
            </a:r>
            <a:r>
              <a:rPr sz="2200" spc="-3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404040"/>
                </a:solidFill>
                <a:latin typeface="Arial"/>
                <a:cs typeface="Arial"/>
              </a:rPr>
              <a:t>εργασία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471C4"/>
              </a:buClr>
              <a:buFont typeface="Arial"/>
              <a:buChar char=""/>
            </a:pPr>
            <a:endParaRPr sz="315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05" dirty="0">
                <a:solidFill>
                  <a:srgbClr val="404040"/>
                </a:solidFill>
                <a:latin typeface="Arial"/>
                <a:cs typeface="Arial"/>
              </a:rPr>
              <a:t>Αυξημένη</a:t>
            </a:r>
            <a:r>
              <a:rPr sz="2200" spc="-19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114" dirty="0">
                <a:solidFill>
                  <a:srgbClr val="404040"/>
                </a:solidFill>
                <a:latin typeface="Arial"/>
                <a:cs typeface="Arial"/>
              </a:rPr>
              <a:t>απασχολησιμότητα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471C4"/>
              </a:buClr>
              <a:buFont typeface="Arial"/>
              <a:buChar char=""/>
            </a:pPr>
            <a:endParaRPr sz="315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95" dirty="0">
                <a:solidFill>
                  <a:srgbClr val="404040"/>
                </a:solidFill>
                <a:latin typeface="Arial"/>
                <a:cs typeface="Arial"/>
              </a:rPr>
              <a:t>Βελτιωμένες </a:t>
            </a:r>
            <a:r>
              <a:rPr sz="2200" spc="-135" dirty="0">
                <a:solidFill>
                  <a:srgbClr val="404040"/>
                </a:solidFill>
                <a:latin typeface="Arial"/>
                <a:cs typeface="Arial"/>
              </a:rPr>
              <a:t>προοπτικές</a:t>
            </a:r>
            <a:r>
              <a:rPr sz="2200" spc="-28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90" dirty="0">
                <a:solidFill>
                  <a:srgbClr val="404040"/>
                </a:solidFill>
                <a:latin typeface="Arial"/>
                <a:cs typeface="Arial"/>
              </a:rPr>
              <a:t>καριέρας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4607" y="450341"/>
            <a:ext cx="550799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155" dirty="0"/>
              <a:t>Οφέλη </a:t>
            </a:r>
            <a:r>
              <a:rPr sz="3200" spc="-55" dirty="0"/>
              <a:t>για </a:t>
            </a:r>
            <a:r>
              <a:rPr sz="3200" spc="-125" dirty="0"/>
              <a:t>τον </a:t>
            </a:r>
            <a:r>
              <a:rPr sz="3200" spc="-160" dirty="0"/>
              <a:t>οργανισμό</a:t>
            </a:r>
            <a:r>
              <a:rPr sz="3200" spc="-660" dirty="0"/>
              <a:t> </a:t>
            </a:r>
            <a:r>
              <a:rPr sz="3200" spc="-240" dirty="0"/>
              <a:t>από </a:t>
            </a:r>
            <a:r>
              <a:rPr sz="3200" spc="-114" dirty="0"/>
              <a:t>την  </a:t>
            </a:r>
            <a:r>
              <a:rPr sz="3200" spc="-135" dirty="0"/>
              <a:t>εκπαίδευση</a:t>
            </a:r>
            <a:r>
              <a:rPr sz="3200" spc="-254" dirty="0"/>
              <a:t> </a:t>
            </a:r>
            <a:r>
              <a:rPr sz="3200" spc="-185" dirty="0"/>
              <a:t>εργαζομένων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91515" y="1614931"/>
            <a:ext cx="7910830" cy="4349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b="1" spc="-5" dirty="0">
                <a:solidFill>
                  <a:srgbClr val="404040"/>
                </a:solidFill>
                <a:latin typeface="Carlito"/>
                <a:cs typeface="Carlito"/>
              </a:rPr>
              <a:t>Αυξημένη </a:t>
            </a:r>
            <a:r>
              <a:rPr sz="2200" b="1" spc="-15" dirty="0">
                <a:solidFill>
                  <a:srgbClr val="404040"/>
                </a:solidFill>
                <a:latin typeface="Carlito"/>
                <a:cs typeface="Carlito"/>
              </a:rPr>
              <a:t>ικανοποίηση </a:t>
            </a:r>
            <a:r>
              <a:rPr sz="2200" b="1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200" b="1" spc="-5" dirty="0">
                <a:solidFill>
                  <a:srgbClr val="404040"/>
                </a:solidFill>
                <a:latin typeface="Carlito"/>
                <a:cs typeface="Carlito"/>
              </a:rPr>
              <a:t>αφοσίωση</a:t>
            </a:r>
            <a:r>
              <a:rPr sz="2200" b="1" spc="13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εργαζομένων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4471C4"/>
              </a:buClr>
              <a:buFont typeface="Arial"/>
              <a:buChar char=""/>
            </a:pPr>
            <a:endParaRPr sz="29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b="1" spc="-5" dirty="0">
                <a:solidFill>
                  <a:srgbClr val="404040"/>
                </a:solidFill>
                <a:latin typeface="Carlito"/>
                <a:cs typeface="Carlito"/>
              </a:rPr>
              <a:t>Αυξημένη </a:t>
            </a: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απόδοση εργαζομένων </a:t>
            </a:r>
            <a:r>
              <a:rPr sz="2200" b="1" spc="-30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r>
              <a:rPr sz="2200" b="1" spc="12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οργανισμού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471C4"/>
              </a:buClr>
              <a:buFont typeface="Arial"/>
              <a:buChar char=""/>
            </a:pPr>
            <a:endParaRPr sz="29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Μειωμένη ανάγκη </a:t>
            </a:r>
            <a:r>
              <a:rPr sz="2200" b="1" spc="-5" dirty="0">
                <a:solidFill>
                  <a:srgbClr val="404040"/>
                </a:solidFill>
                <a:latin typeface="Carlito"/>
                <a:cs typeface="Carlito"/>
              </a:rPr>
              <a:t>επίβλεψης</a:t>
            </a:r>
            <a:r>
              <a:rPr sz="2200" b="1" spc="7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εργαζομένων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471C4"/>
              </a:buClr>
              <a:buFont typeface="Arial"/>
              <a:buChar char=""/>
            </a:pPr>
            <a:endParaRPr sz="29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b="1" spc="-5" dirty="0">
                <a:solidFill>
                  <a:srgbClr val="404040"/>
                </a:solidFill>
                <a:latin typeface="Carlito"/>
                <a:cs typeface="Carlito"/>
              </a:rPr>
              <a:t>Αυξημένη </a:t>
            </a: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οργανωσιακή σταθερότητα </a:t>
            </a:r>
            <a:r>
              <a:rPr sz="2200" b="1" spc="-30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r>
              <a:rPr sz="2200" b="1" spc="1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b="1" spc="-15" dirty="0">
                <a:solidFill>
                  <a:srgbClr val="404040"/>
                </a:solidFill>
                <a:latin typeface="Carlito"/>
                <a:cs typeface="Carlito"/>
              </a:rPr>
              <a:t>ευελιξία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4471C4"/>
              </a:buClr>
              <a:buFont typeface="Arial"/>
              <a:buChar char=""/>
            </a:pPr>
            <a:endParaRPr sz="29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b="1" spc="-5" dirty="0">
                <a:solidFill>
                  <a:srgbClr val="404040"/>
                </a:solidFill>
                <a:latin typeface="Carlito"/>
                <a:cs typeface="Carlito"/>
              </a:rPr>
              <a:t>Αυξημένη </a:t>
            </a:r>
            <a:r>
              <a:rPr sz="2200" b="1" spc="-15" dirty="0">
                <a:solidFill>
                  <a:srgbClr val="404040"/>
                </a:solidFill>
                <a:latin typeface="Carlito"/>
                <a:cs typeface="Carlito"/>
              </a:rPr>
              <a:t>ελκυστικότητα του </a:t>
            </a: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οργανισμού </a:t>
            </a:r>
            <a:r>
              <a:rPr sz="2200" b="1" spc="-5" dirty="0">
                <a:solidFill>
                  <a:srgbClr val="404040"/>
                </a:solidFill>
                <a:latin typeface="Carlito"/>
                <a:cs typeface="Carlito"/>
              </a:rPr>
              <a:t>ως </a:t>
            </a: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εργοδότη</a:t>
            </a:r>
            <a:r>
              <a:rPr sz="2200" b="1" spc="2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b="1" spc="-70" dirty="0">
                <a:solidFill>
                  <a:srgbClr val="404040"/>
                </a:solidFill>
                <a:latin typeface="Carlito"/>
                <a:cs typeface="Carlito"/>
              </a:rPr>
              <a:t>επιλογής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4471C4"/>
              </a:buClr>
              <a:buFont typeface="Arial"/>
              <a:buChar char=""/>
            </a:pPr>
            <a:endParaRPr sz="29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Μειωμένος αριθμός</a:t>
            </a:r>
            <a:r>
              <a:rPr sz="2200" b="1" spc="6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b="1" spc="-10" dirty="0">
                <a:solidFill>
                  <a:srgbClr val="404040"/>
                </a:solidFill>
                <a:latin typeface="Carlito"/>
                <a:cs typeface="Carlito"/>
              </a:rPr>
              <a:t>ατυχημάτων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4755" y="499872"/>
            <a:ext cx="8001000" cy="5786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43755" y="1456944"/>
            <a:ext cx="3142615" cy="401320"/>
          </a:xfrm>
          <a:prstGeom prst="rect">
            <a:avLst/>
          </a:prstGeom>
          <a:solidFill>
            <a:srgbClr val="F7EC1D"/>
          </a:solidFill>
        </p:spPr>
        <p:txBody>
          <a:bodyPr vert="horz" wrap="square" lIns="0" tIns="438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5"/>
              </a:spcBef>
            </a:pPr>
            <a:r>
              <a:rPr sz="2000" b="1" spc="-5" dirty="0">
                <a:latin typeface="Verdana"/>
                <a:cs typeface="Verdana"/>
              </a:rPr>
              <a:t>Αναγνώριση</a:t>
            </a:r>
            <a:r>
              <a:rPr sz="2000" b="1" spc="-35" dirty="0">
                <a:latin typeface="Verdana"/>
                <a:cs typeface="Verdana"/>
              </a:rPr>
              <a:t> </a:t>
            </a:r>
            <a:r>
              <a:rPr sz="2000" b="1" spc="-5" dirty="0">
                <a:latin typeface="Verdana"/>
                <a:cs typeface="Verdana"/>
              </a:rPr>
              <a:t>της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22750" y="1792605"/>
            <a:ext cx="12090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Verdana"/>
                <a:cs typeface="Verdana"/>
              </a:rPr>
              <a:t>α</a:t>
            </a:r>
            <a:r>
              <a:rPr sz="2000" b="1" spc="5" dirty="0">
                <a:latin typeface="Verdana"/>
                <a:cs typeface="Verdana"/>
              </a:rPr>
              <a:t>ν</a:t>
            </a:r>
            <a:r>
              <a:rPr sz="2000" b="1" spc="-5" dirty="0">
                <a:latin typeface="Verdana"/>
                <a:cs typeface="Verdana"/>
              </a:rPr>
              <a:t>ά</a:t>
            </a:r>
            <a:r>
              <a:rPr sz="2000" b="1" dirty="0">
                <a:latin typeface="Verdana"/>
                <a:cs typeface="Verdana"/>
              </a:rPr>
              <a:t>γκης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6755" y="4885944"/>
            <a:ext cx="3142615" cy="401320"/>
          </a:xfrm>
          <a:prstGeom prst="rect">
            <a:avLst/>
          </a:prstGeom>
          <a:solidFill>
            <a:srgbClr val="F7EC1D"/>
          </a:solidFill>
        </p:spPr>
        <p:txBody>
          <a:bodyPr vert="horz" wrap="square" lIns="0" tIns="444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50"/>
              </a:spcBef>
            </a:pPr>
            <a:r>
              <a:rPr sz="2000" b="1" dirty="0">
                <a:latin typeface="Verdana"/>
                <a:cs typeface="Verdana"/>
              </a:rPr>
              <a:t>Παροχή</a:t>
            </a:r>
            <a:r>
              <a:rPr sz="2000" b="1" spc="-15" dirty="0">
                <a:latin typeface="Verdana"/>
                <a:cs typeface="Verdana"/>
              </a:rPr>
              <a:t> </a:t>
            </a:r>
            <a:r>
              <a:rPr sz="2000" b="1" spc="-5" dirty="0">
                <a:latin typeface="Verdana"/>
                <a:cs typeface="Verdana"/>
              </a:rPr>
              <a:t>της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6130" y="5221935"/>
            <a:ext cx="180721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Verdana"/>
                <a:cs typeface="Verdana"/>
              </a:rPr>
              <a:t>εκπαίδευσης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8116" y="3386328"/>
            <a:ext cx="3287395" cy="399415"/>
          </a:xfrm>
          <a:prstGeom prst="rect">
            <a:avLst/>
          </a:prstGeom>
          <a:solidFill>
            <a:srgbClr val="F7EC1D"/>
          </a:solidFill>
        </p:spPr>
        <p:txBody>
          <a:bodyPr vert="horz" wrap="square" lIns="0" tIns="438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5"/>
              </a:spcBef>
            </a:pPr>
            <a:r>
              <a:rPr sz="2000" b="1" dirty="0">
                <a:latin typeface="Verdana"/>
                <a:cs typeface="Verdana"/>
              </a:rPr>
              <a:t>Αξιολόγηση</a:t>
            </a:r>
            <a:r>
              <a:rPr sz="2000" b="1" spc="-40" dirty="0">
                <a:latin typeface="Verdana"/>
                <a:cs typeface="Verdana"/>
              </a:rPr>
              <a:t> </a:t>
            </a:r>
            <a:r>
              <a:rPr sz="2000" b="1" spc="-5" dirty="0">
                <a:latin typeface="Verdana"/>
                <a:cs typeface="Verdana"/>
              </a:rPr>
              <a:t>της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7465" y="3721430"/>
            <a:ext cx="1809114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Verdana"/>
                <a:cs typeface="Verdana"/>
              </a:rPr>
              <a:t>εκπαίδευσης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999488" y="499872"/>
            <a:ext cx="4573905" cy="500380"/>
          </a:xfrm>
          <a:prstGeom prst="rect">
            <a:avLst/>
          </a:prstGeom>
          <a:solidFill>
            <a:srgbClr val="FFFFFF"/>
          </a:solidFill>
          <a:ln w="15240">
            <a:solidFill>
              <a:srgbClr val="2E528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4150">
              <a:lnSpc>
                <a:spcPts val="3579"/>
              </a:lnSpc>
            </a:pP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Ο </a:t>
            </a:r>
            <a:r>
              <a:rPr sz="3000" b="1" spc="-15" dirty="0">
                <a:solidFill>
                  <a:srgbClr val="001F5F"/>
                </a:solidFill>
                <a:latin typeface="Carlito"/>
                <a:cs typeface="Carlito"/>
              </a:rPr>
              <a:t>κύκλος </a:t>
            </a:r>
            <a:r>
              <a:rPr sz="3000" b="1" dirty="0">
                <a:solidFill>
                  <a:srgbClr val="001F5F"/>
                </a:solidFill>
                <a:latin typeface="Carlito"/>
                <a:cs typeface="Carlito"/>
              </a:rPr>
              <a:t>της</a:t>
            </a:r>
            <a:r>
              <a:rPr sz="3000" b="1" spc="-5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3000" b="1" spc="-5" dirty="0">
                <a:solidFill>
                  <a:srgbClr val="001F5F"/>
                </a:solidFill>
                <a:latin typeface="Carlito"/>
                <a:cs typeface="Carlito"/>
              </a:rPr>
              <a:t>εκπαίδευσης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7972" y="3193161"/>
            <a:ext cx="537654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0395" marR="5080" indent="-608330">
              <a:lnSpc>
                <a:spcPct val="100000"/>
              </a:lnSpc>
              <a:spcBef>
                <a:spcPts val="105"/>
              </a:spcBef>
            </a:pPr>
            <a:r>
              <a:rPr sz="2600" i="1" spc="-5" dirty="0">
                <a:solidFill>
                  <a:srgbClr val="1F3863"/>
                </a:solidFill>
                <a:latin typeface="Carlito"/>
                <a:cs typeface="Carlito"/>
              </a:rPr>
              <a:t>Περιπτώσεις </a:t>
            </a:r>
            <a:r>
              <a:rPr sz="2600" i="1" dirty="0">
                <a:solidFill>
                  <a:srgbClr val="1F3863"/>
                </a:solidFill>
                <a:latin typeface="Carlito"/>
                <a:cs typeface="Carlito"/>
              </a:rPr>
              <a:t>εκπαίδευσης &amp;</a:t>
            </a:r>
            <a:r>
              <a:rPr sz="2600" i="1" spc="-70" dirty="0">
                <a:solidFill>
                  <a:srgbClr val="1F3863"/>
                </a:solidFill>
                <a:latin typeface="Carlito"/>
                <a:cs typeface="Carlito"/>
              </a:rPr>
              <a:t> </a:t>
            </a:r>
            <a:r>
              <a:rPr sz="2600" i="1" dirty="0">
                <a:solidFill>
                  <a:srgbClr val="1F3863"/>
                </a:solidFill>
                <a:latin typeface="Carlito"/>
                <a:cs typeface="Carlito"/>
              </a:rPr>
              <a:t>ανάπτυξης  </a:t>
            </a:r>
            <a:r>
              <a:rPr sz="2600" i="1" spc="-5" dirty="0">
                <a:solidFill>
                  <a:srgbClr val="1F3863"/>
                </a:solidFill>
                <a:latin typeface="Carlito"/>
                <a:cs typeface="Carlito"/>
              </a:rPr>
              <a:t>εργαζομένων </a:t>
            </a:r>
            <a:r>
              <a:rPr sz="2600" i="1" dirty="0">
                <a:solidFill>
                  <a:srgbClr val="1F3863"/>
                </a:solidFill>
                <a:latin typeface="Carlito"/>
                <a:cs typeface="Carlito"/>
              </a:rPr>
              <a:t>στο </a:t>
            </a:r>
            <a:r>
              <a:rPr sz="2600" i="1" spc="-5" dirty="0">
                <a:solidFill>
                  <a:srgbClr val="1F3863"/>
                </a:solidFill>
                <a:latin typeface="Carlito"/>
                <a:cs typeface="Carlito"/>
              </a:rPr>
              <a:t>δημόσιο</a:t>
            </a:r>
            <a:r>
              <a:rPr sz="2600" i="1" spc="-10" dirty="0">
                <a:solidFill>
                  <a:srgbClr val="1F3863"/>
                </a:solidFill>
                <a:latin typeface="Carlito"/>
                <a:cs typeface="Carlito"/>
              </a:rPr>
              <a:t> </a:t>
            </a:r>
            <a:r>
              <a:rPr sz="2600" i="1" spc="-5" dirty="0">
                <a:solidFill>
                  <a:srgbClr val="1F3863"/>
                </a:solidFill>
                <a:latin typeface="Carlito"/>
                <a:cs typeface="Carlito"/>
              </a:rPr>
              <a:t>τομέα….</a:t>
            </a:r>
            <a:endParaRPr sz="26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27964"/>
            <a:ext cx="54324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75" dirty="0"/>
              <a:t>The </a:t>
            </a:r>
            <a:r>
              <a:rPr spc="-240" dirty="0"/>
              <a:t>sigma </a:t>
            </a:r>
            <a:r>
              <a:rPr spc="-220" dirty="0"/>
              <a:t>Programme</a:t>
            </a:r>
            <a:r>
              <a:rPr spc="-90" dirty="0"/>
              <a:t> </a:t>
            </a:r>
            <a:r>
              <a:rPr spc="-160" dirty="0"/>
              <a:t>(1997)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1585" y="2150491"/>
            <a:ext cx="6283325" cy="3006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65810" indent="-3429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Πρωτοβουλία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του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ΟΑΣΑ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για </a:t>
            </a:r>
            <a:r>
              <a:rPr sz="2200" spc="-25" dirty="0">
                <a:solidFill>
                  <a:srgbClr val="404040"/>
                </a:solidFill>
                <a:latin typeface="Carlito"/>
                <a:cs typeface="Carlito"/>
              </a:rPr>
              <a:t>την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κεντρική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200" spc="-25" dirty="0">
                <a:solidFill>
                  <a:srgbClr val="404040"/>
                </a:solidFill>
                <a:latin typeface="Carlito"/>
                <a:cs typeface="Carlito"/>
              </a:rPr>
              <a:t>την 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ανατολική Ευρώπη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200">
              <a:latin typeface="Carlito"/>
              <a:cs typeface="Carlito"/>
            </a:endParaRPr>
          </a:p>
          <a:p>
            <a:pPr marL="342900" marR="2327275" indent="-342900" algn="r">
              <a:lnSpc>
                <a:spcPct val="100000"/>
              </a:lnSpc>
              <a:spcBef>
                <a:spcPts val="1950"/>
              </a:spcBef>
              <a:buClr>
                <a:srgbClr val="4471C4"/>
              </a:buClr>
              <a:buFont typeface="Arial"/>
              <a:buChar char=""/>
              <a:tabLst>
                <a:tab pos="342900" algn="l"/>
              </a:tabLst>
            </a:pP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Κύριοι στόχοι της</a:t>
            </a:r>
            <a:r>
              <a:rPr sz="2200" spc="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60" dirty="0">
                <a:solidFill>
                  <a:srgbClr val="404040"/>
                </a:solidFill>
                <a:latin typeface="Carlito"/>
                <a:cs typeface="Carlito"/>
              </a:rPr>
              <a:t>εκπαίδευσης:</a:t>
            </a:r>
            <a:endParaRPr sz="2200">
              <a:latin typeface="Carlito"/>
              <a:cs typeface="Carlito"/>
            </a:endParaRPr>
          </a:p>
          <a:p>
            <a:pPr marL="287020" marR="2367915" lvl="1" indent="-287020" algn="r">
              <a:lnSpc>
                <a:spcPct val="100000"/>
              </a:lnSpc>
              <a:spcBef>
                <a:spcPts val="1005"/>
              </a:spcBef>
              <a:buClr>
                <a:srgbClr val="4471C4"/>
              </a:buClr>
              <a:buFont typeface="Arial"/>
              <a:buChar char=""/>
              <a:tabLst>
                <a:tab pos="28702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Εκπαίδευση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για </a:t>
            </a: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την</a:t>
            </a:r>
            <a:r>
              <a:rPr sz="2200" spc="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αλλαγή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Εκπαίδευση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για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καλύτερη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εξυπηρέτηση</a:t>
            </a:r>
            <a:r>
              <a:rPr sz="2200" spc="1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90" dirty="0">
                <a:solidFill>
                  <a:srgbClr val="404040"/>
                </a:solidFill>
                <a:latin typeface="Carlito"/>
                <a:cs typeface="Carlito"/>
              </a:rPr>
              <a:t>πολιτών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Εκπαίδευση </a:t>
            </a:r>
            <a:r>
              <a:rPr sz="2200" dirty="0">
                <a:solidFill>
                  <a:srgbClr val="404040"/>
                </a:solidFill>
                <a:latin typeface="Carlito"/>
                <a:cs typeface="Carlito"/>
              </a:rPr>
              <a:t>στη</a:t>
            </a:r>
            <a:r>
              <a:rPr sz="2200" spc="6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διοίκηση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31012"/>
            <a:ext cx="6424930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145" dirty="0"/>
              <a:t>Κύρια </a:t>
            </a:r>
            <a:r>
              <a:rPr sz="3200" spc="-100" dirty="0"/>
              <a:t>συστατικά </a:t>
            </a:r>
            <a:r>
              <a:rPr sz="3200" spc="-114" dirty="0"/>
              <a:t>της </a:t>
            </a:r>
            <a:r>
              <a:rPr sz="3200" spc="-120" dirty="0"/>
              <a:t>εκπαίδευσης</a:t>
            </a:r>
            <a:r>
              <a:rPr sz="3200" spc="-350" dirty="0"/>
              <a:t> </a:t>
            </a:r>
            <a:r>
              <a:rPr sz="3200" spc="-135" dirty="0"/>
              <a:t>(στο  </a:t>
            </a:r>
            <a:r>
              <a:rPr sz="3200" spc="-120" dirty="0"/>
              <a:t>πλαίσιο </a:t>
            </a:r>
            <a:r>
              <a:rPr sz="3200" spc="-60" dirty="0"/>
              <a:t>του </a:t>
            </a:r>
            <a:r>
              <a:rPr sz="3200" spc="-275" dirty="0"/>
              <a:t>Sigma</a:t>
            </a:r>
            <a:r>
              <a:rPr sz="3200" spc="-335" dirty="0"/>
              <a:t> </a:t>
            </a:r>
            <a:r>
              <a:rPr sz="3200" spc="-185" dirty="0"/>
              <a:t>Programme)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021585" y="2023389"/>
            <a:ext cx="6235700" cy="359727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Στόχοι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Νομικό</a:t>
            </a:r>
            <a:r>
              <a:rPr sz="2200" spc="1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πλαίσιο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Χρηματοδότηση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Εκπαιδευτικά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ινστιτούτα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το </a:t>
            </a: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καθεστώς</a:t>
            </a:r>
            <a:r>
              <a:rPr sz="2200" spc="15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τους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Καθεστώς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εκπαιδευτών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παιδαγωγική</a:t>
            </a:r>
            <a:r>
              <a:rPr sz="2200" spc="18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75" dirty="0">
                <a:solidFill>
                  <a:srgbClr val="404040"/>
                </a:solidFill>
                <a:latin typeface="Carlito"/>
                <a:cs typeface="Carlito"/>
              </a:rPr>
              <a:t>ικανότητα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αυτών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Αντικείμενο</a:t>
            </a:r>
            <a:r>
              <a:rPr sz="2200" spc="2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εκπαίδευσης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Αξιολόγηση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εκπαιδευτικών</a:t>
            </a:r>
            <a:r>
              <a:rPr sz="2200" spc="6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αναγκών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8751" y="284226"/>
            <a:ext cx="482346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90" dirty="0"/>
              <a:t>Στόχοι </a:t>
            </a:r>
            <a:r>
              <a:rPr spc="-210" dirty="0"/>
              <a:t>των</a:t>
            </a:r>
            <a:r>
              <a:rPr spc="-270" dirty="0"/>
              <a:t> </a:t>
            </a:r>
            <a:r>
              <a:rPr spc="-114" dirty="0"/>
              <a:t>εκπαιδευτικών  </a:t>
            </a:r>
            <a:r>
              <a:rPr spc="-210" dirty="0"/>
              <a:t>προγραμμάτων</a:t>
            </a:r>
            <a:r>
              <a:rPr spc="-185" dirty="0"/>
              <a:t> </a:t>
            </a:r>
            <a:r>
              <a:rPr spc="-260" dirty="0"/>
              <a:t>(Sigma)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2680" y="1567383"/>
            <a:ext cx="7778750" cy="4154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υποστηρίξουν </a:t>
            </a:r>
            <a:r>
              <a:rPr sz="2000" spc="-25" dirty="0">
                <a:solidFill>
                  <a:srgbClr val="404040"/>
                </a:solidFill>
                <a:latin typeface="Carlito"/>
                <a:cs typeface="Carlito"/>
              </a:rPr>
              <a:t>την </a:t>
            </a:r>
            <a:r>
              <a:rPr sz="2000" spc="-20" dirty="0">
                <a:solidFill>
                  <a:srgbClr val="404040"/>
                </a:solidFill>
                <a:latin typeface="Carlito"/>
                <a:cs typeface="Carlito"/>
              </a:rPr>
              <a:t>υλοποίηση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της αναδιοργάνωσης</a:t>
            </a:r>
            <a:r>
              <a:rPr sz="2000" spc="7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endParaRPr sz="20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του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εκσυγχρονισμού της δημόσιας</a:t>
            </a:r>
            <a:r>
              <a:rPr sz="2000" spc="5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διοίκησης</a:t>
            </a:r>
            <a:endParaRPr sz="20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000" dirty="0">
              <a:latin typeface="Carlito"/>
              <a:cs typeface="Carlito"/>
            </a:endParaRPr>
          </a:p>
          <a:p>
            <a:pPr marL="355600" marR="579120" indent="-342900">
              <a:lnSpc>
                <a:spcPct val="100000"/>
              </a:lnSpc>
              <a:spcBef>
                <a:spcPts val="195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προσαρμόσουν τις </a:t>
            </a:r>
            <a:r>
              <a:rPr sz="2000" spc="-20" dirty="0">
                <a:solidFill>
                  <a:srgbClr val="404040"/>
                </a:solidFill>
                <a:latin typeface="Carlito"/>
                <a:cs typeface="Carlito"/>
              </a:rPr>
              <a:t>ικανότητες </a:t>
            </a:r>
            <a:r>
              <a:rPr sz="20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τα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προσόντα </a:t>
            </a:r>
            <a:r>
              <a:rPr sz="2000" spc="-165" dirty="0">
                <a:solidFill>
                  <a:srgbClr val="404040"/>
                </a:solidFill>
                <a:latin typeface="Carlito"/>
                <a:cs typeface="Carlito"/>
              </a:rPr>
              <a:t>στις 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τεχνολογικές </a:t>
            </a:r>
            <a:r>
              <a:rPr sz="2000" spc="-25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άλλες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αλλαγές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στο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δημόσιο</a:t>
            </a:r>
            <a:r>
              <a:rPr sz="2000" spc="8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τομέα</a:t>
            </a:r>
            <a:endParaRPr sz="20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4471C4"/>
              </a:buClr>
              <a:buFont typeface="Arial"/>
              <a:buChar char=""/>
            </a:pPr>
            <a:endParaRPr sz="2000" dirty="0">
              <a:latin typeface="Carlito"/>
              <a:cs typeface="Carlito"/>
            </a:endParaRPr>
          </a:p>
          <a:p>
            <a:pPr marL="355600" marR="337185" indent="-342900">
              <a:lnSpc>
                <a:spcPct val="100000"/>
              </a:lnSpc>
              <a:spcBef>
                <a:spcPts val="195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αυξηθεί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η </a:t>
            </a:r>
            <a:r>
              <a:rPr sz="2000" spc="-20" dirty="0">
                <a:solidFill>
                  <a:srgbClr val="404040"/>
                </a:solidFill>
                <a:latin typeface="Carlito"/>
                <a:cs typeface="Carlito"/>
              </a:rPr>
              <a:t>αποδοτικότητα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στα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επιτελούμενα έργα, </a:t>
            </a:r>
            <a:r>
              <a:rPr sz="2000" spc="-315" dirty="0">
                <a:solidFill>
                  <a:srgbClr val="404040"/>
                </a:solidFill>
                <a:latin typeface="Carlito"/>
                <a:cs typeface="Carlito"/>
              </a:rPr>
              <a:t>ως 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μέσο συμπίεσης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των</a:t>
            </a:r>
            <a:r>
              <a:rPr sz="2000" spc="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rlito"/>
                <a:cs typeface="Carlito"/>
              </a:rPr>
              <a:t>κοστών</a:t>
            </a:r>
            <a:endParaRPr sz="20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4471C4"/>
              </a:buClr>
              <a:buFont typeface="Arial"/>
              <a:buChar char=""/>
            </a:pPr>
            <a:endParaRPr sz="200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194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ενισχυθεί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η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οριζόντια </a:t>
            </a:r>
            <a:r>
              <a:rPr sz="2000" spc="-25" dirty="0">
                <a:solidFill>
                  <a:srgbClr val="404040"/>
                </a:solidFill>
                <a:latin typeface="Carlito"/>
                <a:cs typeface="Carlito"/>
              </a:rPr>
              <a:t>κινητικότητα,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ώστε να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ενισχυθεί </a:t>
            </a:r>
            <a:r>
              <a:rPr sz="2000" spc="-630" dirty="0">
                <a:solidFill>
                  <a:srgbClr val="404040"/>
                </a:solidFill>
                <a:latin typeface="Carlito"/>
                <a:cs typeface="Carlito"/>
              </a:rPr>
              <a:t>η </a:t>
            </a:r>
            <a:r>
              <a:rPr sz="2000" spc="-50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l-GR" sz="2000" spc="-500" dirty="0" smtClean="0">
                <a:solidFill>
                  <a:srgbClr val="404040"/>
                </a:solidFill>
                <a:latin typeface="Carlito"/>
                <a:cs typeface="Carlito"/>
              </a:rPr>
              <a:t>               </a:t>
            </a:r>
            <a:r>
              <a:rPr sz="2000" spc="-10" dirty="0" err="1" smtClean="0">
                <a:solidFill>
                  <a:srgbClr val="404040"/>
                </a:solidFill>
                <a:latin typeface="Carlito"/>
                <a:cs typeface="Carlito"/>
              </a:rPr>
              <a:t>ευελιξί</a:t>
            </a:r>
            <a:r>
              <a:rPr sz="2000" spc="-10" dirty="0" smtClean="0">
                <a:solidFill>
                  <a:srgbClr val="404040"/>
                </a:solidFill>
                <a:latin typeface="Carlito"/>
                <a:cs typeface="Carlito"/>
              </a:rPr>
              <a:t>α </a:t>
            </a:r>
            <a:r>
              <a:rPr sz="20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προσαρμοστικότητα των</a:t>
            </a:r>
            <a:r>
              <a:rPr sz="2000" spc="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εργαζομένων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27964"/>
            <a:ext cx="48234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0" dirty="0"/>
              <a:t>Στόχοι </a:t>
            </a:r>
            <a:r>
              <a:rPr spc="-215" dirty="0"/>
              <a:t>των</a:t>
            </a:r>
            <a:r>
              <a:rPr spc="-245" dirty="0"/>
              <a:t> </a:t>
            </a:r>
            <a:r>
              <a:rPr spc="-114" dirty="0"/>
              <a:t>εκπαιδευτικών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4252" y="914400"/>
            <a:ext cx="433133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10" dirty="0">
                <a:solidFill>
                  <a:srgbClr val="252525"/>
                </a:solidFill>
                <a:latin typeface="Arial"/>
                <a:cs typeface="Arial"/>
              </a:rPr>
              <a:t>προγραμμάτων</a:t>
            </a:r>
            <a:r>
              <a:rPr sz="3600" spc="-2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3600" spc="-260" dirty="0">
                <a:solidFill>
                  <a:srgbClr val="252525"/>
                </a:solidFill>
                <a:latin typeface="Arial"/>
                <a:cs typeface="Arial"/>
              </a:rPr>
              <a:t>(Sigma)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1503045"/>
            <a:ext cx="683196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65" dirty="0" smtClean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400" spc="265" dirty="0" smtClean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βελτιωθεί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η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παρακίνηση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των</a:t>
            </a:r>
            <a:r>
              <a:rPr sz="2400" spc="-35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65" dirty="0">
                <a:solidFill>
                  <a:srgbClr val="404040"/>
                </a:solidFill>
                <a:latin typeface="Carlito"/>
                <a:cs typeface="Carlito"/>
              </a:rPr>
              <a:t>εργαζομένων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2496388"/>
            <a:ext cx="8300720" cy="3399007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marR="5080" indent="-342900">
              <a:lnSpc>
                <a:spcPts val="2920"/>
              </a:lnSpc>
              <a:spcBef>
                <a:spcPts val="465"/>
              </a:spcBef>
            </a:pPr>
            <a:r>
              <a:rPr sz="2400" spc="265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400" spc="265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βελτιωθεί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η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σχέση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μεταξύ εργαζομένων </a:t>
            </a:r>
            <a:r>
              <a:rPr sz="2400" spc="5" dirty="0">
                <a:solidFill>
                  <a:srgbClr val="404040"/>
                </a:solidFill>
                <a:latin typeface="Carlito"/>
                <a:cs typeface="Carlito"/>
              </a:rPr>
              <a:t>στη</a:t>
            </a:r>
            <a:r>
              <a:rPr sz="2400" spc="-32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110" dirty="0">
                <a:solidFill>
                  <a:srgbClr val="404040"/>
                </a:solidFill>
                <a:latin typeface="Carlito"/>
                <a:cs typeface="Carlito"/>
              </a:rPr>
              <a:t>δημόσια 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διοίκηση </a:t>
            </a:r>
            <a:r>
              <a:rPr sz="2400" spc="-35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r>
              <a:rPr sz="2400" spc="-3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πολιτών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600" dirty="0">
              <a:latin typeface="Carlito"/>
              <a:cs typeface="Carlito"/>
            </a:endParaRPr>
          </a:p>
          <a:p>
            <a:pPr marL="355600" marR="116205" indent="-342900">
              <a:lnSpc>
                <a:spcPts val="2920"/>
              </a:lnSpc>
            </a:pPr>
            <a:r>
              <a:rPr sz="2400" spc="265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400" spc="265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υποστηριχθεί η ανάπτυξη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των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εργαζομένων εντός</a:t>
            </a:r>
            <a:r>
              <a:rPr sz="2400" spc="-29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385" dirty="0">
                <a:solidFill>
                  <a:srgbClr val="404040"/>
                </a:solidFill>
                <a:latin typeface="Carlito"/>
                <a:cs typeface="Carlito"/>
              </a:rPr>
              <a:t>κι 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εκτός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οργανισμού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600" dirty="0">
              <a:latin typeface="Carlito"/>
              <a:cs typeface="Carlito"/>
            </a:endParaRPr>
          </a:p>
          <a:p>
            <a:pPr marL="355600" marR="217170" indent="-342900">
              <a:lnSpc>
                <a:spcPts val="2920"/>
              </a:lnSpc>
              <a:spcBef>
                <a:spcPts val="5"/>
              </a:spcBef>
            </a:pPr>
            <a:r>
              <a:rPr sz="2400" spc="265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400" spc="265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αναπ</a:t>
            </a:r>
            <a:r>
              <a:rPr sz="2400" dirty="0" err="1">
                <a:solidFill>
                  <a:srgbClr val="404040"/>
                </a:solidFill>
                <a:latin typeface="Carlito"/>
                <a:cs typeface="Carlito"/>
              </a:rPr>
              <a:t>τυχθούν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5" dirty="0" err="1" smtClean="0">
                <a:solidFill>
                  <a:srgbClr val="404040"/>
                </a:solidFill>
                <a:latin typeface="Carlito"/>
                <a:cs typeface="Carlito"/>
              </a:rPr>
              <a:t>διεθν</a:t>
            </a:r>
            <a:r>
              <a:rPr lang="el-GR" sz="2400" spc="-5" dirty="0" err="1" smtClean="0">
                <a:solidFill>
                  <a:srgbClr val="404040"/>
                </a:solidFill>
                <a:latin typeface="Carlito"/>
                <a:cs typeface="Carlito"/>
              </a:rPr>
              <a:t>εί</a:t>
            </a:r>
            <a:r>
              <a:rPr sz="2400" spc="-5" dirty="0" smtClean="0">
                <a:solidFill>
                  <a:srgbClr val="404040"/>
                </a:solidFill>
                <a:latin typeface="Carlito"/>
                <a:cs typeface="Carlito"/>
              </a:rPr>
              <a:t>ς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συνεργασίες </a:t>
            </a:r>
            <a:r>
              <a:rPr sz="2400" spc="-35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r>
              <a:rPr sz="2400" spc="-27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70" dirty="0">
                <a:solidFill>
                  <a:srgbClr val="404040"/>
                </a:solidFill>
                <a:latin typeface="Carlito"/>
                <a:cs typeface="Carlito"/>
              </a:rPr>
              <a:t>ενοποιήσεις 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εντός της</a:t>
            </a:r>
            <a:r>
              <a:rPr sz="2400" spc="2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ΕΕ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4607" y="597230"/>
            <a:ext cx="69869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15" dirty="0"/>
              <a:t>Εκπαίδευση </a:t>
            </a:r>
            <a:r>
              <a:rPr spc="10" dirty="0"/>
              <a:t>&amp; </a:t>
            </a:r>
            <a:r>
              <a:rPr spc="-200" dirty="0"/>
              <a:t>ανάπτυξη</a:t>
            </a:r>
            <a:r>
              <a:rPr spc="-605" dirty="0"/>
              <a:t> </a:t>
            </a:r>
            <a:r>
              <a:rPr spc="-204" dirty="0"/>
              <a:t>εργαζομένων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593" y="1239183"/>
            <a:ext cx="8044815" cy="4763135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2700" spc="-155" dirty="0">
                <a:solidFill>
                  <a:srgbClr val="404040"/>
                </a:solidFill>
                <a:latin typeface="Arial"/>
                <a:cs typeface="Arial"/>
              </a:rPr>
              <a:t>Εκπαίδευση:</a:t>
            </a:r>
            <a:endParaRPr sz="2700">
              <a:latin typeface="Arial"/>
              <a:cs typeface="Arial"/>
            </a:endParaRPr>
          </a:p>
          <a:p>
            <a:pPr marL="355600" marR="5080" indent="-342900">
              <a:lnSpc>
                <a:spcPct val="110000"/>
              </a:lnSpc>
              <a:spcBef>
                <a:spcPts val="980"/>
              </a:spcBef>
            </a:pPr>
            <a:r>
              <a:rPr sz="2800" spc="-295" dirty="0">
                <a:solidFill>
                  <a:srgbClr val="404040"/>
                </a:solidFill>
                <a:latin typeface="Arial"/>
                <a:cs typeface="Arial"/>
              </a:rPr>
              <a:t>Η </a:t>
            </a:r>
            <a:r>
              <a:rPr sz="2800" spc="-135" dirty="0">
                <a:solidFill>
                  <a:srgbClr val="404040"/>
                </a:solidFill>
                <a:latin typeface="Arial"/>
                <a:cs typeface="Arial"/>
              </a:rPr>
              <a:t>οργανωμένη </a:t>
            </a:r>
            <a:r>
              <a:rPr sz="2800" spc="-50" dirty="0">
                <a:solidFill>
                  <a:srgbClr val="404040"/>
                </a:solidFill>
                <a:latin typeface="Arial"/>
                <a:cs typeface="Arial"/>
              </a:rPr>
              <a:t>διαδικασία </a:t>
            </a:r>
            <a:r>
              <a:rPr sz="2800" spc="-130" dirty="0">
                <a:solidFill>
                  <a:srgbClr val="404040"/>
                </a:solidFill>
                <a:latin typeface="Arial"/>
                <a:cs typeface="Arial"/>
              </a:rPr>
              <a:t>μάθησης </a:t>
            </a:r>
            <a:r>
              <a:rPr sz="2800" spc="-185" dirty="0">
                <a:solidFill>
                  <a:srgbClr val="404040"/>
                </a:solidFill>
                <a:latin typeface="Arial"/>
                <a:cs typeface="Arial"/>
              </a:rPr>
              <a:t>που </a:t>
            </a:r>
            <a:r>
              <a:rPr sz="2800" spc="-70" dirty="0">
                <a:solidFill>
                  <a:srgbClr val="404040"/>
                </a:solidFill>
                <a:latin typeface="Arial"/>
                <a:cs typeface="Arial"/>
              </a:rPr>
              <a:t>στοχεύει </a:t>
            </a:r>
            <a:r>
              <a:rPr sz="2800" spc="-135" dirty="0">
                <a:solidFill>
                  <a:srgbClr val="404040"/>
                </a:solidFill>
                <a:latin typeface="Arial"/>
                <a:cs typeface="Arial"/>
              </a:rPr>
              <a:t>στην  </a:t>
            </a:r>
            <a:r>
              <a:rPr sz="2800" spc="-155" dirty="0">
                <a:solidFill>
                  <a:srgbClr val="404040"/>
                </a:solidFill>
                <a:latin typeface="Arial"/>
                <a:cs typeface="Arial"/>
              </a:rPr>
              <a:t>απόκτηση </a:t>
            </a:r>
            <a:r>
              <a:rPr sz="2800" spc="-190" dirty="0">
                <a:solidFill>
                  <a:srgbClr val="404040"/>
                </a:solidFill>
                <a:latin typeface="Arial"/>
                <a:cs typeface="Arial"/>
              </a:rPr>
              <a:t>γνώσεων </a:t>
            </a:r>
            <a:r>
              <a:rPr sz="2800" spc="-40" dirty="0">
                <a:solidFill>
                  <a:srgbClr val="404040"/>
                </a:solidFill>
                <a:latin typeface="Arial"/>
                <a:cs typeface="Arial"/>
              </a:rPr>
              <a:t>και </a:t>
            </a:r>
            <a:r>
              <a:rPr sz="2800" spc="-100" dirty="0">
                <a:solidFill>
                  <a:srgbClr val="404040"/>
                </a:solidFill>
                <a:latin typeface="Arial"/>
                <a:cs typeface="Arial"/>
              </a:rPr>
              <a:t>ικανοτήτων </a:t>
            </a:r>
            <a:r>
              <a:rPr sz="2800" spc="-165" dirty="0">
                <a:solidFill>
                  <a:srgbClr val="404040"/>
                </a:solidFill>
                <a:latin typeface="Arial"/>
                <a:cs typeface="Arial"/>
              </a:rPr>
              <a:t>των</a:t>
            </a:r>
            <a:r>
              <a:rPr sz="2800" spc="-2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800" spc="-140" dirty="0">
                <a:solidFill>
                  <a:srgbClr val="404040"/>
                </a:solidFill>
                <a:latin typeface="Arial"/>
                <a:cs typeface="Arial"/>
              </a:rPr>
              <a:t>εργαζομένων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700" spc="-165" dirty="0">
                <a:solidFill>
                  <a:srgbClr val="404040"/>
                </a:solidFill>
                <a:latin typeface="Arial"/>
                <a:cs typeface="Arial"/>
              </a:rPr>
              <a:t>Ανάπτυξη:</a:t>
            </a:r>
            <a:endParaRPr sz="2700">
              <a:latin typeface="Arial"/>
              <a:cs typeface="Arial"/>
            </a:endParaRPr>
          </a:p>
          <a:p>
            <a:pPr marL="355600" marR="184785" indent="-342900">
              <a:lnSpc>
                <a:spcPct val="110000"/>
              </a:lnSpc>
              <a:spcBef>
                <a:spcPts val="994"/>
              </a:spcBef>
            </a:pPr>
            <a:r>
              <a:rPr sz="2700" spc="-225" dirty="0">
                <a:solidFill>
                  <a:srgbClr val="404040"/>
                </a:solidFill>
                <a:latin typeface="Arial"/>
                <a:cs typeface="Arial"/>
              </a:rPr>
              <a:t>Το </a:t>
            </a:r>
            <a:r>
              <a:rPr sz="2700" spc="-145" dirty="0">
                <a:solidFill>
                  <a:srgbClr val="404040"/>
                </a:solidFill>
                <a:latin typeface="Arial"/>
                <a:cs typeface="Arial"/>
              </a:rPr>
              <a:t>σύνολο </a:t>
            </a:r>
            <a:r>
              <a:rPr sz="2700" spc="-170" dirty="0">
                <a:solidFill>
                  <a:srgbClr val="404040"/>
                </a:solidFill>
                <a:latin typeface="Arial"/>
                <a:cs typeface="Arial"/>
              </a:rPr>
              <a:t>των </a:t>
            </a:r>
            <a:r>
              <a:rPr sz="2700" spc="-110" dirty="0">
                <a:solidFill>
                  <a:srgbClr val="404040"/>
                </a:solidFill>
                <a:latin typeface="Arial"/>
                <a:cs typeface="Arial"/>
              </a:rPr>
              <a:t>συστηματικών </a:t>
            </a:r>
            <a:r>
              <a:rPr sz="2700" spc="-20" dirty="0">
                <a:solidFill>
                  <a:srgbClr val="404040"/>
                </a:solidFill>
                <a:latin typeface="Arial"/>
                <a:cs typeface="Arial"/>
              </a:rPr>
              <a:t>κι </a:t>
            </a:r>
            <a:r>
              <a:rPr sz="2700" spc="-90" dirty="0">
                <a:solidFill>
                  <a:srgbClr val="404040"/>
                </a:solidFill>
                <a:latin typeface="Arial"/>
                <a:cs typeface="Arial"/>
              </a:rPr>
              <a:t>εντατικών</a:t>
            </a:r>
            <a:r>
              <a:rPr sz="2700" spc="-3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700" spc="-170" dirty="0">
                <a:solidFill>
                  <a:srgbClr val="404040"/>
                </a:solidFill>
                <a:latin typeface="Arial"/>
                <a:cs typeface="Arial"/>
              </a:rPr>
              <a:t>προσπαθειών  </a:t>
            </a:r>
            <a:r>
              <a:rPr sz="2700" spc="-180" dirty="0">
                <a:solidFill>
                  <a:srgbClr val="404040"/>
                </a:solidFill>
                <a:latin typeface="Arial"/>
                <a:cs typeface="Arial"/>
              </a:rPr>
              <a:t>που </a:t>
            </a:r>
            <a:r>
              <a:rPr sz="2700" spc="-185" dirty="0">
                <a:solidFill>
                  <a:srgbClr val="404040"/>
                </a:solidFill>
                <a:latin typeface="Arial"/>
                <a:cs typeface="Arial"/>
              </a:rPr>
              <a:t>αποσκοπούν </a:t>
            </a:r>
            <a:r>
              <a:rPr sz="2700" spc="-114" dirty="0">
                <a:solidFill>
                  <a:srgbClr val="404040"/>
                </a:solidFill>
                <a:latin typeface="Arial"/>
                <a:cs typeface="Arial"/>
              </a:rPr>
              <a:t>στη </a:t>
            </a:r>
            <a:r>
              <a:rPr sz="2700" spc="-100" dirty="0">
                <a:solidFill>
                  <a:srgbClr val="404040"/>
                </a:solidFill>
                <a:latin typeface="Arial"/>
                <a:cs typeface="Arial"/>
              </a:rPr>
              <a:t>βελτίωση της </a:t>
            </a:r>
            <a:r>
              <a:rPr sz="2700" spc="-165" dirty="0">
                <a:solidFill>
                  <a:srgbClr val="404040"/>
                </a:solidFill>
                <a:latin typeface="Arial"/>
                <a:cs typeface="Arial"/>
              </a:rPr>
              <a:t>παρούσας </a:t>
            </a:r>
            <a:r>
              <a:rPr sz="2700" spc="-35" dirty="0">
                <a:solidFill>
                  <a:srgbClr val="404040"/>
                </a:solidFill>
                <a:latin typeface="Arial"/>
                <a:cs typeface="Arial"/>
              </a:rPr>
              <a:t>και  </a:t>
            </a:r>
            <a:r>
              <a:rPr sz="2700" spc="-90" dirty="0">
                <a:solidFill>
                  <a:srgbClr val="404040"/>
                </a:solidFill>
                <a:latin typeface="Arial"/>
                <a:cs typeface="Arial"/>
              </a:rPr>
              <a:t>μελλοντικής </a:t>
            </a:r>
            <a:r>
              <a:rPr sz="2700" spc="-165" dirty="0">
                <a:solidFill>
                  <a:srgbClr val="404040"/>
                </a:solidFill>
                <a:latin typeface="Arial"/>
                <a:cs typeface="Arial"/>
              </a:rPr>
              <a:t>απόδοσης </a:t>
            </a:r>
            <a:r>
              <a:rPr sz="2700" spc="-160" dirty="0">
                <a:solidFill>
                  <a:srgbClr val="404040"/>
                </a:solidFill>
                <a:latin typeface="Arial"/>
                <a:cs typeface="Arial"/>
              </a:rPr>
              <a:t>των </a:t>
            </a:r>
            <a:r>
              <a:rPr sz="2700" spc="-130" dirty="0">
                <a:solidFill>
                  <a:srgbClr val="404040"/>
                </a:solidFill>
                <a:latin typeface="Arial"/>
                <a:cs typeface="Arial"/>
              </a:rPr>
              <a:t>εργαζομένων, </a:t>
            </a:r>
            <a:r>
              <a:rPr sz="2700" spc="-150" dirty="0">
                <a:solidFill>
                  <a:srgbClr val="404040"/>
                </a:solidFill>
                <a:latin typeface="Arial"/>
                <a:cs typeface="Arial"/>
              </a:rPr>
              <a:t>μέσω </a:t>
            </a:r>
            <a:r>
              <a:rPr sz="2700" spc="-100" dirty="0">
                <a:solidFill>
                  <a:srgbClr val="404040"/>
                </a:solidFill>
                <a:latin typeface="Arial"/>
                <a:cs typeface="Arial"/>
              </a:rPr>
              <a:t>της  </a:t>
            </a:r>
            <a:r>
              <a:rPr sz="2700" spc="-130" dirty="0">
                <a:solidFill>
                  <a:srgbClr val="404040"/>
                </a:solidFill>
                <a:latin typeface="Arial"/>
                <a:cs typeface="Arial"/>
              </a:rPr>
              <a:t>αύξησης </a:t>
            </a:r>
            <a:r>
              <a:rPr sz="2700" spc="-160" dirty="0">
                <a:solidFill>
                  <a:srgbClr val="404040"/>
                </a:solidFill>
                <a:latin typeface="Arial"/>
                <a:cs typeface="Arial"/>
              </a:rPr>
              <a:t>των </a:t>
            </a:r>
            <a:r>
              <a:rPr sz="2700" spc="-100" dirty="0">
                <a:solidFill>
                  <a:srgbClr val="404040"/>
                </a:solidFill>
                <a:latin typeface="Arial"/>
                <a:cs typeface="Arial"/>
              </a:rPr>
              <a:t>ικανοτήτων </a:t>
            </a:r>
            <a:r>
              <a:rPr sz="2700" spc="-35" dirty="0">
                <a:solidFill>
                  <a:srgbClr val="404040"/>
                </a:solidFill>
                <a:latin typeface="Arial"/>
                <a:cs typeface="Arial"/>
              </a:rPr>
              <a:t>και</a:t>
            </a:r>
            <a:r>
              <a:rPr sz="2700" spc="-18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700" spc="-85" dirty="0">
                <a:solidFill>
                  <a:srgbClr val="404040"/>
                </a:solidFill>
                <a:latin typeface="Arial"/>
                <a:cs typeface="Arial"/>
              </a:rPr>
              <a:t>δεξιοτήτων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609600"/>
            <a:ext cx="4801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45" dirty="0"/>
              <a:t>Portland </a:t>
            </a:r>
            <a:r>
              <a:rPr spc="-280" dirty="0"/>
              <a:t>Business </a:t>
            </a:r>
            <a:r>
              <a:rPr spc="-170" dirty="0"/>
              <a:t>Alliance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8509" y="1373581"/>
            <a:ext cx="7787640" cy="44749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Πρωτοβουλία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του συνδέσμου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ιδιωτικών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επιχειρήσεων του</a:t>
            </a:r>
            <a:r>
              <a:rPr sz="2000" spc="19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Portland</a:t>
            </a:r>
            <a:endParaRPr sz="20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000" dirty="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1950"/>
              </a:spcBef>
              <a:buClr>
                <a:srgbClr val="4471C4"/>
              </a:buClr>
              <a:buFont typeface="Arial"/>
              <a:buChar char=""/>
              <a:tabLst>
                <a:tab pos="356235" algn="l"/>
              </a:tabLst>
            </a:pP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Πρόγραμμα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σχεδιασμένο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για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καθιερωμένους </a:t>
            </a:r>
            <a:r>
              <a:rPr sz="2000" spc="-30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r>
              <a:rPr sz="2000" spc="24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ανερχόμενους</a:t>
            </a:r>
            <a:endParaRPr sz="20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ηγέτες στην</a:t>
            </a:r>
            <a:r>
              <a:rPr sz="2000" spc="4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Carlito"/>
                <a:cs typeface="Carlito"/>
              </a:rPr>
              <a:t>κοινότητα</a:t>
            </a:r>
            <a:endParaRPr sz="20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000" dirty="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1960"/>
              </a:spcBef>
              <a:buClr>
                <a:srgbClr val="4471C4"/>
              </a:buClr>
              <a:buFont typeface="Arial"/>
              <a:buChar char=""/>
              <a:tabLst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Οι συμμετέχοντες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εκπαιδεύονται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σε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θέματα δημόσιων</a:t>
            </a:r>
            <a:r>
              <a:rPr sz="2000" spc="12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75" dirty="0">
                <a:solidFill>
                  <a:srgbClr val="404040"/>
                </a:solidFill>
                <a:latin typeface="Carlito"/>
                <a:cs typeface="Carlito"/>
              </a:rPr>
              <a:t>πολιτικών</a:t>
            </a:r>
            <a:endParaRPr sz="20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για </a:t>
            </a:r>
            <a:r>
              <a:rPr sz="2000" spc="-25" dirty="0">
                <a:solidFill>
                  <a:srgbClr val="404040"/>
                </a:solidFill>
                <a:latin typeface="Carlito"/>
                <a:cs typeface="Carlito"/>
              </a:rPr>
              <a:t>την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οικονομική ανάπτυξη, δημιουργία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θέσεων</a:t>
            </a:r>
            <a:r>
              <a:rPr sz="2000" spc="16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εργασίας,</a:t>
            </a:r>
            <a:endParaRPr sz="2000" dirty="0">
              <a:latin typeface="Carlito"/>
              <a:cs typeface="Carlito"/>
            </a:endParaRPr>
          </a:p>
          <a:p>
            <a:pPr marL="355600" marR="90805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λήψη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αποφάσεων,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ηγεσία, </a:t>
            </a:r>
            <a:r>
              <a:rPr sz="2000" spc="-20" dirty="0">
                <a:solidFill>
                  <a:srgbClr val="404040"/>
                </a:solidFill>
                <a:latin typeface="Carlito"/>
                <a:cs typeface="Carlito"/>
              </a:rPr>
              <a:t>κατάρτισης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προϋπολογισμού,  συγκέντρωσης πόρων </a:t>
            </a:r>
            <a:r>
              <a:rPr sz="20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πολιτικής</a:t>
            </a:r>
            <a:r>
              <a:rPr sz="2000" spc="12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εκστρατείας</a:t>
            </a:r>
            <a:endParaRPr sz="20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000" dirty="0">
              <a:latin typeface="Carlito"/>
              <a:cs typeface="Carlito"/>
            </a:endParaRPr>
          </a:p>
          <a:p>
            <a:pPr marL="355600" marR="80010" indent="-343535">
              <a:lnSpc>
                <a:spcPct val="100000"/>
              </a:lnSpc>
              <a:spcBef>
                <a:spcPts val="1960"/>
              </a:spcBef>
              <a:buClr>
                <a:srgbClr val="4471C4"/>
              </a:buClr>
              <a:buFont typeface="Arial"/>
              <a:buChar char=""/>
              <a:tabLst>
                <a:tab pos="356235" algn="l"/>
              </a:tabLst>
            </a:pP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Απευθύνεται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σε μέλη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της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συμμαχίας </a:t>
            </a:r>
            <a:r>
              <a:rPr sz="20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όποιον/α </a:t>
            </a:r>
            <a:r>
              <a:rPr sz="2000" spc="-60" dirty="0">
                <a:solidFill>
                  <a:srgbClr val="404040"/>
                </a:solidFill>
                <a:latin typeface="Carlito"/>
                <a:cs typeface="Carlito"/>
              </a:rPr>
              <a:t>ενδιαφέρεται 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υπηρετήσει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σε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κρατικές επιτροπές,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συμβούλια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ή</a:t>
            </a:r>
            <a:r>
              <a:rPr sz="2000" spc="16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85" dirty="0">
                <a:solidFill>
                  <a:srgbClr val="404040"/>
                </a:solidFill>
                <a:latin typeface="Carlito"/>
                <a:cs typeface="Carlito"/>
              </a:rPr>
              <a:t>ΟΤΑ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27964"/>
            <a:ext cx="4801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45" dirty="0"/>
              <a:t>Portland </a:t>
            </a:r>
            <a:r>
              <a:rPr spc="-280" dirty="0"/>
              <a:t>Business </a:t>
            </a:r>
            <a:r>
              <a:rPr spc="-170" dirty="0"/>
              <a:t>Alliance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1676400"/>
            <a:ext cx="7554975" cy="4309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Διάρκεια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προγράμματος:</a:t>
            </a:r>
            <a:endParaRPr sz="2400" dirty="0">
              <a:latin typeface="Carlito"/>
              <a:cs typeface="Carlito"/>
            </a:endParaRPr>
          </a:p>
          <a:p>
            <a:pPr marL="355600" marR="424815">
              <a:lnSpc>
                <a:spcPct val="100000"/>
              </a:lnSpc>
            </a:pP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6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μήνες,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½ μέρα </a:t>
            </a:r>
            <a:r>
              <a:rPr sz="2400" spc="-25" dirty="0">
                <a:solidFill>
                  <a:srgbClr val="404040"/>
                </a:solidFill>
                <a:latin typeface="Carlito"/>
                <a:cs typeface="Carlito"/>
              </a:rPr>
              <a:t>κάθε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πρώτη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Παρασκευή του  μήνα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Συμμετέχοντες: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12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471C4"/>
              </a:buClr>
              <a:buFont typeface="Arial"/>
              <a:buChar char=""/>
            </a:pPr>
            <a:endParaRPr sz="2100" dirty="0">
              <a:latin typeface="Carlito"/>
              <a:cs typeface="Carlito"/>
            </a:endParaRPr>
          </a:p>
          <a:p>
            <a:pPr marL="355600" marR="106045" indent="-342900">
              <a:lnSpc>
                <a:spcPct val="100000"/>
              </a:lnSpc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Επιλογή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συμμετεχόντων: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αίτηση, </a:t>
            </a:r>
            <a:r>
              <a:rPr sz="2400" spc="-20" dirty="0">
                <a:solidFill>
                  <a:srgbClr val="404040"/>
                </a:solidFill>
                <a:latin typeface="Carlito"/>
                <a:cs typeface="Carlito"/>
              </a:rPr>
              <a:t>βιογραφικό, </a:t>
            </a:r>
            <a:r>
              <a:rPr sz="2400" spc="-655" dirty="0">
                <a:solidFill>
                  <a:srgbClr val="404040"/>
                </a:solidFill>
                <a:latin typeface="Carlito"/>
                <a:cs typeface="Carlito"/>
              </a:rPr>
              <a:t>2 </a:t>
            </a:r>
            <a:r>
              <a:rPr sz="2400" spc="-4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συστατικές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 επιστολές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471C4"/>
              </a:buClr>
              <a:buFont typeface="Arial"/>
              <a:buChar char=""/>
            </a:pPr>
            <a:endParaRPr sz="21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Μέσο εκπαίδευσης: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γνωριμία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30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endParaRPr sz="2400" dirty="0">
              <a:latin typeface="Carlito"/>
              <a:cs typeface="Carlito"/>
            </a:endParaRPr>
          </a:p>
          <a:p>
            <a:pPr marL="355600" marR="5080">
              <a:lnSpc>
                <a:spcPct val="100000"/>
              </a:lnSpc>
            </a:pP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αλληλεπίδραση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με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αναγνωρισμένους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ηγέτες </a:t>
            </a:r>
            <a:r>
              <a:rPr sz="2400" spc="-30" dirty="0">
                <a:solidFill>
                  <a:srgbClr val="404040"/>
                </a:solidFill>
                <a:latin typeface="Carlito"/>
                <a:cs typeface="Carlito"/>
              </a:rPr>
              <a:t>και 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δικτύωση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6422" y="506984"/>
            <a:ext cx="13684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30" dirty="0"/>
              <a:t>CA</a:t>
            </a:r>
            <a:r>
              <a:rPr spc="-850" dirty="0"/>
              <a:t>P</a:t>
            </a:r>
            <a:r>
              <a:rPr spc="-175" dirty="0"/>
              <a:t>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083309"/>
            <a:ext cx="8474710" cy="461200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542925" indent="-342900">
              <a:lnSpc>
                <a:spcPct val="80000"/>
              </a:lnSpc>
              <a:spcBef>
                <a:spcPts val="725"/>
              </a:spcBef>
            </a:pPr>
            <a:r>
              <a:rPr sz="2600" b="1" i="1" spc="-5" dirty="0">
                <a:solidFill>
                  <a:srgbClr val="404040"/>
                </a:solidFill>
                <a:latin typeface="Carlito"/>
                <a:cs typeface="Carlito"/>
              </a:rPr>
              <a:t>Commonwealth Association </a:t>
            </a:r>
            <a:r>
              <a:rPr sz="2600" b="1" i="1" spc="-10" dirty="0">
                <a:solidFill>
                  <a:srgbClr val="404040"/>
                </a:solidFill>
                <a:latin typeface="Carlito"/>
                <a:cs typeface="Carlito"/>
              </a:rPr>
              <a:t>for </a:t>
            </a:r>
            <a:r>
              <a:rPr sz="2600" b="1" i="1" spc="-5" dirty="0">
                <a:solidFill>
                  <a:srgbClr val="404040"/>
                </a:solidFill>
                <a:latin typeface="Carlito"/>
                <a:cs typeface="Carlito"/>
              </a:rPr>
              <a:t>Public Administration </a:t>
            </a:r>
            <a:r>
              <a:rPr sz="2600" b="1" i="1" dirty="0">
                <a:solidFill>
                  <a:srgbClr val="404040"/>
                </a:solidFill>
                <a:latin typeface="Carlito"/>
                <a:cs typeface="Carlito"/>
              </a:rPr>
              <a:t>and  </a:t>
            </a:r>
            <a:r>
              <a:rPr sz="2600" b="1" i="1" spc="-5" dirty="0">
                <a:solidFill>
                  <a:srgbClr val="404040"/>
                </a:solidFill>
                <a:latin typeface="Carlito"/>
                <a:cs typeface="Carlito"/>
              </a:rPr>
              <a:t>Management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Carlito"/>
              <a:cs typeface="Carlito"/>
            </a:endParaRPr>
          </a:p>
          <a:p>
            <a:pPr marL="355600" marR="467359" indent="-342900">
              <a:lnSpc>
                <a:spcPct val="80000"/>
              </a:lnSpc>
            </a:pP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Ένα </a:t>
            </a:r>
            <a:r>
              <a:rPr sz="2500" spc="-20" dirty="0">
                <a:solidFill>
                  <a:srgbClr val="404040"/>
                </a:solidFill>
                <a:latin typeface="Carlito"/>
                <a:cs typeface="Carlito"/>
              </a:rPr>
              <a:t>κυβερνητικό </a:t>
            </a: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δίκτυο, </a:t>
            </a:r>
            <a:r>
              <a:rPr sz="2500" spc="-15" dirty="0">
                <a:solidFill>
                  <a:srgbClr val="404040"/>
                </a:solidFill>
                <a:latin typeface="Carlito"/>
                <a:cs typeface="Carlito"/>
              </a:rPr>
              <a:t>το </a:t>
            </a: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οποίο </a:t>
            </a:r>
            <a:r>
              <a:rPr sz="2500" spc="-15" dirty="0">
                <a:solidFill>
                  <a:srgbClr val="404040"/>
                </a:solidFill>
                <a:latin typeface="Carlito"/>
                <a:cs typeface="Carlito"/>
              </a:rPr>
              <a:t>παρέχει το </a:t>
            </a:r>
            <a:r>
              <a:rPr sz="2500" spc="-20" dirty="0">
                <a:solidFill>
                  <a:srgbClr val="404040"/>
                </a:solidFill>
                <a:latin typeface="Carlito"/>
                <a:cs typeface="Carlito"/>
              </a:rPr>
              <a:t>θεσμικό </a:t>
            </a:r>
            <a:r>
              <a:rPr sz="2500" spc="-15" dirty="0">
                <a:solidFill>
                  <a:srgbClr val="404040"/>
                </a:solidFill>
                <a:latin typeface="Carlito"/>
                <a:cs typeface="Carlito"/>
              </a:rPr>
              <a:t>πλαίσιο  </a:t>
            </a: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διαμοιρασμού </a:t>
            </a:r>
            <a:r>
              <a:rPr sz="2500" spc="-20" dirty="0">
                <a:solidFill>
                  <a:srgbClr val="404040"/>
                </a:solidFill>
                <a:latin typeface="Carlito"/>
                <a:cs typeface="Carlito"/>
              </a:rPr>
              <a:t>ικανοτήτων, </a:t>
            </a: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εκπαιδευτικών </a:t>
            </a:r>
            <a:r>
              <a:rPr sz="2500" spc="-20" dirty="0">
                <a:solidFill>
                  <a:srgbClr val="404040"/>
                </a:solidFill>
                <a:latin typeface="Carlito"/>
                <a:cs typeface="Carlito"/>
              </a:rPr>
              <a:t>ευκαιριών,  </a:t>
            </a:r>
            <a:r>
              <a:rPr sz="2500" spc="-15" dirty="0">
                <a:solidFill>
                  <a:srgbClr val="404040"/>
                </a:solidFill>
                <a:latin typeface="Carlito"/>
                <a:cs typeface="Carlito"/>
              </a:rPr>
              <a:t>γνωσιακού </a:t>
            </a:r>
            <a:r>
              <a:rPr sz="2500" spc="-20" dirty="0">
                <a:solidFill>
                  <a:srgbClr val="404040"/>
                </a:solidFill>
                <a:latin typeface="Carlito"/>
                <a:cs typeface="Carlito"/>
              </a:rPr>
              <a:t>κεφαλαίου </a:t>
            </a:r>
            <a:r>
              <a:rPr sz="2500" spc="-35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500" spc="-30" dirty="0">
                <a:solidFill>
                  <a:srgbClr val="404040"/>
                </a:solidFill>
                <a:latin typeface="Carlito"/>
                <a:cs typeface="Carlito"/>
              </a:rPr>
              <a:t>καλών </a:t>
            </a: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πρακτικών μεταξύ των  </a:t>
            </a:r>
            <a:r>
              <a:rPr sz="2500" spc="-15" dirty="0">
                <a:solidFill>
                  <a:srgbClr val="404040"/>
                </a:solidFill>
                <a:latin typeface="Carlito"/>
                <a:cs typeface="Carlito"/>
              </a:rPr>
              <a:t>χωρών του </a:t>
            </a:r>
            <a:r>
              <a:rPr sz="2500" spc="-5" dirty="0">
                <a:solidFill>
                  <a:srgbClr val="404040"/>
                </a:solidFill>
                <a:latin typeface="Carlito"/>
                <a:cs typeface="Carlito"/>
              </a:rPr>
              <a:t>δικτύου</a:t>
            </a:r>
            <a:endParaRPr sz="25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50">
              <a:latin typeface="Carlito"/>
              <a:cs typeface="Carlito"/>
            </a:endParaRPr>
          </a:p>
          <a:p>
            <a:pPr marL="355600" marR="5080" indent="-342900">
              <a:lnSpc>
                <a:spcPts val="2400"/>
              </a:lnSpc>
            </a:pPr>
            <a:r>
              <a:rPr sz="2500" spc="465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500" spc="-125" dirty="0">
                <a:solidFill>
                  <a:srgbClr val="4471C4"/>
                </a:solidFill>
                <a:latin typeface="Arial"/>
                <a:cs typeface="Arial"/>
              </a:rPr>
              <a:t> </a:t>
            </a:r>
            <a:r>
              <a:rPr sz="2500" spc="-15" dirty="0">
                <a:solidFill>
                  <a:srgbClr val="404040"/>
                </a:solidFill>
                <a:latin typeface="Carlito"/>
                <a:cs typeface="Carlito"/>
              </a:rPr>
              <a:t>Στόχος: </a:t>
            </a:r>
            <a:r>
              <a:rPr sz="2500" spc="-5" dirty="0">
                <a:solidFill>
                  <a:srgbClr val="404040"/>
                </a:solidFill>
                <a:latin typeface="Carlito"/>
                <a:cs typeface="Carlito"/>
              </a:rPr>
              <a:t>νέες </a:t>
            </a: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δεξιότητες </a:t>
            </a:r>
            <a:r>
              <a:rPr sz="2500" spc="-35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επαγγελματικές αξίες </a:t>
            </a:r>
            <a:r>
              <a:rPr sz="2500" spc="-5" dirty="0">
                <a:solidFill>
                  <a:srgbClr val="404040"/>
                </a:solidFill>
                <a:latin typeface="Carlito"/>
                <a:cs typeface="Carlito"/>
              </a:rPr>
              <a:t>σε </a:t>
            </a:r>
            <a:r>
              <a:rPr sz="2500" spc="-90" dirty="0">
                <a:solidFill>
                  <a:srgbClr val="404040"/>
                </a:solidFill>
                <a:latin typeface="Carlito"/>
                <a:cs typeface="Carlito"/>
              </a:rPr>
              <a:t>απάντηση  </a:t>
            </a:r>
            <a:r>
              <a:rPr sz="2500" spc="-5" dirty="0">
                <a:solidFill>
                  <a:srgbClr val="404040"/>
                </a:solidFill>
                <a:latin typeface="Carlito"/>
                <a:cs typeface="Carlito"/>
              </a:rPr>
              <a:t>της </a:t>
            </a: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απαίτησης </a:t>
            </a:r>
            <a:r>
              <a:rPr sz="2500" spc="-5" dirty="0">
                <a:solidFill>
                  <a:srgbClr val="404040"/>
                </a:solidFill>
                <a:latin typeface="Carlito"/>
                <a:cs typeface="Carlito"/>
              </a:rPr>
              <a:t>για </a:t>
            </a:r>
            <a:r>
              <a:rPr sz="2500" spc="-15" dirty="0">
                <a:solidFill>
                  <a:srgbClr val="404040"/>
                </a:solidFill>
                <a:latin typeface="Carlito"/>
                <a:cs typeface="Carlito"/>
              </a:rPr>
              <a:t>καλύτερη </a:t>
            </a:r>
            <a:r>
              <a:rPr sz="2500" spc="-5" dirty="0">
                <a:solidFill>
                  <a:srgbClr val="404040"/>
                </a:solidFill>
                <a:latin typeface="Carlito"/>
                <a:cs typeface="Carlito"/>
              </a:rPr>
              <a:t>ποιότητα υπηρεσιών</a:t>
            </a:r>
            <a:r>
              <a:rPr sz="2500" spc="-10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500" spc="-35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endParaRPr sz="2500">
              <a:latin typeface="Carlito"/>
              <a:cs typeface="Carlito"/>
            </a:endParaRPr>
          </a:p>
          <a:p>
            <a:pPr marL="355600">
              <a:lnSpc>
                <a:spcPts val="2425"/>
              </a:lnSpc>
            </a:pPr>
            <a:r>
              <a:rPr sz="2500" spc="-5" dirty="0">
                <a:solidFill>
                  <a:srgbClr val="404040"/>
                </a:solidFill>
                <a:latin typeface="Carlito"/>
                <a:cs typeface="Carlito"/>
              </a:rPr>
              <a:t>δημιουργία </a:t>
            </a:r>
            <a:r>
              <a:rPr sz="2500" spc="-10" dirty="0">
                <a:solidFill>
                  <a:srgbClr val="404040"/>
                </a:solidFill>
                <a:latin typeface="Carlito"/>
                <a:cs typeface="Carlito"/>
              </a:rPr>
              <a:t>οργανισμών </a:t>
            </a:r>
            <a:r>
              <a:rPr sz="2500" spc="-5" dirty="0">
                <a:solidFill>
                  <a:srgbClr val="404040"/>
                </a:solidFill>
                <a:latin typeface="Carlito"/>
                <a:cs typeface="Carlito"/>
              </a:rPr>
              <a:t>υψηλής</a:t>
            </a:r>
            <a:r>
              <a:rPr sz="2500" spc="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rlito"/>
                <a:cs typeface="Carlito"/>
              </a:rPr>
              <a:t>απόδοσης</a:t>
            </a:r>
            <a:endParaRPr sz="25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5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2"/>
              </a:rPr>
              <a:t>https://www.</a:t>
            </a:r>
            <a:r>
              <a:rPr sz="2500" b="1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2"/>
              </a:rPr>
              <a:t>capam</a:t>
            </a:r>
            <a:r>
              <a:rPr sz="25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2"/>
              </a:rPr>
              <a:t>.org</a:t>
            </a:r>
            <a:endParaRPr sz="25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594" y="249758"/>
            <a:ext cx="12204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70" dirty="0"/>
              <a:t>CA</a:t>
            </a:r>
            <a:r>
              <a:rPr sz="3200" spc="-765" dirty="0"/>
              <a:t>P</a:t>
            </a:r>
            <a:r>
              <a:rPr sz="3200" spc="-150" dirty="0"/>
              <a:t>AM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46303" y="760628"/>
            <a:ext cx="8679180" cy="564197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Africa</a:t>
            </a:r>
            <a:endParaRPr sz="19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101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  <a:tab pos="356235" algn="l"/>
              </a:tabLst>
            </a:pP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Botswana, </a:t>
            </a:r>
            <a:r>
              <a:rPr sz="1900" spc="-15" dirty="0">
                <a:solidFill>
                  <a:srgbClr val="404040"/>
                </a:solidFill>
                <a:latin typeface="Carlito"/>
                <a:cs typeface="Carlito"/>
              </a:rPr>
              <a:t>Cameroon,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Ghana, </a:t>
            </a:r>
            <a:r>
              <a:rPr sz="1900" spc="-20" dirty="0">
                <a:solidFill>
                  <a:srgbClr val="404040"/>
                </a:solidFill>
                <a:latin typeface="Carlito"/>
                <a:cs typeface="Carlito"/>
              </a:rPr>
              <a:t>Kenya, </a:t>
            </a:r>
            <a:r>
              <a:rPr sz="1900" spc="-15" dirty="0">
                <a:solidFill>
                  <a:srgbClr val="404040"/>
                </a:solidFill>
                <a:latin typeface="Carlito"/>
                <a:cs typeface="Carlito"/>
              </a:rPr>
              <a:t>Lesotho,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Malawi, Mauritius,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Mozambique,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Nam 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bia,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Nigeria,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Rwanda,Seychelles, Sierra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Leone, South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Africa, Swaziland, Uganda,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Unit 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Republic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of </a:t>
            </a:r>
            <a:r>
              <a:rPr sz="1900" spc="-25" dirty="0">
                <a:solidFill>
                  <a:srgbClr val="404040"/>
                </a:solidFill>
                <a:latin typeface="Carlito"/>
                <a:cs typeface="Carlito"/>
              </a:rPr>
              <a:t>Tanzania,</a:t>
            </a:r>
            <a:r>
              <a:rPr sz="1900" spc="3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Zambia</a:t>
            </a:r>
            <a:endParaRPr sz="1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Asia</a:t>
            </a:r>
            <a:endParaRPr sz="1900">
              <a:latin typeface="Carlito"/>
              <a:cs typeface="Carlito"/>
            </a:endParaRPr>
          </a:p>
          <a:p>
            <a:pPr marL="355600" marR="274320" indent="-343535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  <a:tab pos="356235" algn="l"/>
              </a:tabLst>
            </a:pP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Bangladesh, Brunei Darussalam, India,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Malaysia, Maldives, </a:t>
            </a:r>
            <a:r>
              <a:rPr sz="1900" spc="-15" dirty="0">
                <a:solidFill>
                  <a:srgbClr val="404040"/>
                </a:solidFill>
                <a:latin typeface="Carlito"/>
                <a:cs typeface="Carlito"/>
              </a:rPr>
              <a:t>Pakistan,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Singapore,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Sri  </a:t>
            </a:r>
            <a:r>
              <a:rPr sz="1900" spc="-15" dirty="0">
                <a:solidFill>
                  <a:srgbClr val="404040"/>
                </a:solidFill>
                <a:latin typeface="Carlito"/>
                <a:cs typeface="Carlito"/>
              </a:rPr>
              <a:t>Lanka</a:t>
            </a:r>
            <a:endParaRPr sz="1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Caribbean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and</a:t>
            </a:r>
            <a:r>
              <a:rPr sz="1900" spc="3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Americas</a:t>
            </a:r>
            <a:endParaRPr sz="19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  <a:tab pos="356235" algn="l"/>
              </a:tabLst>
            </a:pP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Antigua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and Barbuda,</a:t>
            </a:r>
            <a:r>
              <a:rPr sz="1900" spc="6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The</a:t>
            </a:r>
            <a:endParaRPr sz="1900">
              <a:latin typeface="Carlito"/>
              <a:cs typeface="Carlito"/>
            </a:endParaRPr>
          </a:p>
          <a:p>
            <a:pPr marL="355600" marR="515620">
              <a:lnSpc>
                <a:spcPct val="100000"/>
              </a:lnSpc>
            </a:pP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Bahamas, Barbados, </a:t>
            </a:r>
            <a:r>
              <a:rPr sz="1900" spc="-15" dirty="0">
                <a:solidFill>
                  <a:srgbClr val="404040"/>
                </a:solidFill>
                <a:latin typeface="Carlito"/>
                <a:cs typeface="Carlito"/>
              </a:rPr>
              <a:t>Belize,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Canada,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Dominica, Grenada,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Guyana, Jamaica, Saint 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Lucia,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St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Kitts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and Nevis, St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Vincent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and The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Grenadines, </a:t>
            </a:r>
            <a:r>
              <a:rPr sz="1900" spc="-20" dirty="0">
                <a:solidFill>
                  <a:srgbClr val="404040"/>
                </a:solidFill>
                <a:latin typeface="Carlito"/>
                <a:cs typeface="Carlito"/>
              </a:rPr>
              <a:t>Trinidad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and</a:t>
            </a:r>
            <a:r>
              <a:rPr sz="1900" spc="2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900" spc="-40" dirty="0">
                <a:solidFill>
                  <a:srgbClr val="404040"/>
                </a:solidFill>
                <a:latin typeface="Carlito"/>
                <a:cs typeface="Carlito"/>
              </a:rPr>
              <a:t>Tobago</a:t>
            </a:r>
            <a:endParaRPr sz="1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1900" spc="-15" dirty="0">
                <a:solidFill>
                  <a:srgbClr val="404040"/>
                </a:solidFill>
                <a:latin typeface="Carlito"/>
                <a:cs typeface="Carlito"/>
              </a:rPr>
              <a:t>Europe</a:t>
            </a:r>
            <a:endParaRPr sz="1900">
              <a:latin typeface="Carlito"/>
              <a:cs typeface="Carlito"/>
            </a:endParaRPr>
          </a:p>
          <a:p>
            <a:pPr marL="12700" marR="5263515">
              <a:lnSpc>
                <a:spcPct val="143700"/>
              </a:lnSpc>
              <a:spcBef>
                <a:spcPts val="1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  <a:tab pos="356235" algn="l"/>
              </a:tabLst>
            </a:pP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Cyprus, Malta, United Kingdom  Pacific</a:t>
            </a:r>
            <a:endParaRPr sz="19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  <a:tab pos="356235" algn="l"/>
              </a:tabLst>
            </a:pP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Australia,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Fiji, Kiribati, Nauru,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New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Zealand,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Papua New </a:t>
            </a: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Guinea, Samoa,</a:t>
            </a:r>
            <a:r>
              <a:rPr sz="1900" spc="16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rlito"/>
                <a:cs typeface="Carlito"/>
              </a:rPr>
              <a:t>Solomon</a:t>
            </a:r>
            <a:endParaRPr sz="19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508" y="6377432"/>
            <a:ext cx="299021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404040"/>
                </a:solidFill>
                <a:latin typeface="Carlito"/>
                <a:cs typeface="Carlito"/>
              </a:rPr>
              <a:t>Islands, </a:t>
            </a:r>
            <a:r>
              <a:rPr sz="1900" spc="-40" dirty="0">
                <a:solidFill>
                  <a:srgbClr val="404040"/>
                </a:solidFill>
                <a:latin typeface="Carlito"/>
                <a:cs typeface="Carlito"/>
              </a:rPr>
              <a:t>Tonga,</a:t>
            </a:r>
            <a:r>
              <a:rPr sz="1900" spc="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900" spc="-35" dirty="0">
                <a:solidFill>
                  <a:srgbClr val="404040"/>
                </a:solidFill>
                <a:latin typeface="Carlito"/>
                <a:cs typeface="Carlito"/>
              </a:rPr>
              <a:t>Tuvalu,Vanuatu</a:t>
            </a:r>
            <a:endParaRPr sz="19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6820">
              <a:lnSpc>
                <a:spcPct val="100000"/>
              </a:lnSpc>
              <a:spcBef>
                <a:spcPts val="100"/>
              </a:spcBef>
            </a:pPr>
            <a:r>
              <a:rPr spc="-390" dirty="0"/>
              <a:t>CAPAM- </a:t>
            </a:r>
            <a:r>
              <a:rPr spc="-370" dirty="0"/>
              <a:t>Η </a:t>
            </a:r>
            <a:r>
              <a:rPr spc="-225" dirty="0"/>
              <a:t>περίπτωση </a:t>
            </a:r>
            <a:r>
              <a:rPr spc="-70" dirty="0"/>
              <a:t>του</a:t>
            </a:r>
            <a:r>
              <a:rPr spc="170" dirty="0"/>
              <a:t> </a:t>
            </a:r>
            <a:r>
              <a:rPr spc="-210" dirty="0"/>
              <a:t>Καναδά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1585" y="2020036"/>
            <a:ext cx="6412865" cy="373062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2300" spc="-15" dirty="0">
                <a:solidFill>
                  <a:srgbClr val="404040"/>
                </a:solidFill>
                <a:latin typeface="Carlito"/>
                <a:cs typeface="Carlito"/>
              </a:rPr>
              <a:t>Πρωτοβουλία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La</a:t>
            </a:r>
            <a:r>
              <a:rPr sz="2300" spc="-2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Relève:</a:t>
            </a:r>
            <a:endParaRPr sz="2300">
              <a:latin typeface="Carlito"/>
              <a:cs typeface="Carlito"/>
            </a:endParaRPr>
          </a:p>
          <a:p>
            <a:pPr marL="355600" marR="1036955" indent="-342900">
              <a:lnSpc>
                <a:spcPts val="2490"/>
              </a:lnSpc>
              <a:spcBef>
                <a:spcPts val="104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Επιδίωξη της ανανέωσης του </a:t>
            </a:r>
            <a:r>
              <a:rPr sz="2300" spc="-70" dirty="0">
                <a:solidFill>
                  <a:srgbClr val="404040"/>
                </a:solidFill>
                <a:latin typeface="Carlito"/>
                <a:cs typeface="Carlito"/>
              </a:rPr>
              <a:t>ανθρώπινου 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δυναμικού </a:t>
            </a:r>
            <a:r>
              <a:rPr sz="2300" dirty="0">
                <a:solidFill>
                  <a:srgbClr val="404040"/>
                </a:solidFill>
                <a:latin typeface="Carlito"/>
                <a:cs typeface="Carlito"/>
              </a:rPr>
              <a:t>στο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δημόσιο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τομέα,</a:t>
            </a:r>
            <a:r>
              <a:rPr sz="2300" spc="-9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ελκύοντας</a:t>
            </a:r>
            <a:endParaRPr sz="2300">
              <a:latin typeface="Carlito"/>
              <a:cs typeface="Carlito"/>
            </a:endParaRPr>
          </a:p>
          <a:p>
            <a:pPr marL="355600">
              <a:lnSpc>
                <a:spcPts val="2305"/>
              </a:lnSpc>
            </a:pP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νεότερους εργαζόμενους, ενισχύοντας</a:t>
            </a:r>
            <a:r>
              <a:rPr sz="2300" spc="3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παράλληλα</a:t>
            </a:r>
            <a:endParaRPr sz="2300">
              <a:latin typeface="Carlito"/>
              <a:cs typeface="Carlito"/>
            </a:endParaRPr>
          </a:p>
          <a:p>
            <a:pPr marL="355600" marR="1083310">
              <a:lnSpc>
                <a:spcPts val="2480"/>
              </a:lnSpc>
              <a:spcBef>
                <a:spcPts val="180"/>
              </a:spcBef>
            </a:pPr>
            <a:r>
              <a:rPr sz="2300" spc="-20" dirty="0">
                <a:solidFill>
                  <a:srgbClr val="404040"/>
                </a:solidFill>
                <a:latin typeface="Carlito"/>
                <a:cs typeface="Carlito"/>
              </a:rPr>
              <a:t>την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εκπαίδευση </a:t>
            </a:r>
            <a:r>
              <a:rPr sz="2300" dirty="0">
                <a:solidFill>
                  <a:srgbClr val="404040"/>
                </a:solidFill>
                <a:latin typeface="Carlito"/>
                <a:cs typeface="Carlito"/>
              </a:rPr>
              <a:t>σε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θέματα διοίκησης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των 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ανώτερων </a:t>
            </a:r>
            <a:r>
              <a:rPr sz="23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300" spc="-10" dirty="0">
                <a:solidFill>
                  <a:srgbClr val="404040"/>
                </a:solidFill>
                <a:latin typeface="Carlito"/>
                <a:cs typeface="Carlito"/>
              </a:rPr>
              <a:t>ανώτατων</a:t>
            </a:r>
            <a:r>
              <a:rPr sz="2300" spc="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Carlito"/>
                <a:cs typeface="Carlito"/>
              </a:rPr>
              <a:t>στελεχών</a:t>
            </a:r>
            <a:endParaRPr sz="23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400">
              <a:latin typeface="Carlito"/>
              <a:cs typeface="Carlito"/>
            </a:endParaRPr>
          </a:p>
          <a:p>
            <a:pPr marL="355600" indent="-342900">
              <a:lnSpc>
                <a:spcPts val="2735"/>
              </a:lnSpc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Δημιουργία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ενός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οριζόντιου</a:t>
            </a:r>
            <a:r>
              <a:rPr sz="2400" spc="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δικτύου</a:t>
            </a:r>
            <a:endParaRPr sz="2400">
              <a:latin typeface="Carlito"/>
              <a:cs typeface="Carlito"/>
            </a:endParaRPr>
          </a:p>
          <a:p>
            <a:pPr marL="355600" marR="187325">
              <a:lnSpc>
                <a:spcPts val="2590"/>
              </a:lnSpc>
              <a:spcBef>
                <a:spcPts val="185"/>
              </a:spcBef>
            </a:pP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οργανισμών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(Δίκτυο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Ηγεσίας), συνδεδεμένο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με 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τη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σχολή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δημόσιας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διοίκησης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του</a:t>
            </a:r>
            <a:r>
              <a:rPr sz="2400" spc="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Καναδά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6820">
              <a:lnSpc>
                <a:spcPct val="100000"/>
              </a:lnSpc>
              <a:spcBef>
                <a:spcPts val="100"/>
              </a:spcBef>
            </a:pPr>
            <a:r>
              <a:rPr spc="-390" dirty="0"/>
              <a:t>CAPAM- </a:t>
            </a:r>
            <a:r>
              <a:rPr spc="-370" dirty="0"/>
              <a:t>Η </a:t>
            </a:r>
            <a:r>
              <a:rPr spc="-225" dirty="0"/>
              <a:t>περίπτωση </a:t>
            </a:r>
            <a:r>
              <a:rPr spc="-70" dirty="0"/>
              <a:t>του</a:t>
            </a:r>
            <a:r>
              <a:rPr spc="170" dirty="0"/>
              <a:t> </a:t>
            </a:r>
            <a:r>
              <a:rPr spc="-210" dirty="0"/>
              <a:t>Καναδά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1585" y="1645107"/>
            <a:ext cx="6597015" cy="4892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Υιοθετήθηκε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το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2000 μία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πολιτική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συνεχούς</a:t>
            </a:r>
            <a:r>
              <a:rPr sz="2200" spc="14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μάθησης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4471C4"/>
              </a:buClr>
              <a:buFont typeface="Arial"/>
              <a:buChar char=""/>
            </a:pPr>
            <a:endParaRPr sz="37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Περιλαμβάνει δέσμευση της κυβέρνησης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να</a:t>
            </a:r>
            <a:r>
              <a:rPr sz="2200" spc="15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παρέχει</a:t>
            </a:r>
            <a:endParaRPr sz="2200">
              <a:latin typeface="Carlito"/>
              <a:cs typeface="Carlito"/>
            </a:endParaRPr>
          </a:p>
          <a:p>
            <a:pPr marL="355600" marR="734060">
              <a:lnSpc>
                <a:spcPct val="100000"/>
              </a:lnSpc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εξατομικευμένη εκπαίδευση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ανάπτυξη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των 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μονίμων εργαζομένων,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με </a:t>
            </a:r>
            <a:r>
              <a:rPr sz="2200" dirty="0">
                <a:solidFill>
                  <a:srgbClr val="404040"/>
                </a:solidFill>
                <a:latin typeface="Carlito"/>
                <a:cs typeface="Carlito"/>
              </a:rPr>
              <a:t>τη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δυνατότητα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200" spc="-25" dirty="0">
                <a:solidFill>
                  <a:srgbClr val="404040"/>
                </a:solidFill>
                <a:latin typeface="Carlito"/>
                <a:cs typeface="Carlito"/>
              </a:rPr>
              <a:t>την 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διακόπτουν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επανέρχονται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βάσει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των  απαιτήσεων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της εργασίας</a:t>
            </a:r>
            <a:r>
              <a:rPr sz="2200" spc="9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τους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96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Δημιουργήθηκαν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τυπικές ομάδες</a:t>
            </a:r>
            <a:r>
              <a:rPr sz="2200" spc="1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οριζόντιας</a:t>
            </a:r>
            <a:endParaRPr sz="2200">
              <a:latin typeface="Carlito"/>
              <a:cs typeface="Carlito"/>
            </a:endParaRPr>
          </a:p>
          <a:p>
            <a:pPr marL="355600" marR="5080">
              <a:lnSpc>
                <a:spcPct val="100000"/>
              </a:lnSpc>
            </a:pP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εκπαίδευσης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ενώ παράλληλα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ενισχύθηκαν άτυπα 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δίκτυα μέσω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της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πρωτοβουλίας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«Νέοι επαγγελματίες» 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με </a:t>
            </a: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σκοπό </a:t>
            </a:r>
            <a:r>
              <a:rPr sz="2200" spc="-25" dirty="0">
                <a:solidFill>
                  <a:srgbClr val="404040"/>
                </a:solidFill>
                <a:latin typeface="Carlito"/>
                <a:cs typeface="Carlito"/>
              </a:rPr>
              <a:t>την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προσέλκυση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διατήρηση</a:t>
            </a:r>
            <a:r>
              <a:rPr sz="2200" spc="19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νέων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επαγγελματιών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27964"/>
            <a:ext cx="569214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280" dirty="0"/>
              <a:t>Σχολή </a:t>
            </a:r>
            <a:r>
              <a:rPr spc="-125" dirty="0"/>
              <a:t>δημόσιας </a:t>
            </a:r>
            <a:r>
              <a:rPr spc="-105" dirty="0"/>
              <a:t>διοίκησης</a:t>
            </a:r>
            <a:r>
              <a:rPr spc="-185" dirty="0"/>
              <a:t> </a:t>
            </a:r>
            <a:r>
              <a:rPr spc="-70" dirty="0"/>
              <a:t>του  </a:t>
            </a:r>
            <a:r>
              <a:rPr spc="-210" dirty="0"/>
              <a:t>Καναδά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008501" y="6532871"/>
            <a:ext cx="1354454" cy="291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2021585" y="2152015"/>
            <a:ext cx="6063615" cy="1377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spc="335" dirty="0">
                <a:solidFill>
                  <a:srgbClr val="4471C4"/>
                </a:solidFill>
                <a:latin typeface="Arial"/>
                <a:cs typeface="Arial"/>
              </a:rPr>
              <a:t>	</a:t>
            </a:r>
            <a:r>
              <a:rPr sz="1800" spc="-10" dirty="0">
                <a:solidFill>
                  <a:srgbClr val="404040"/>
                </a:solidFill>
                <a:latin typeface="Carlito"/>
                <a:cs typeface="Carlito"/>
              </a:rPr>
              <a:t>Φορέας </a:t>
            </a:r>
            <a:r>
              <a:rPr sz="1800" spc="-5" dirty="0">
                <a:solidFill>
                  <a:srgbClr val="404040"/>
                </a:solidFill>
                <a:latin typeface="Carlito"/>
                <a:cs typeface="Carlito"/>
              </a:rPr>
              <a:t>υπεύθυνος για </a:t>
            </a:r>
            <a:r>
              <a:rPr sz="1800" spc="-15" dirty="0">
                <a:solidFill>
                  <a:srgbClr val="404040"/>
                </a:solidFill>
                <a:latin typeface="Carlito"/>
                <a:cs typeface="Carlito"/>
              </a:rPr>
              <a:t>την </a:t>
            </a:r>
            <a:r>
              <a:rPr sz="1800" spc="-10" dirty="0">
                <a:solidFill>
                  <a:srgbClr val="404040"/>
                </a:solidFill>
                <a:latin typeface="Carlito"/>
                <a:cs typeface="Carlito"/>
              </a:rPr>
              <a:t>κεντρική </a:t>
            </a:r>
            <a:r>
              <a:rPr sz="1800" spc="-5" dirty="0">
                <a:solidFill>
                  <a:srgbClr val="404040"/>
                </a:solidFill>
                <a:latin typeface="Carlito"/>
                <a:cs typeface="Carlito"/>
              </a:rPr>
              <a:t>διαχείριση </a:t>
            </a:r>
            <a:r>
              <a:rPr sz="1800" spc="-10" dirty="0">
                <a:solidFill>
                  <a:srgbClr val="404040"/>
                </a:solidFill>
                <a:latin typeface="Carlito"/>
                <a:cs typeface="Carlito"/>
              </a:rPr>
              <a:t>του συνόλου  </a:t>
            </a:r>
            <a:r>
              <a:rPr sz="1800" spc="-15" dirty="0">
                <a:solidFill>
                  <a:srgbClr val="404040"/>
                </a:solidFill>
                <a:latin typeface="Carlito"/>
                <a:cs typeface="Carlito"/>
              </a:rPr>
              <a:t>των </a:t>
            </a:r>
            <a:r>
              <a:rPr sz="1800" spc="-10" dirty="0">
                <a:solidFill>
                  <a:srgbClr val="404040"/>
                </a:solidFill>
                <a:latin typeface="Carlito"/>
                <a:cs typeface="Carlito"/>
              </a:rPr>
              <a:t>εργαζομένων </a:t>
            </a:r>
            <a:r>
              <a:rPr sz="1800" spc="5" dirty="0">
                <a:solidFill>
                  <a:srgbClr val="404040"/>
                </a:solidFill>
                <a:latin typeface="Carlito"/>
                <a:cs typeface="Carlito"/>
              </a:rPr>
              <a:t>στη </a:t>
            </a:r>
            <a:r>
              <a:rPr sz="1800" spc="-5" dirty="0">
                <a:solidFill>
                  <a:srgbClr val="404040"/>
                </a:solidFill>
                <a:latin typeface="Carlito"/>
                <a:cs typeface="Carlito"/>
              </a:rPr>
              <a:t>δημόσια διοίκηση </a:t>
            </a:r>
            <a:r>
              <a:rPr sz="1800" dirty="0">
                <a:solidFill>
                  <a:srgbClr val="404040"/>
                </a:solidFill>
                <a:latin typeface="Carlito"/>
                <a:cs typeface="Carlito"/>
              </a:rPr>
              <a:t>στον</a:t>
            </a:r>
            <a:r>
              <a:rPr sz="1800" spc="8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rlito"/>
                <a:cs typeface="Carlito"/>
              </a:rPr>
              <a:t>Καναδά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404040"/>
                </a:solidFill>
                <a:latin typeface="Carlito"/>
                <a:cs typeface="Carlito"/>
                <a:hlinkClick r:id="rId2"/>
              </a:rPr>
              <a:t>http://www.csps-efpc.gc.ca/index-eng.aspx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597" y="627964"/>
            <a:ext cx="6919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0" smtClean="0"/>
              <a:t>Εθνικ</a:t>
            </a:r>
            <a:r>
              <a:rPr lang="el-GR" spc="-200" dirty="0" smtClean="0"/>
              <a:t>ή</a:t>
            </a:r>
            <a:r>
              <a:rPr spc="-200" smtClean="0"/>
              <a:t> </a:t>
            </a:r>
            <a:r>
              <a:rPr spc="-280" dirty="0"/>
              <a:t>Σχολή </a:t>
            </a:r>
            <a:r>
              <a:rPr spc="-130" dirty="0"/>
              <a:t>της </a:t>
            </a:r>
            <a:r>
              <a:rPr spc="-204" dirty="0"/>
              <a:t>Κυβέρνησης </a:t>
            </a:r>
            <a:r>
              <a:rPr spc="-70" dirty="0"/>
              <a:t>του</a:t>
            </a:r>
            <a:r>
              <a:rPr spc="-110" dirty="0"/>
              <a:t> </a:t>
            </a:r>
            <a:r>
              <a:rPr spc="-430" dirty="0"/>
              <a:t>ΗΒ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0552" y="1495171"/>
            <a:ext cx="7778115" cy="427655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1355725" indent="-343535">
              <a:lnSpc>
                <a:spcPts val="2920"/>
              </a:lnSpc>
              <a:spcBef>
                <a:spcPts val="459"/>
              </a:spcBef>
            </a:pP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«Μία δύναμη νέας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σκέψης </a:t>
            </a:r>
            <a:r>
              <a:rPr sz="2400" spc="-35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400" spc="-20" dirty="0">
                <a:solidFill>
                  <a:srgbClr val="404040"/>
                </a:solidFill>
                <a:latin typeface="Carlito"/>
                <a:cs typeface="Carlito"/>
              </a:rPr>
              <a:t>καινοτομικών 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προσεγγίσεων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στην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μάθηση </a:t>
            </a:r>
            <a:r>
              <a:rPr sz="2400" spc="-35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r>
              <a:rPr sz="2400" spc="-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ανάπτυξη»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 dirty="0">
              <a:latin typeface="Carlito"/>
              <a:cs typeface="Carlito"/>
            </a:endParaRPr>
          </a:p>
          <a:p>
            <a:pPr marL="355600" marR="5080" indent="-343535">
              <a:lnSpc>
                <a:spcPct val="90000"/>
              </a:lnSpc>
              <a:spcBef>
                <a:spcPts val="5"/>
              </a:spcBef>
            </a:pPr>
            <a:r>
              <a:rPr sz="2400" spc="-20" dirty="0">
                <a:solidFill>
                  <a:srgbClr val="404040"/>
                </a:solidFill>
                <a:latin typeface="Carlito"/>
                <a:cs typeface="Carlito"/>
              </a:rPr>
              <a:t>Μοναδικά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τοποθετημένη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στην κυβέρνηση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ώστε να 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παρέχει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πρακτική βοήθεια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σε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άτομα </a:t>
            </a:r>
            <a:r>
              <a:rPr sz="2400" spc="-35" dirty="0">
                <a:solidFill>
                  <a:srgbClr val="404040"/>
                </a:solidFill>
                <a:latin typeface="Carlito"/>
                <a:cs typeface="Carlito"/>
              </a:rPr>
              <a:t>και 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οργανισμούς,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στην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προσπάθειά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τους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επιτελέσουν 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το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έργο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τους </a:t>
            </a:r>
            <a:r>
              <a:rPr sz="2400" spc="-35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να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καινοτομήσουν</a:t>
            </a:r>
            <a:r>
              <a:rPr sz="2400" spc="4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μέσω:</a:t>
            </a:r>
            <a:endParaRPr sz="240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745"/>
              </a:spcBef>
            </a:pPr>
            <a:r>
              <a:rPr sz="2000" spc="35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000" spc="35" dirty="0">
                <a:solidFill>
                  <a:srgbClr val="404040"/>
                </a:solidFill>
                <a:latin typeface="Carlito"/>
                <a:cs typeface="Carlito"/>
              </a:rPr>
              <a:t>εκπαιδευτικών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προγραμμάτων</a:t>
            </a:r>
            <a:endParaRPr sz="200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735"/>
              </a:spcBef>
            </a:pPr>
            <a:r>
              <a:rPr sz="2000" spc="75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000" spc="75" dirty="0">
                <a:solidFill>
                  <a:srgbClr val="404040"/>
                </a:solidFill>
                <a:latin typeface="Carlito"/>
                <a:cs typeface="Carlito"/>
              </a:rPr>
              <a:t>παροχής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συμβουλών</a:t>
            </a:r>
            <a:endParaRPr sz="200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720"/>
              </a:spcBef>
            </a:pPr>
            <a:r>
              <a:rPr sz="2000" spc="35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000" spc="35" dirty="0">
                <a:solidFill>
                  <a:srgbClr val="404040"/>
                </a:solidFill>
                <a:latin typeface="Carlito"/>
                <a:cs typeface="Carlito"/>
              </a:rPr>
              <a:t>αξιολογήσεων,</a:t>
            </a:r>
            <a:r>
              <a:rPr sz="2000" spc="-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εκδηλώσεων</a:t>
            </a:r>
            <a:endParaRPr sz="200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720"/>
              </a:spcBef>
            </a:pPr>
            <a:r>
              <a:rPr sz="2000" spc="40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000" spc="40" dirty="0">
                <a:solidFill>
                  <a:srgbClr val="404040"/>
                </a:solidFill>
                <a:latin typeface="Carlito"/>
                <a:cs typeface="Carlito"/>
              </a:rPr>
              <a:t>προσαρμοσμένων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υπηρεσιών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27964"/>
            <a:ext cx="58959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5" dirty="0"/>
              <a:t>Κύρια </a:t>
            </a:r>
            <a:r>
              <a:rPr spc="-65" dirty="0"/>
              <a:t>αντικείμενα</a:t>
            </a:r>
            <a:r>
              <a:rPr spc="-229" dirty="0"/>
              <a:t> </a:t>
            </a:r>
            <a:r>
              <a:rPr spc="-135" dirty="0"/>
              <a:t>εκπαίδευσης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85010" y="1318412"/>
            <a:ext cx="5166995" cy="372364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Ομαδικότητα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Αποτελεσματική</a:t>
            </a:r>
            <a:r>
              <a:rPr sz="2200" spc="1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επικοινωνία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Διαχείριση προγραμμάτων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r>
              <a:rPr sz="2200" spc="10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έργων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Δικτύωση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Στρατηγική</a:t>
            </a:r>
            <a:r>
              <a:rPr sz="2200" spc="3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σκέψη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Δημιουργική επίλυση</a:t>
            </a:r>
            <a:r>
              <a:rPr sz="2200" spc="4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προβλημάτων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Διαχείριση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διαφορετικότητας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r>
              <a:rPr sz="2200" spc="7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80" dirty="0">
                <a:solidFill>
                  <a:srgbClr val="404040"/>
                </a:solidFill>
                <a:latin typeface="Carlito"/>
                <a:cs typeface="Carlito"/>
              </a:rPr>
              <a:t>αλλαγής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Ηγεσία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27964"/>
            <a:ext cx="54159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5" dirty="0"/>
              <a:t>Κύριες </a:t>
            </a:r>
            <a:r>
              <a:rPr spc="-100" dirty="0"/>
              <a:t>δυναμικές </a:t>
            </a:r>
            <a:r>
              <a:rPr spc="-130" dirty="0"/>
              <a:t>της</a:t>
            </a:r>
            <a:r>
              <a:rPr spc="-310" dirty="0"/>
              <a:t> </a:t>
            </a:r>
            <a:r>
              <a:rPr spc="-450" dirty="0"/>
              <a:t>CAPAM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008501" y="6532871"/>
            <a:ext cx="1354454" cy="291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2021585" y="2150491"/>
            <a:ext cx="5360670" cy="149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84150" indent="-342900">
              <a:lnSpc>
                <a:spcPct val="100000"/>
              </a:lnSpc>
              <a:spcBef>
                <a:spcPts val="95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Δημιουργία </a:t>
            </a: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κι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εφαρμογή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κοινών </a:t>
            </a:r>
            <a:r>
              <a:rPr sz="2200" spc="-90" dirty="0">
                <a:solidFill>
                  <a:srgbClr val="404040"/>
                </a:solidFill>
                <a:latin typeface="Carlito"/>
                <a:cs typeface="Carlito"/>
              </a:rPr>
              <a:t>πλαισίων  </a:t>
            </a:r>
            <a:r>
              <a:rPr sz="2200" spc="-15" dirty="0">
                <a:solidFill>
                  <a:srgbClr val="404040"/>
                </a:solidFill>
                <a:latin typeface="Carlito"/>
                <a:cs typeface="Carlito"/>
              </a:rPr>
              <a:t>εκπαίδευσης </a:t>
            </a:r>
            <a:r>
              <a:rPr sz="2200" spc="-30" dirty="0">
                <a:solidFill>
                  <a:srgbClr val="404040"/>
                </a:solidFill>
                <a:latin typeface="Carlito"/>
                <a:cs typeface="Carlito"/>
              </a:rPr>
              <a:t>και</a:t>
            </a:r>
            <a:r>
              <a:rPr sz="2200" spc="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ανάπτυξης</a:t>
            </a:r>
            <a:endParaRPr sz="2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355600" algn="l"/>
              </a:tabLst>
            </a:pP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Συνεχή </a:t>
            </a:r>
            <a:r>
              <a:rPr sz="2200" spc="-10" dirty="0">
                <a:solidFill>
                  <a:srgbClr val="404040"/>
                </a:solidFill>
                <a:latin typeface="Carlito"/>
                <a:cs typeface="Carlito"/>
              </a:rPr>
              <a:t>αλληλεπίδραση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με </a:t>
            </a: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σκοπό </a:t>
            </a:r>
            <a:r>
              <a:rPr sz="2200" spc="-5" dirty="0">
                <a:solidFill>
                  <a:srgbClr val="404040"/>
                </a:solidFill>
                <a:latin typeface="Carlito"/>
                <a:cs typeface="Carlito"/>
              </a:rPr>
              <a:t>τη </a:t>
            </a:r>
            <a:r>
              <a:rPr sz="2200" spc="-110" dirty="0">
                <a:solidFill>
                  <a:srgbClr val="404040"/>
                </a:solidFill>
                <a:latin typeface="Carlito"/>
                <a:cs typeface="Carlito"/>
              </a:rPr>
              <a:t>συνεχή  </a:t>
            </a:r>
            <a:r>
              <a:rPr sz="2200" spc="-20" dirty="0">
                <a:solidFill>
                  <a:srgbClr val="404040"/>
                </a:solidFill>
                <a:latin typeface="Carlito"/>
                <a:cs typeface="Carlito"/>
              </a:rPr>
              <a:t>βελτίωση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228600" y="-76200"/>
            <a:ext cx="9829800" cy="7010400"/>
            <a:chOff x="-685800" y="0"/>
            <a:chExt cx="9829800" cy="70104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-685800" y="990603"/>
              <a:ext cx="685800" cy="60197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53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64616" y="0"/>
            <a:ext cx="69811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15" dirty="0"/>
              <a:t>Εκπαίδευση </a:t>
            </a:r>
            <a:r>
              <a:rPr spc="10" dirty="0"/>
              <a:t>&amp; </a:t>
            </a:r>
            <a:r>
              <a:rPr spc="-200" dirty="0"/>
              <a:t>ανάπτυξη</a:t>
            </a:r>
            <a:r>
              <a:rPr spc="-635" dirty="0"/>
              <a:t> </a:t>
            </a:r>
            <a:r>
              <a:rPr spc="-204" dirty="0"/>
              <a:t>εργαζομένων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303883"/>
              </p:ext>
            </p:extLst>
          </p:nvPr>
        </p:nvGraphicFramePr>
        <p:xfrm>
          <a:off x="485749" y="1050861"/>
          <a:ext cx="8343900" cy="42062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500" spc="-15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Εκπαίδευση</a:t>
                      </a:r>
                      <a:endParaRPr sz="25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500" spc="-16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Ανάπτυξη</a:t>
                      </a:r>
                      <a:endParaRPr sz="25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44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n-US" sz="1800" spc="-145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   </a:t>
                      </a:r>
                      <a:r>
                        <a:rPr sz="1800" spc="-145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Εστίαση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spc="-15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Τρέχουσα</a:t>
                      </a:r>
                      <a:r>
                        <a:rPr sz="2000" spc="-12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8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εργασία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033144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spc="-15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Τρέχουσες </a:t>
                      </a:r>
                      <a:r>
                        <a:rPr sz="20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&amp;  </a:t>
                      </a:r>
                      <a:r>
                        <a:rPr sz="2000" spc="-7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μελλοντικές  </a:t>
                      </a:r>
                      <a:r>
                        <a:rPr sz="2000" spc="-8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εργασίες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n-US" sz="1800" spc="-225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   </a:t>
                      </a:r>
                      <a:r>
                        <a:rPr sz="1800" spc="-225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Σκοπός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871219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Με</a:t>
                      </a:r>
                      <a:r>
                        <a:rPr sz="2000" spc="5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μ</a:t>
                      </a:r>
                      <a:r>
                        <a:rPr sz="2000" spc="-5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ον</a:t>
                      </a:r>
                      <a:r>
                        <a:rPr sz="2000" spc="-15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ω</a:t>
                      </a:r>
                      <a:r>
                        <a:rPr sz="2000" spc="-5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μ</a:t>
                      </a:r>
                      <a:r>
                        <a:rPr sz="200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έ</a:t>
                      </a:r>
                      <a:r>
                        <a:rPr lang="el-GR" sz="200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ν</a:t>
                      </a:r>
                      <a:r>
                        <a:rPr sz="200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οι  </a:t>
                      </a:r>
                      <a:r>
                        <a:rPr sz="2000" spc="-9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εργαζόμενοι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9654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spc="-13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Ομάδα </a:t>
                      </a:r>
                      <a:r>
                        <a:rPr sz="2000" spc="-9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εργασίας</a:t>
                      </a:r>
                      <a:r>
                        <a:rPr sz="2000" spc="-18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6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ή  </a:t>
                      </a:r>
                      <a:r>
                        <a:rPr sz="2000" spc="-9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επιχείρηση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n-US" sz="1800" spc="-155" baseline="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  X</a:t>
                      </a:r>
                      <a:r>
                        <a:rPr sz="1800" spc="-155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ρονικός</a:t>
                      </a:r>
                      <a:r>
                        <a:rPr sz="1800" spc="-195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14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ορίζοντας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spc="-14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Άμεσος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435609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Μέσο </a:t>
                      </a:r>
                      <a:r>
                        <a:rPr sz="2000" spc="-15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–  </a:t>
                      </a:r>
                      <a:r>
                        <a:rPr sz="20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μακροπ</a:t>
                      </a:r>
                      <a:r>
                        <a:rPr sz="2000" spc="-1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ρ</a:t>
                      </a:r>
                      <a:r>
                        <a:rPr sz="20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όθεσμος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2686" y="371983"/>
            <a:ext cx="3168015" cy="993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Φινλανδία </a:t>
            </a:r>
            <a:r>
              <a:rPr spc="-210" dirty="0"/>
              <a:t>–</a:t>
            </a:r>
            <a:r>
              <a:rPr spc="-310" dirty="0"/>
              <a:t> </a:t>
            </a:r>
            <a:r>
              <a:rPr spc="-434" dirty="0"/>
              <a:t>ΟΤΑ</a:t>
            </a: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i="1" spc="-120" dirty="0">
                <a:latin typeface="Arial"/>
                <a:cs typeface="Arial"/>
              </a:rPr>
              <a:t>ανάπτυξη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008501" y="6532871"/>
            <a:ext cx="1354454" cy="291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76118" y="1674107"/>
            <a:ext cx="786574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Παρατηρήθηκε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αυξημένη διαρροή </a:t>
            </a:r>
            <a:r>
              <a:rPr sz="2400" spc="-20" dirty="0">
                <a:solidFill>
                  <a:srgbClr val="404040"/>
                </a:solidFill>
                <a:latin typeface="Carlito"/>
                <a:cs typeface="Carlito"/>
              </a:rPr>
              <a:t>ικανών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εργαζομένων  </a:t>
            </a:r>
            <a:r>
              <a:rPr sz="2400" spc="-15" dirty="0">
                <a:solidFill>
                  <a:srgbClr val="404040"/>
                </a:solidFill>
                <a:latin typeface="Carlito"/>
                <a:cs typeface="Carlito"/>
              </a:rPr>
              <a:t>λόγω </a:t>
            </a:r>
            <a:r>
              <a:rPr sz="2400" spc="-20" dirty="0">
                <a:solidFill>
                  <a:srgbClr val="404040"/>
                </a:solidFill>
                <a:latin typeface="Carlito"/>
                <a:cs typeface="Carlito"/>
              </a:rPr>
              <a:t>κούρασης καθώς </a:t>
            </a:r>
            <a:r>
              <a:rPr sz="2400" spc="-35" dirty="0">
                <a:solidFill>
                  <a:srgbClr val="404040"/>
                </a:solidFill>
                <a:latin typeface="Carlito"/>
                <a:cs typeface="Carlito"/>
              </a:rPr>
              <a:t>και </a:t>
            </a:r>
            <a:r>
              <a:rPr sz="2400" spc="-5" dirty="0">
                <a:solidFill>
                  <a:srgbClr val="404040"/>
                </a:solidFill>
                <a:latin typeface="Carlito"/>
                <a:cs typeface="Carlito"/>
              </a:rPr>
              <a:t>πρόωρη συνταξιοδότηση ( 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έτη)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2065" y="2833120"/>
            <a:ext cx="7807325" cy="117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09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400" spc="-450" dirty="0">
                <a:solidFill>
                  <a:srgbClr val="4471C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arlito"/>
                <a:cs typeface="Carlito"/>
              </a:rPr>
              <a:t>TYKES: Πρόγραμμα </a:t>
            </a:r>
            <a:r>
              <a:rPr sz="2400" dirty="0">
                <a:solidFill>
                  <a:srgbClr val="404040"/>
                </a:solidFill>
                <a:latin typeface="Carlito"/>
                <a:cs typeface="Carlito"/>
              </a:rPr>
              <a:t>υποστήριξης </a:t>
            </a:r>
            <a:r>
              <a:rPr sz="2400" spc="-5" dirty="0" smtClean="0">
                <a:solidFill>
                  <a:srgbClr val="404040"/>
                </a:solidFill>
                <a:latin typeface="Carlito"/>
                <a:cs typeface="Carlito"/>
              </a:rPr>
              <a:t>μεγαλυτέρων</a:t>
            </a:r>
            <a:r>
              <a:rPr lang="el-GR" sz="2400" spc="-5" dirty="0" smtClean="0">
                <a:solidFill>
                  <a:srgbClr val="404040"/>
                </a:solidFill>
                <a:latin typeface="Carlito"/>
                <a:cs typeface="Carlito"/>
              </a:rPr>
              <a:t> σε</a:t>
            </a:r>
            <a:r>
              <a:rPr sz="2400" spc="-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400" spc="-125" dirty="0" smtClean="0">
                <a:solidFill>
                  <a:srgbClr val="404040"/>
                </a:solidFill>
                <a:latin typeface="Carlito"/>
                <a:cs typeface="Carlito"/>
              </a:rPr>
              <a:t>ηλικια</a:t>
            </a:r>
            <a:r>
              <a:rPr lang="el-GR" sz="2400" spc="-125" dirty="0">
                <a:solidFill>
                  <a:srgbClr val="404040"/>
                </a:solidFill>
                <a:latin typeface="Carlito"/>
                <a:cs typeface="Carlito"/>
              </a:rPr>
              <a:t>  εργαζομένων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7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1143000" y="3810000"/>
            <a:ext cx="7620634" cy="1745991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95"/>
              </a:spcBef>
            </a:pPr>
            <a:r>
              <a:rPr sz="2400" spc="90" dirty="0" smtClean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400" spc="90" dirty="0" err="1" smtClean="0"/>
              <a:t>Στόχοι</a:t>
            </a:r>
            <a:r>
              <a:rPr sz="2400" spc="90" dirty="0"/>
              <a:t>: </a:t>
            </a:r>
            <a:r>
              <a:rPr sz="2400" dirty="0"/>
              <a:t>ενίσχυση </a:t>
            </a:r>
            <a:r>
              <a:rPr sz="2400" spc="-5" dirty="0"/>
              <a:t>της </a:t>
            </a:r>
            <a:r>
              <a:rPr sz="2400" spc="-15" dirty="0"/>
              <a:t>ευζωίας, </a:t>
            </a:r>
            <a:r>
              <a:rPr sz="2400" spc="-10" dirty="0"/>
              <a:t>παρακίνησης </a:t>
            </a:r>
            <a:r>
              <a:rPr sz="2400" spc="-35" dirty="0"/>
              <a:t>και  </a:t>
            </a:r>
            <a:r>
              <a:rPr sz="2400" spc="-20" dirty="0"/>
              <a:t>παραγωγικότητας </a:t>
            </a:r>
            <a:r>
              <a:rPr sz="2400" spc="-10" dirty="0"/>
              <a:t>των εργαζομένων </a:t>
            </a:r>
            <a:r>
              <a:rPr sz="2400" spc="-15" dirty="0"/>
              <a:t>ηλικίας</a:t>
            </a:r>
            <a:r>
              <a:rPr sz="2400" spc="70" dirty="0"/>
              <a:t> </a:t>
            </a:r>
            <a:r>
              <a:rPr sz="2400" dirty="0"/>
              <a:t>45+</a:t>
            </a:r>
          </a:p>
          <a:p>
            <a:pPr marL="355600" marR="5080" indent="-343535">
              <a:lnSpc>
                <a:spcPct val="100000"/>
              </a:lnSpc>
              <a:spcBef>
                <a:spcPts val="1010"/>
              </a:spcBef>
            </a:pPr>
            <a:r>
              <a:rPr sz="2400" spc="505" dirty="0">
                <a:solidFill>
                  <a:srgbClr val="4471C4"/>
                </a:solidFill>
                <a:latin typeface="Arial"/>
                <a:cs typeface="Arial"/>
              </a:rPr>
              <a:t></a:t>
            </a:r>
            <a:r>
              <a:rPr sz="2400" spc="-370" dirty="0">
                <a:solidFill>
                  <a:srgbClr val="4471C4"/>
                </a:solidFill>
                <a:latin typeface="Arial"/>
                <a:cs typeface="Arial"/>
              </a:rPr>
              <a:t> </a:t>
            </a:r>
            <a:r>
              <a:rPr sz="2400" spc="-10" dirty="0"/>
              <a:t>Δράσεις: </a:t>
            </a:r>
            <a:r>
              <a:rPr sz="2400" spc="-5" dirty="0"/>
              <a:t>συστηματική </a:t>
            </a:r>
            <a:r>
              <a:rPr sz="2400" spc="-20" dirty="0"/>
              <a:t>παρακολούθηση </a:t>
            </a:r>
            <a:r>
              <a:rPr sz="2400" spc="-10" dirty="0"/>
              <a:t>του </a:t>
            </a:r>
            <a:r>
              <a:rPr sz="2400" spc="-130" dirty="0"/>
              <a:t>φόρτου  </a:t>
            </a:r>
            <a:r>
              <a:rPr sz="2400" spc="-5" dirty="0" smtClean="0"/>
              <a:t>εργασίας</a:t>
            </a:r>
            <a:r>
              <a:rPr lang="el-GR" sz="2400" spc="-5" dirty="0" smtClean="0"/>
              <a:t> </a:t>
            </a:r>
            <a:endParaRPr sz="2400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27964"/>
            <a:ext cx="30829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Φινλανδία -</a:t>
            </a:r>
            <a:r>
              <a:rPr spc="-325" dirty="0"/>
              <a:t> </a:t>
            </a:r>
            <a:r>
              <a:rPr spc="-430" dirty="0"/>
              <a:t>ΟΤΑ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008501" y="6532871"/>
            <a:ext cx="1354454" cy="291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554607" y="1231948"/>
            <a:ext cx="6692900" cy="520827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90"/>
              </a:spcBef>
              <a:buClr>
                <a:srgbClr val="4471C4"/>
              </a:buClr>
              <a:buFont typeface="Arial"/>
              <a:buChar char=""/>
              <a:tabLst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Δράσεις: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συστηματική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παρακολούθηση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του φόρτου</a:t>
            </a:r>
            <a:r>
              <a:rPr sz="2000" spc="-13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εργασίας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010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Τακτικά</a:t>
            </a:r>
            <a:r>
              <a:rPr sz="2000" spc="-2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check-ups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Δυνατότητα συζήτησης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των ατομικών πλάνων</a:t>
            </a:r>
            <a:r>
              <a:rPr sz="2000" spc="-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55" dirty="0">
                <a:solidFill>
                  <a:srgbClr val="404040"/>
                </a:solidFill>
                <a:latin typeface="Carlito"/>
                <a:cs typeface="Carlito"/>
              </a:rPr>
              <a:t>ανάπτυξης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Συντονισμός πλάνου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καριέρας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με </a:t>
            </a: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την</a:t>
            </a:r>
            <a:r>
              <a:rPr sz="2000" spc="-10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ηλικία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010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Βελτίωση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οργανωσιακού</a:t>
            </a:r>
            <a:r>
              <a:rPr sz="2000" spc="-5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κλιματος</a:t>
            </a:r>
            <a:endParaRPr sz="20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buClr>
                <a:srgbClr val="4471C4"/>
              </a:buClr>
              <a:buFont typeface="Arial"/>
              <a:buChar char=""/>
            </a:pPr>
            <a:endParaRPr sz="23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1585"/>
              </a:spcBef>
              <a:buClr>
                <a:srgbClr val="4471C4"/>
              </a:buClr>
              <a:buFont typeface="Arial"/>
              <a:buChar char=""/>
              <a:tabLst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Αποτελέσματα</a:t>
            </a:r>
            <a:r>
              <a:rPr sz="2000" spc="-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10ετίας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010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Βελτιωμένη</a:t>
            </a:r>
            <a:r>
              <a:rPr sz="2000" spc="-3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υγεία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Βελτιωμένη</a:t>
            </a:r>
            <a:r>
              <a:rPr sz="2000" spc="-3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παρακίνηση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-15" dirty="0">
                <a:solidFill>
                  <a:srgbClr val="404040"/>
                </a:solidFill>
                <a:latin typeface="Carlito"/>
                <a:cs typeface="Carlito"/>
              </a:rPr>
              <a:t>Βελτίωση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της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εικόνας των</a:t>
            </a:r>
            <a:r>
              <a:rPr sz="2000" spc="-3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μεγαλύτερων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005"/>
              </a:spcBef>
              <a:buClr>
                <a:srgbClr val="4471C4"/>
              </a:buClr>
              <a:buFont typeface="Arial"/>
              <a:buChar char=""/>
              <a:tabLst>
                <a:tab pos="756920" algn="l"/>
              </a:tabLst>
            </a:pP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Αύξηση της </a:t>
            </a:r>
            <a:r>
              <a:rPr sz="2000" spc="-10" dirty="0">
                <a:solidFill>
                  <a:srgbClr val="404040"/>
                </a:solidFill>
                <a:latin typeface="Carlito"/>
                <a:cs typeface="Carlito"/>
              </a:rPr>
              <a:t>ηλικίας </a:t>
            </a:r>
            <a:r>
              <a:rPr sz="2000" spc="-5" dirty="0">
                <a:solidFill>
                  <a:srgbClr val="404040"/>
                </a:solidFill>
                <a:latin typeface="Carlito"/>
                <a:cs typeface="Carlito"/>
              </a:rPr>
              <a:t>συνταξιοδότησης </a:t>
            </a:r>
            <a:r>
              <a:rPr sz="2000" spc="-20" dirty="0">
                <a:solidFill>
                  <a:srgbClr val="404040"/>
                </a:solidFill>
                <a:latin typeface="Carlito"/>
                <a:cs typeface="Carlito"/>
              </a:rPr>
              <a:t>κατά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3</a:t>
            </a:r>
            <a:r>
              <a:rPr sz="2000" spc="-4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404040"/>
                </a:solidFill>
                <a:latin typeface="Carlito"/>
                <a:cs typeface="Carlito"/>
              </a:rPr>
              <a:t>χρόνια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381000" y="457200"/>
            <a:ext cx="8686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Πρόταση Προγράμματος:</a:t>
            </a:r>
          </a:p>
          <a:p>
            <a:r>
              <a:rPr lang="el-GR" b="1" dirty="0"/>
              <a:t>«Αναβάθμιση Δεξιοτήτων Εργαζομένων &amp; Επιχειρησιακή Καινοτομία»</a:t>
            </a:r>
          </a:p>
          <a:p>
            <a:r>
              <a:rPr lang="el-GR" b="1" dirty="0"/>
              <a:t>(σε συνεργασία με ΕΒΕ, ΟΑΕΔ/ΔΥΠΑ, ΑΕΙ, και Κέντρα Διά Βίου Μάθησης</a:t>
            </a:r>
            <a:r>
              <a:rPr lang="el-GR" b="1" dirty="0" smtClean="0"/>
              <a:t>)</a:t>
            </a:r>
          </a:p>
          <a:p>
            <a:endParaRPr lang="el-GR" b="1" dirty="0"/>
          </a:p>
          <a:p>
            <a:r>
              <a:rPr lang="el-GR" b="1" dirty="0"/>
              <a:t>Σκοπός του προγράμματος:</a:t>
            </a:r>
          </a:p>
          <a:p>
            <a:r>
              <a:rPr lang="el-GR" dirty="0"/>
              <a:t>Να υποστηρίξει μικρές και μεσαίες επιχειρήσεις και τους εργαζομένους τους ώστε να:</a:t>
            </a:r>
          </a:p>
          <a:p>
            <a:r>
              <a:rPr lang="el-GR" b="1" dirty="0"/>
              <a:t>Αναπτύξουν σύγχρονες δεξιότητες</a:t>
            </a:r>
            <a:r>
              <a:rPr lang="el-GR" dirty="0"/>
              <a:t> (ψηφιακές, πράσινες, διοικητικές).</a:t>
            </a:r>
          </a:p>
          <a:p>
            <a:r>
              <a:rPr lang="el-GR" b="1" dirty="0"/>
              <a:t>Αυξήσουν την ανταγωνιστικότητά τους</a:t>
            </a:r>
            <a:r>
              <a:rPr lang="el-GR" dirty="0"/>
              <a:t> και την προσαρμοστικότητα στην αγορά.</a:t>
            </a:r>
          </a:p>
          <a:p>
            <a:r>
              <a:rPr lang="el-GR" b="1" dirty="0"/>
              <a:t>Ενισχύσουν την </a:t>
            </a:r>
            <a:r>
              <a:rPr lang="el-GR" b="1" dirty="0" err="1"/>
              <a:t>απασχολησιμότητα</a:t>
            </a:r>
            <a:r>
              <a:rPr lang="el-GR" dirty="0"/>
              <a:t> και την επαγγελματική κινητικότητα των εργαζομένων.</a:t>
            </a:r>
          </a:p>
          <a:p>
            <a:endParaRPr lang="el-GR" dirty="0"/>
          </a:p>
        </p:txBody>
      </p:sp>
      <p:sp>
        <p:nvSpPr>
          <p:cNvPr id="9" name="Ορθογώνιο 8"/>
          <p:cNvSpPr/>
          <p:nvPr/>
        </p:nvSpPr>
        <p:spPr>
          <a:xfrm>
            <a:off x="2683951" y="3244334"/>
            <a:ext cx="3776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1. Εκπαιδευτικές Ενότητες (</a:t>
            </a:r>
            <a:r>
              <a:rPr lang="en-US" b="1" dirty="0"/>
              <a:t>modules):</a:t>
            </a:r>
            <a:endParaRPr lang="en-US" dirty="0"/>
          </a:p>
        </p:txBody>
      </p:sp>
      <p:graphicFrame>
        <p:nvGraphicFramePr>
          <p:cNvPr id="10" name="Πίνακα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406065"/>
              </p:ext>
            </p:extLst>
          </p:nvPr>
        </p:nvGraphicFramePr>
        <p:xfrm>
          <a:off x="1143000" y="3613666"/>
          <a:ext cx="7315200" cy="2463797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51048774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09978352"/>
                    </a:ext>
                  </a:extLst>
                </a:gridCol>
              </a:tblGrid>
              <a:tr h="252697">
                <a:tc>
                  <a:txBody>
                    <a:bodyPr/>
                    <a:lstStyle/>
                    <a:p>
                      <a:r>
                        <a:rPr lang="el-GR" sz="1200" b="1"/>
                        <a:t>Θεματική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200" b="1" dirty="0"/>
                        <a:t>Περιεχόμενο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353249"/>
                  </a:ext>
                </a:extLst>
              </a:tr>
              <a:tr h="44222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Ψηφιακές </a:t>
                      </a:r>
                      <a:r>
                        <a:rPr lang="el-GR" sz="1200" dirty="0"/>
                        <a:t>Δεξιότητες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200"/>
                        <a:t>MS Office, CRM, ψηφιακές πωλήσεις, social media για επιχειρήσεις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440136"/>
                  </a:ext>
                </a:extLst>
              </a:tr>
              <a:tr h="44222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Διοίκηση </a:t>
                      </a:r>
                      <a:r>
                        <a:rPr lang="el-GR" sz="1200" dirty="0"/>
                        <a:t>και Ηγεσία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Project Management, Team Leadership, </a:t>
                      </a:r>
                      <a:r>
                        <a:rPr lang="el-GR" sz="1200"/>
                        <a:t>Εσωτερική επικοινωνία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814537"/>
                  </a:ext>
                </a:extLst>
              </a:tr>
              <a:tr h="44222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Πράσινη </a:t>
                      </a:r>
                      <a:r>
                        <a:rPr lang="el-GR" sz="1200" dirty="0"/>
                        <a:t>Οικονομία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200"/>
                        <a:t>Ενεργειακή απόδοση, βιώσιμες πρακτικές, ESG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356511"/>
                  </a:ext>
                </a:extLst>
              </a:tr>
              <a:tr h="442220">
                <a:tc>
                  <a:txBody>
                    <a:bodyPr/>
                    <a:lstStyle/>
                    <a:p>
                      <a:r>
                        <a:rPr lang="el-GR" sz="1200" dirty="0" err="1" smtClean="0"/>
                        <a:t>Πελατοκεντρική</a:t>
                      </a:r>
                      <a:r>
                        <a:rPr lang="el-GR" sz="1200" dirty="0" smtClean="0"/>
                        <a:t> </a:t>
                      </a:r>
                      <a:r>
                        <a:rPr lang="el-GR" sz="1200" dirty="0"/>
                        <a:t>Προσέγγιση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200"/>
                        <a:t>Εξυπηρέτηση πελατών, </a:t>
                      </a:r>
                      <a:r>
                        <a:rPr lang="en-US" sz="1200"/>
                        <a:t>Customer Experience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856131"/>
                  </a:ext>
                </a:extLst>
              </a:tr>
              <a:tr h="442220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Επαγγελματική </a:t>
                      </a:r>
                      <a:r>
                        <a:rPr lang="el-GR" sz="1200" dirty="0"/>
                        <a:t>Ηθική &amp; Συμπερίληψη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Διαφορετικότητα </a:t>
                      </a:r>
                      <a:r>
                        <a:rPr lang="el-GR" sz="1200" dirty="0"/>
                        <a:t>και Ένταξη στο χώρο εργασίας</a:t>
                      </a:r>
                    </a:p>
                  </a:txBody>
                  <a:tcPr marL="63174" marR="63174" marT="31587" marB="315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080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41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447800" y="381000"/>
            <a:ext cx="7620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2. Συμπληρωματικές δράσεις: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Συμβουλευτική καριέρας</a:t>
            </a:r>
            <a:r>
              <a:rPr lang="el-GR" dirty="0"/>
              <a:t> (</a:t>
            </a:r>
            <a:r>
              <a:rPr lang="el-GR" dirty="0" err="1"/>
              <a:t>career</a:t>
            </a:r>
            <a:r>
              <a:rPr lang="el-GR" dirty="0"/>
              <a:t> </a:t>
            </a:r>
            <a:r>
              <a:rPr lang="el-GR" dirty="0" err="1"/>
              <a:t>coaching</a:t>
            </a:r>
            <a:r>
              <a:rPr lang="el-GR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 err="1"/>
              <a:t>Mentoring</a:t>
            </a:r>
            <a:r>
              <a:rPr lang="el-GR" b="1" dirty="0"/>
              <a:t> από επιχειρηματίες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Δυνατότητα πρακτικής σε επιχειρήσεις</a:t>
            </a:r>
            <a:r>
              <a:rPr lang="el-GR" dirty="0"/>
              <a:t> για ανέργους ή νέους εργαζομένους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Πιστοποίηση παρακολούθησης ή </a:t>
            </a:r>
            <a:r>
              <a:rPr lang="el-GR" b="1" dirty="0" err="1"/>
              <a:t>micro-credentials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457200" y="1997839"/>
            <a:ext cx="8686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Συνεργαζόμενοι φορείς: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Εμπορικά &amp; Βιομηχανικά Επιμελητήρια</a:t>
            </a:r>
            <a:r>
              <a:rPr lang="el-GR" dirty="0"/>
              <a:t> (π.χ. ΕΒΕΑ, ΕΒΕΘ)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ΔΥΠΑ (πρώην ΟΑΕΔ)</a:t>
            </a:r>
            <a:r>
              <a:rPr lang="el-GR" dirty="0"/>
              <a:t> – για επιδότηση εκπαιδευομένων ή </a:t>
            </a:r>
            <a:r>
              <a:rPr lang="el-GR" dirty="0" err="1"/>
              <a:t>voucher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Ανώτατα Εκπαιδευτικά Ιδρύματα</a:t>
            </a:r>
            <a:r>
              <a:rPr lang="el-GR" dirty="0"/>
              <a:t> – π.χ. ΕΑΠ, Παν. Δυτικής Μακεδονίας, </a:t>
            </a:r>
            <a:r>
              <a:rPr lang="el-GR" sz="1200" dirty="0"/>
              <a:t>Γεωπονικό Πανεπιστήμιο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Κέντρα Διά Βίου Μάθησης</a:t>
            </a:r>
            <a:r>
              <a:rPr lang="el-GR" dirty="0"/>
              <a:t> – τοπικά ή μέσω ΙΝΕ/ΓΣΕΕ, ΚΕΚ, ΙΕΚ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381000" y="34290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Χρηματοδότηση: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ΕΣΠΑ – Προγράμματα Ανάκαμψης &amp; Ανθεκτικότητας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Πόροι ΔΥΠΑ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Συνεισφορά επιχειρήσεων (με κίνητρα π.χ. φοροαπαλλαγές)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364671" y="4882014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Αναμενόμενα αποτελέσματα: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Εκπαίδευση τουλάχιστον </a:t>
            </a:r>
            <a:r>
              <a:rPr lang="el-GR" b="1" dirty="0"/>
              <a:t>500 εργαζομένων ετησίως</a:t>
            </a:r>
            <a:r>
              <a:rPr lang="el-GR" dirty="0"/>
              <a:t> ανά περιφέρεια.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Αύξηση παραγωγικότητας</a:t>
            </a:r>
            <a:r>
              <a:rPr lang="el-GR" dirty="0"/>
              <a:t> και καινοτομίας στις επιχειρήσεις.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Δημιουργία </a:t>
            </a:r>
            <a:r>
              <a:rPr lang="el-GR" b="1" dirty="0"/>
              <a:t>τοπικών συνεργατικών κόμβων</a:t>
            </a:r>
            <a:r>
              <a:rPr lang="el-GR" dirty="0"/>
              <a:t> εκπαίδευσης.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Προώθηση της </a:t>
            </a:r>
            <a:r>
              <a:rPr lang="el-GR" b="1" dirty="0"/>
              <a:t>διά βίου μάθησης</a:t>
            </a:r>
            <a:r>
              <a:rPr lang="el-GR" dirty="0"/>
              <a:t> στον ιδιωτικό τομέα.</a:t>
            </a:r>
          </a:p>
        </p:txBody>
      </p:sp>
    </p:spTree>
    <p:extLst>
      <p:ext uri="{BB962C8B-B14F-4D97-AF65-F5344CB8AC3E}">
        <p14:creationId xmlns:p14="http://schemas.microsoft.com/office/powerpoint/2010/main" val="176388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762001"/>
            <a:ext cx="7752715" cy="5238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65" dirty="0"/>
              <a:t>Αιτίες </a:t>
            </a:r>
            <a:r>
              <a:rPr sz="3200" spc="-220" dirty="0"/>
              <a:t>που </a:t>
            </a:r>
            <a:r>
              <a:rPr sz="3200" spc="-125" dirty="0"/>
              <a:t>καθιστούν </a:t>
            </a:r>
            <a:r>
              <a:rPr sz="3200" spc="-120" dirty="0"/>
              <a:t>αναγκαία </a:t>
            </a:r>
            <a:r>
              <a:rPr sz="3200" spc="-114"/>
              <a:t>την</a:t>
            </a:r>
            <a:r>
              <a:rPr sz="3200" spc="-650"/>
              <a:t> </a:t>
            </a:r>
            <a:r>
              <a:rPr sz="3200" spc="-140" smtClean="0"/>
              <a:t>εκπαίδευσ</a:t>
            </a:r>
            <a:r>
              <a:rPr lang="el-GR" sz="3200" spc="-140" dirty="0" smtClean="0"/>
              <a:t>η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219200" y="1590573"/>
            <a:ext cx="7619999" cy="4431726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20" dirty="0">
                <a:solidFill>
                  <a:srgbClr val="404040"/>
                </a:solidFill>
                <a:latin typeface="Arial"/>
                <a:cs typeface="Arial"/>
              </a:rPr>
              <a:t>Τεχνολογική</a:t>
            </a:r>
            <a:r>
              <a:rPr sz="2200" spc="-19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155" dirty="0">
                <a:solidFill>
                  <a:srgbClr val="404040"/>
                </a:solidFill>
                <a:latin typeface="Arial"/>
                <a:cs typeface="Arial"/>
              </a:rPr>
              <a:t>πρόοδος</a:t>
            </a:r>
            <a:endParaRPr sz="2200" dirty="0">
              <a:latin typeface="Arial"/>
              <a:cs typeface="Arial"/>
            </a:endParaRPr>
          </a:p>
          <a:p>
            <a:pPr marL="756285" marR="5080" lvl="1" indent="-287020">
              <a:lnSpc>
                <a:spcPts val="2380"/>
              </a:lnSpc>
              <a:spcBef>
                <a:spcPts val="1030"/>
              </a:spcBef>
              <a:buClr>
                <a:srgbClr val="4471C4"/>
              </a:buClr>
              <a:buChar char=""/>
              <a:tabLst>
                <a:tab pos="756920" algn="l"/>
              </a:tabLst>
            </a:pPr>
            <a:r>
              <a:rPr sz="2200" spc="-70" dirty="0">
                <a:solidFill>
                  <a:srgbClr val="404040"/>
                </a:solidFill>
                <a:latin typeface="Arial"/>
                <a:cs typeface="Arial"/>
              </a:rPr>
              <a:t>Απαιτεί νέες </a:t>
            </a:r>
            <a:r>
              <a:rPr sz="2200" spc="-35" dirty="0">
                <a:solidFill>
                  <a:srgbClr val="404040"/>
                </a:solidFill>
                <a:latin typeface="Arial"/>
                <a:cs typeface="Arial"/>
              </a:rPr>
              <a:t>ειδικότητες </a:t>
            </a:r>
            <a:r>
              <a:rPr sz="2200" spc="-30" dirty="0">
                <a:solidFill>
                  <a:srgbClr val="404040"/>
                </a:solidFill>
                <a:latin typeface="Arial"/>
                <a:cs typeface="Arial"/>
              </a:rPr>
              <a:t>και </a:t>
            </a:r>
            <a:r>
              <a:rPr sz="2200" spc="-110" dirty="0">
                <a:solidFill>
                  <a:srgbClr val="404040"/>
                </a:solidFill>
                <a:latin typeface="Arial"/>
                <a:cs typeface="Arial"/>
              </a:rPr>
              <a:t>γνώσεις </a:t>
            </a:r>
            <a:r>
              <a:rPr sz="2200" spc="-35" dirty="0">
                <a:solidFill>
                  <a:srgbClr val="404040"/>
                </a:solidFill>
                <a:latin typeface="Arial"/>
                <a:cs typeface="Arial"/>
              </a:rPr>
              <a:t>για </a:t>
            </a:r>
            <a:r>
              <a:rPr sz="2200" spc="-80" dirty="0">
                <a:solidFill>
                  <a:srgbClr val="404040"/>
                </a:solidFill>
                <a:latin typeface="Arial"/>
                <a:cs typeface="Arial"/>
              </a:rPr>
              <a:t>την </a:t>
            </a:r>
            <a:r>
              <a:rPr sz="2200" spc="-140" dirty="0">
                <a:solidFill>
                  <a:srgbClr val="404040"/>
                </a:solidFill>
                <a:latin typeface="Arial"/>
                <a:cs typeface="Arial"/>
              </a:rPr>
              <a:t>εκτέλεση  </a:t>
            </a:r>
            <a:r>
              <a:rPr sz="2200" spc="-130" dirty="0">
                <a:solidFill>
                  <a:srgbClr val="404040"/>
                </a:solidFill>
                <a:latin typeface="Arial"/>
                <a:cs typeface="Arial"/>
              </a:rPr>
              <a:t>έργων</a:t>
            </a:r>
            <a:endParaRPr sz="22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4471C4"/>
              </a:buClr>
              <a:buFont typeface="Arial"/>
              <a:buChar char=""/>
            </a:pPr>
            <a:endParaRPr sz="2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50"/>
              </a:spcBef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00" dirty="0">
                <a:solidFill>
                  <a:srgbClr val="404040"/>
                </a:solidFill>
                <a:latin typeface="Arial"/>
                <a:cs typeface="Arial"/>
              </a:rPr>
              <a:t>Απαιτήσεις </a:t>
            </a:r>
            <a:r>
              <a:rPr sz="2200" spc="-35" dirty="0">
                <a:solidFill>
                  <a:srgbClr val="404040"/>
                </a:solidFill>
                <a:latin typeface="Arial"/>
                <a:cs typeface="Arial"/>
              </a:rPr>
              <a:t>και </a:t>
            </a:r>
            <a:r>
              <a:rPr sz="2200" spc="-110" dirty="0">
                <a:solidFill>
                  <a:srgbClr val="404040"/>
                </a:solidFill>
                <a:latin typeface="Arial"/>
                <a:cs typeface="Arial"/>
              </a:rPr>
              <a:t>ανάγκες</a:t>
            </a:r>
            <a:r>
              <a:rPr sz="2200" spc="-38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130" dirty="0">
                <a:solidFill>
                  <a:srgbClr val="404040"/>
                </a:solidFill>
                <a:latin typeface="Arial"/>
                <a:cs typeface="Arial"/>
              </a:rPr>
              <a:t>πολιτών</a:t>
            </a:r>
            <a:endParaRPr sz="2200" dirty="0">
              <a:latin typeface="Arial"/>
              <a:cs typeface="Arial"/>
            </a:endParaRPr>
          </a:p>
          <a:p>
            <a:pPr marL="756285" marR="657225" lvl="1" indent="-287020">
              <a:lnSpc>
                <a:spcPct val="90100"/>
              </a:lnSpc>
              <a:spcBef>
                <a:spcPts val="990"/>
              </a:spcBef>
              <a:buClr>
                <a:srgbClr val="4471C4"/>
              </a:buClr>
              <a:buChar char=""/>
              <a:tabLst>
                <a:tab pos="756920" algn="l"/>
              </a:tabLst>
            </a:pPr>
            <a:r>
              <a:rPr sz="2200" spc="-105" dirty="0">
                <a:solidFill>
                  <a:srgbClr val="404040"/>
                </a:solidFill>
                <a:latin typeface="Arial"/>
                <a:cs typeface="Arial"/>
              </a:rPr>
              <a:t>Απαιτούν </a:t>
            </a:r>
            <a:r>
              <a:rPr sz="2200" spc="-55" dirty="0">
                <a:solidFill>
                  <a:srgbClr val="404040"/>
                </a:solidFill>
                <a:latin typeface="Arial"/>
                <a:cs typeface="Arial"/>
              </a:rPr>
              <a:t>θέσεις </a:t>
            </a:r>
            <a:r>
              <a:rPr sz="2200" spc="-90" dirty="0">
                <a:solidFill>
                  <a:srgbClr val="404040"/>
                </a:solidFill>
                <a:latin typeface="Arial"/>
                <a:cs typeface="Arial"/>
              </a:rPr>
              <a:t>εργασίας </a:t>
            </a:r>
            <a:r>
              <a:rPr sz="2200" spc="-35" dirty="0">
                <a:solidFill>
                  <a:srgbClr val="404040"/>
                </a:solidFill>
                <a:latin typeface="Arial"/>
                <a:cs typeface="Arial"/>
              </a:rPr>
              <a:t>με </a:t>
            </a:r>
            <a:r>
              <a:rPr sz="2200" spc="-70" dirty="0">
                <a:solidFill>
                  <a:srgbClr val="404040"/>
                </a:solidFill>
                <a:latin typeface="Arial"/>
                <a:cs typeface="Arial"/>
              </a:rPr>
              <a:t>νέο </a:t>
            </a:r>
            <a:r>
              <a:rPr sz="2200" spc="-55" dirty="0">
                <a:solidFill>
                  <a:srgbClr val="404040"/>
                </a:solidFill>
                <a:latin typeface="Arial"/>
                <a:cs typeface="Arial"/>
              </a:rPr>
              <a:t>ή </a:t>
            </a:r>
            <a:r>
              <a:rPr sz="2200" spc="-105" dirty="0">
                <a:solidFill>
                  <a:srgbClr val="404040"/>
                </a:solidFill>
                <a:latin typeface="Arial"/>
                <a:cs typeface="Arial"/>
              </a:rPr>
              <a:t>διαφορετικό  </a:t>
            </a:r>
            <a:r>
              <a:rPr sz="2200" spc="-90" dirty="0">
                <a:solidFill>
                  <a:srgbClr val="404040"/>
                </a:solidFill>
                <a:latin typeface="Arial"/>
                <a:cs typeface="Arial"/>
              </a:rPr>
              <a:t>περιεχόμενο </a:t>
            </a:r>
            <a:r>
              <a:rPr sz="2200" spc="-45" dirty="0">
                <a:solidFill>
                  <a:srgbClr val="404040"/>
                </a:solidFill>
                <a:latin typeface="Arial"/>
                <a:cs typeface="Arial"/>
              </a:rPr>
              <a:t>(για </a:t>
            </a:r>
            <a:r>
              <a:rPr sz="2200" spc="-75" dirty="0">
                <a:solidFill>
                  <a:srgbClr val="404040"/>
                </a:solidFill>
                <a:latin typeface="Arial"/>
                <a:cs typeface="Arial"/>
              </a:rPr>
              <a:t>ποιότητα, </a:t>
            </a:r>
            <a:r>
              <a:rPr sz="2200" spc="-60" dirty="0">
                <a:solidFill>
                  <a:srgbClr val="404040"/>
                </a:solidFill>
                <a:latin typeface="Arial"/>
                <a:cs typeface="Arial"/>
              </a:rPr>
              <a:t>ποικιλία, </a:t>
            </a:r>
            <a:r>
              <a:rPr sz="2200" spc="-70" dirty="0">
                <a:solidFill>
                  <a:srgbClr val="404040"/>
                </a:solidFill>
                <a:latin typeface="Arial"/>
                <a:cs typeface="Arial"/>
              </a:rPr>
              <a:t>ταχύτητα,  </a:t>
            </a:r>
            <a:r>
              <a:rPr sz="2200" spc="-160" dirty="0">
                <a:solidFill>
                  <a:srgbClr val="404040"/>
                </a:solidFill>
                <a:latin typeface="Arial"/>
                <a:cs typeface="Arial"/>
              </a:rPr>
              <a:t>προσωπική</a:t>
            </a:r>
            <a:r>
              <a:rPr sz="2200" spc="-1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100" dirty="0">
                <a:solidFill>
                  <a:srgbClr val="404040"/>
                </a:solidFill>
                <a:latin typeface="Arial"/>
                <a:cs typeface="Arial"/>
              </a:rPr>
              <a:t>εξυπηρέτηση)</a:t>
            </a:r>
            <a:endParaRPr sz="22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4471C4"/>
              </a:buClr>
              <a:buFont typeface="Arial"/>
              <a:buChar char=""/>
            </a:pPr>
            <a:endParaRPr sz="2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85"/>
              </a:spcBef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50" dirty="0">
                <a:solidFill>
                  <a:srgbClr val="404040"/>
                </a:solidFill>
                <a:latin typeface="Arial"/>
                <a:cs typeface="Arial"/>
              </a:rPr>
              <a:t>Επανασχεδιασμός </a:t>
            </a:r>
            <a:r>
              <a:rPr sz="2200" spc="-80" dirty="0">
                <a:solidFill>
                  <a:srgbClr val="404040"/>
                </a:solidFill>
                <a:latin typeface="Arial"/>
                <a:cs typeface="Arial"/>
              </a:rPr>
              <a:t>λειτουργιών </a:t>
            </a:r>
            <a:r>
              <a:rPr sz="2200" spc="-35" dirty="0">
                <a:solidFill>
                  <a:srgbClr val="404040"/>
                </a:solidFill>
                <a:latin typeface="Arial"/>
                <a:cs typeface="Arial"/>
              </a:rPr>
              <a:t>και </a:t>
            </a:r>
            <a:r>
              <a:rPr sz="2200" spc="-105" dirty="0">
                <a:solidFill>
                  <a:srgbClr val="404040"/>
                </a:solidFill>
                <a:latin typeface="Arial"/>
                <a:cs typeface="Arial"/>
              </a:rPr>
              <a:t>οργανωτικές</a:t>
            </a:r>
            <a:r>
              <a:rPr sz="2200" spc="-45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100" dirty="0">
                <a:solidFill>
                  <a:srgbClr val="404040"/>
                </a:solidFill>
                <a:latin typeface="Arial"/>
                <a:cs typeface="Arial"/>
              </a:rPr>
              <a:t>αλλαγές</a:t>
            </a:r>
            <a:endParaRPr sz="2200" dirty="0">
              <a:latin typeface="Arial"/>
              <a:cs typeface="Arial"/>
            </a:endParaRPr>
          </a:p>
          <a:p>
            <a:pPr marL="756285" marR="22860" lvl="1" indent="-287020">
              <a:lnSpc>
                <a:spcPts val="2380"/>
              </a:lnSpc>
              <a:spcBef>
                <a:spcPts val="1030"/>
              </a:spcBef>
              <a:buClr>
                <a:srgbClr val="4471C4"/>
              </a:buClr>
              <a:buChar char=""/>
              <a:tabLst>
                <a:tab pos="756920" algn="l"/>
              </a:tabLst>
            </a:pPr>
            <a:r>
              <a:rPr sz="2200" spc="-105" dirty="0">
                <a:solidFill>
                  <a:srgbClr val="404040"/>
                </a:solidFill>
                <a:latin typeface="Arial"/>
                <a:cs typeface="Arial"/>
              </a:rPr>
              <a:t>Απαιτούν </a:t>
            </a:r>
            <a:r>
              <a:rPr sz="2200" spc="-70" dirty="0">
                <a:solidFill>
                  <a:srgbClr val="404040"/>
                </a:solidFill>
                <a:latin typeface="Arial"/>
                <a:cs typeface="Arial"/>
              </a:rPr>
              <a:t>νέες </a:t>
            </a:r>
            <a:r>
              <a:rPr sz="2200" spc="-65" dirty="0">
                <a:solidFill>
                  <a:srgbClr val="404040"/>
                </a:solidFill>
                <a:latin typeface="Arial"/>
                <a:cs typeface="Arial"/>
              </a:rPr>
              <a:t>αρμοδιότητες, </a:t>
            </a:r>
            <a:r>
              <a:rPr sz="2200" spc="-50" dirty="0">
                <a:solidFill>
                  <a:srgbClr val="404040"/>
                </a:solidFill>
                <a:latin typeface="Arial"/>
                <a:cs typeface="Arial"/>
              </a:rPr>
              <a:t>διευρυμένα </a:t>
            </a:r>
            <a:r>
              <a:rPr sz="2200" spc="-145" dirty="0">
                <a:solidFill>
                  <a:srgbClr val="404040"/>
                </a:solidFill>
                <a:latin typeface="Arial"/>
                <a:cs typeface="Arial"/>
              </a:rPr>
              <a:t>καθήκοντα,  </a:t>
            </a:r>
            <a:r>
              <a:rPr sz="2200" spc="-50" dirty="0">
                <a:solidFill>
                  <a:srgbClr val="404040"/>
                </a:solidFill>
                <a:latin typeface="Arial"/>
                <a:cs typeface="Arial"/>
              </a:rPr>
              <a:t>διαφορετικό </a:t>
            </a:r>
            <a:r>
              <a:rPr sz="2200" spc="-30" dirty="0">
                <a:solidFill>
                  <a:srgbClr val="404040"/>
                </a:solidFill>
                <a:latin typeface="Arial"/>
                <a:cs typeface="Arial"/>
              </a:rPr>
              <a:t>και </a:t>
            </a:r>
            <a:r>
              <a:rPr sz="2200" spc="-70" dirty="0">
                <a:solidFill>
                  <a:srgbClr val="404040"/>
                </a:solidFill>
                <a:latin typeface="Arial"/>
                <a:cs typeface="Arial"/>
              </a:rPr>
              <a:t>νέο </a:t>
            </a:r>
            <a:r>
              <a:rPr sz="2200" spc="-90" dirty="0">
                <a:solidFill>
                  <a:srgbClr val="404040"/>
                </a:solidFill>
                <a:latin typeface="Arial"/>
                <a:cs typeface="Arial"/>
              </a:rPr>
              <a:t>περιεχόμενο</a:t>
            </a:r>
            <a:r>
              <a:rPr sz="2200" spc="-2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105" dirty="0">
                <a:solidFill>
                  <a:srgbClr val="404040"/>
                </a:solidFill>
                <a:latin typeface="Arial"/>
                <a:cs typeface="Arial"/>
              </a:rPr>
              <a:t>εργασιών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711708"/>
              <a:ext cx="1365250" cy="508000"/>
            </a:xfrm>
            <a:custGeom>
              <a:avLst/>
              <a:gdLst/>
              <a:ahLst/>
              <a:cxnLst/>
              <a:rect l="l" t="t" r="r" b="b"/>
              <a:pathLst>
                <a:path w="1365250" h="508000">
                  <a:moveTo>
                    <a:pt x="0" y="0"/>
                  </a:moveTo>
                  <a:lnTo>
                    <a:pt x="0" y="504316"/>
                  </a:lnTo>
                  <a:lnTo>
                    <a:pt x="1019098" y="507491"/>
                  </a:lnTo>
                  <a:lnTo>
                    <a:pt x="1119378" y="507491"/>
                  </a:lnTo>
                  <a:lnTo>
                    <a:pt x="1124013" y="502665"/>
                  </a:lnTo>
                  <a:lnTo>
                    <a:pt x="1125562" y="501141"/>
                  </a:lnTo>
                  <a:lnTo>
                    <a:pt x="1127455" y="499490"/>
                  </a:lnTo>
                  <a:lnTo>
                    <a:pt x="1357884" y="269239"/>
                  </a:lnTo>
                  <a:lnTo>
                    <a:pt x="1363170" y="262096"/>
                  </a:lnTo>
                  <a:lnTo>
                    <a:pt x="1364932" y="254952"/>
                  </a:lnTo>
                  <a:lnTo>
                    <a:pt x="1363170" y="247808"/>
                  </a:lnTo>
                  <a:lnTo>
                    <a:pt x="1357884" y="240664"/>
                  </a:lnTo>
                  <a:lnTo>
                    <a:pt x="1128991" y="11937"/>
                  </a:lnTo>
                  <a:lnTo>
                    <a:pt x="1124013" y="11937"/>
                  </a:lnTo>
                  <a:lnTo>
                    <a:pt x="1124013" y="7112"/>
                  </a:lnTo>
                  <a:lnTo>
                    <a:pt x="1119378" y="7112"/>
                  </a:lnTo>
                  <a:lnTo>
                    <a:pt x="1114564" y="2412"/>
                  </a:lnTo>
                  <a:lnTo>
                    <a:pt x="1019098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68579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1868" y="5283"/>
            <a:ext cx="573405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140" dirty="0"/>
              <a:t>Τομείς </a:t>
            </a:r>
            <a:r>
              <a:rPr sz="3400" spc="-155" dirty="0"/>
              <a:t>εκπαίδευσης</a:t>
            </a:r>
            <a:r>
              <a:rPr sz="3400" spc="-415" dirty="0"/>
              <a:t> </a:t>
            </a:r>
            <a:r>
              <a:rPr sz="3400" spc="-250" dirty="0"/>
              <a:t>προσωπικού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1295400" y="899921"/>
            <a:ext cx="7479791" cy="5632952"/>
          </a:xfrm>
          <a:prstGeom prst="rect">
            <a:avLst/>
          </a:prstGeom>
        </p:spPr>
        <p:txBody>
          <a:bodyPr vert="horz" wrap="square" lIns="0" tIns="107315" rIns="0" bIns="0" rtlCol="0">
            <a:spAutoFit/>
          </a:bodyPr>
          <a:lstStyle/>
          <a:p>
            <a:pPr marL="393700" indent="-343535">
              <a:lnSpc>
                <a:spcPct val="100000"/>
              </a:lnSpc>
              <a:spcBef>
                <a:spcPts val="845"/>
              </a:spcBef>
              <a:buClr>
                <a:srgbClr val="4471C4"/>
              </a:buClr>
              <a:buChar char=""/>
              <a:tabLst>
                <a:tab pos="394335" algn="l"/>
              </a:tabLst>
            </a:pPr>
            <a:r>
              <a:rPr sz="2000" spc="-135" dirty="0">
                <a:solidFill>
                  <a:srgbClr val="404040"/>
                </a:solidFill>
                <a:latin typeface="Arial"/>
                <a:cs typeface="Arial"/>
              </a:rPr>
              <a:t>Γνώσεις</a:t>
            </a:r>
            <a:endParaRPr sz="2000" dirty="0">
              <a:latin typeface="Arial"/>
              <a:cs typeface="Arial"/>
            </a:endParaRPr>
          </a:p>
          <a:p>
            <a:pPr marL="794385" lvl="1" indent="-287020">
              <a:lnSpc>
                <a:spcPts val="2395"/>
              </a:lnSpc>
              <a:spcBef>
                <a:spcPts val="740"/>
              </a:spcBef>
              <a:buClr>
                <a:srgbClr val="4471C4"/>
              </a:buClr>
              <a:buChar char=""/>
              <a:tabLst>
                <a:tab pos="795020" algn="l"/>
              </a:tabLst>
            </a:pPr>
            <a:r>
              <a:rPr sz="2000" spc="-85" dirty="0">
                <a:solidFill>
                  <a:srgbClr val="404040"/>
                </a:solidFill>
                <a:latin typeface="Arial"/>
                <a:cs typeface="Arial"/>
              </a:rPr>
              <a:t>Οι </a:t>
            </a:r>
            <a:r>
              <a:rPr sz="2000" spc="-105" dirty="0">
                <a:solidFill>
                  <a:srgbClr val="404040"/>
                </a:solidFill>
                <a:latin typeface="Arial"/>
                <a:cs typeface="Arial"/>
              </a:rPr>
              <a:t>γνώσεις </a:t>
            </a:r>
            <a:r>
              <a:rPr sz="2000" spc="-90" dirty="0">
                <a:solidFill>
                  <a:srgbClr val="404040"/>
                </a:solidFill>
                <a:latin typeface="Arial"/>
                <a:cs typeface="Arial"/>
              </a:rPr>
              <a:t>αποτελούν </a:t>
            </a:r>
            <a:r>
              <a:rPr sz="2000" spc="-55" dirty="0">
                <a:solidFill>
                  <a:srgbClr val="404040"/>
                </a:solidFill>
                <a:latin typeface="Arial"/>
                <a:cs typeface="Arial"/>
              </a:rPr>
              <a:t>το </a:t>
            </a:r>
            <a:r>
              <a:rPr sz="2000" spc="-95" dirty="0">
                <a:solidFill>
                  <a:srgbClr val="404040"/>
                </a:solidFill>
                <a:latin typeface="Arial"/>
                <a:cs typeface="Arial"/>
              </a:rPr>
              <a:t>απόθεμα</a:t>
            </a:r>
            <a:r>
              <a:rPr sz="2000" spc="-22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-114" dirty="0">
                <a:solidFill>
                  <a:srgbClr val="404040"/>
                </a:solidFill>
                <a:latin typeface="Arial"/>
                <a:cs typeface="Arial"/>
              </a:rPr>
              <a:t>παρατηρήσεων,</a:t>
            </a:r>
            <a:endParaRPr sz="2000" dirty="0">
              <a:latin typeface="Arial"/>
              <a:cs typeface="Arial"/>
            </a:endParaRPr>
          </a:p>
          <a:p>
            <a:pPr marL="794385">
              <a:lnSpc>
                <a:spcPts val="2395"/>
              </a:lnSpc>
            </a:pPr>
            <a:r>
              <a:rPr sz="2000" spc="-105" dirty="0">
                <a:solidFill>
                  <a:srgbClr val="404040"/>
                </a:solidFill>
                <a:latin typeface="Arial"/>
                <a:cs typeface="Arial"/>
              </a:rPr>
              <a:t>γεγονότων </a:t>
            </a:r>
            <a:r>
              <a:rPr sz="2000" spc="-30" dirty="0">
                <a:solidFill>
                  <a:srgbClr val="404040"/>
                </a:solidFill>
                <a:latin typeface="Arial"/>
                <a:cs typeface="Arial"/>
              </a:rPr>
              <a:t>και </a:t>
            </a:r>
            <a:r>
              <a:rPr sz="2000" spc="-114" dirty="0">
                <a:solidFill>
                  <a:srgbClr val="404040"/>
                </a:solidFill>
                <a:latin typeface="Arial"/>
                <a:cs typeface="Arial"/>
              </a:rPr>
              <a:t>πληροφοριών </a:t>
            </a:r>
            <a:r>
              <a:rPr sz="2000" spc="-140" dirty="0">
                <a:solidFill>
                  <a:srgbClr val="404040"/>
                </a:solidFill>
                <a:latin typeface="Arial"/>
                <a:cs typeface="Arial"/>
              </a:rPr>
              <a:t>που </a:t>
            </a:r>
            <a:r>
              <a:rPr sz="2000" spc="-5" dirty="0">
                <a:solidFill>
                  <a:srgbClr val="404040"/>
                </a:solidFill>
                <a:latin typeface="Arial"/>
                <a:cs typeface="Arial"/>
              </a:rPr>
              <a:t>διαθέτει </a:t>
            </a:r>
            <a:r>
              <a:rPr sz="2000" spc="-75" dirty="0">
                <a:solidFill>
                  <a:srgbClr val="404040"/>
                </a:solidFill>
                <a:latin typeface="Arial"/>
                <a:cs typeface="Arial"/>
              </a:rPr>
              <a:t>ο</a:t>
            </a:r>
            <a:r>
              <a:rPr sz="2000" spc="-2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-100" dirty="0">
                <a:solidFill>
                  <a:srgbClr val="404040"/>
                </a:solidFill>
                <a:latin typeface="Arial"/>
                <a:cs typeface="Arial"/>
              </a:rPr>
              <a:t>εργαζόμενος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buClr>
                <a:srgbClr val="4471C4"/>
              </a:buClr>
              <a:buChar char=""/>
              <a:tabLst>
                <a:tab pos="394335" algn="l"/>
              </a:tabLst>
            </a:pPr>
            <a:r>
              <a:rPr sz="2000" spc="-85" dirty="0">
                <a:solidFill>
                  <a:srgbClr val="404040"/>
                </a:solidFill>
                <a:latin typeface="Arial"/>
                <a:cs typeface="Arial"/>
              </a:rPr>
              <a:t>Ικανότητες</a:t>
            </a:r>
            <a:endParaRPr sz="2000" dirty="0">
              <a:latin typeface="Arial"/>
              <a:cs typeface="Arial"/>
            </a:endParaRPr>
          </a:p>
          <a:p>
            <a:pPr marL="794385" lvl="1" indent="-287020">
              <a:lnSpc>
                <a:spcPct val="100000"/>
              </a:lnSpc>
              <a:spcBef>
                <a:spcPts val="745"/>
              </a:spcBef>
              <a:buClr>
                <a:srgbClr val="4471C4"/>
              </a:buClr>
              <a:buChar char=""/>
              <a:tabLst>
                <a:tab pos="795020" algn="l"/>
              </a:tabLst>
            </a:pPr>
            <a:r>
              <a:rPr sz="2000" spc="-260" dirty="0">
                <a:solidFill>
                  <a:srgbClr val="404040"/>
                </a:solidFill>
                <a:latin typeface="Arial"/>
                <a:cs typeface="Arial"/>
              </a:rPr>
              <a:t>Ο </a:t>
            </a:r>
            <a:r>
              <a:rPr sz="2000" spc="-90" dirty="0">
                <a:solidFill>
                  <a:srgbClr val="404040"/>
                </a:solidFill>
                <a:latin typeface="Arial"/>
                <a:cs typeface="Arial"/>
              </a:rPr>
              <a:t>βαθμός </a:t>
            </a:r>
            <a:r>
              <a:rPr sz="2000" spc="-80" dirty="0">
                <a:solidFill>
                  <a:srgbClr val="404040"/>
                </a:solidFill>
                <a:latin typeface="Arial"/>
                <a:cs typeface="Arial"/>
              </a:rPr>
              <a:t>αποτελεσματικής </a:t>
            </a:r>
            <a:r>
              <a:rPr sz="2000" spc="-60" dirty="0">
                <a:solidFill>
                  <a:srgbClr val="404040"/>
                </a:solidFill>
                <a:latin typeface="Arial"/>
                <a:cs typeface="Arial"/>
              </a:rPr>
              <a:t>διαχείρισης </a:t>
            </a:r>
            <a:r>
              <a:rPr sz="2000" spc="-85" dirty="0">
                <a:solidFill>
                  <a:srgbClr val="404040"/>
                </a:solidFill>
                <a:latin typeface="Arial"/>
                <a:cs typeface="Arial"/>
              </a:rPr>
              <a:t>ενός</a:t>
            </a:r>
            <a:r>
              <a:rPr sz="2000" spc="-43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-90" dirty="0">
                <a:solidFill>
                  <a:srgbClr val="404040"/>
                </a:solidFill>
                <a:latin typeface="Arial"/>
                <a:cs typeface="Arial"/>
              </a:rPr>
              <a:t>καθήκοντος</a:t>
            </a:r>
            <a:endParaRPr sz="20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4471C4"/>
              </a:buClr>
              <a:buFont typeface="Arial"/>
              <a:buChar char=""/>
            </a:pPr>
            <a:endParaRPr sz="200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buClr>
                <a:srgbClr val="4471C4"/>
              </a:buClr>
              <a:buChar char=""/>
              <a:tabLst>
                <a:tab pos="394335" algn="l"/>
              </a:tabLst>
            </a:pPr>
            <a:r>
              <a:rPr sz="2000" spc="-75" dirty="0">
                <a:solidFill>
                  <a:srgbClr val="404040"/>
                </a:solidFill>
                <a:latin typeface="Arial"/>
                <a:cs typeface="Arial"/>
              </a:rPr>
              <a:t>Δεξιότητες</a:t>
            </a:r>
            <a:endParaRPr sz="2000" dirty="0">
              <a:latin typeface="Arial"/>
              <a:cs typeface="Arial"/>
            </a:endParaRPr>
          </a:p>
          <a:p>
            <a:pPr marL="794385" lvl="1" indent="-287020">
              <a:lnSpc>
                <a:spcPts val="2395"/>
              </a:lnSpc>
              <a:spcBef>
                <a:spcPts val="745"/>
              </a:spcBef>
              <a:buClr>
                <a:srgbClr val="4471C4"/>
              </a:buClr>
              <a:buChar char=""/>
              <a:tabLst>
                <a:tab pos="795020" algn="l"/>
              </a:tabLst>
            </a:pPr>
            <a:r>
              <a:rPr sz="2000" spc="-50" dirty="0">
                <a:solidFill>
                  <a:srgbClr val="404040"/>
                </a:solidFill>
                <a:latin typeface="Arial"/>
                <a:cs typeface="Arial"/>
              </a:rPr>
              <a:t>η </a:t>
            </a:r>
            <a:r>
              <a:rPr sz="2000" spc="-60" dirty="0">
                <a:solidFill>
                  <a:srgbClr val="404040"/>
                </a:solidFill>
                <a:latin typeface="Arial"/>
                <a:cs typeface="Arial"/>
              </a:rPr>
              <a:t>δυνατότητα </a:t>
            </a:r>
            <a:r>
              <a:rPr sz="2000" spc="-85" dirty="0">
                <a:solidFill>
                  <a:srgbClr val="404040"/>
                </a:solidFill>
                <a:latin typeface="Arial"/>
                <a:cs typeface="Arial"/>
              </a:rPr>
              <a:t>ενός </a:t>
            </a:r>
            <a:r>
              <a:rPr sz="2000" spc="-60" dirty="0">
                <a:solidFill>
                  <a:srgbClr val="404040"/>
                </a:solidFill>
                <a:latin typeface="Arial"/>
                <a:cs typeface="Arial"/>
              </a:rPr>
              <a:t>ατόμου </a:t>
            </a:r>
            <a:r>
              <a:rPr sz="2000" spc="-95" dirty="0">
                <a:solidFill>
                  <a:srgbClr val="404040"/>
                </a:solidFill>
                <a:latin typeface="Arial"/>
                <a:cs typeface="Arial"/>
              </a:rPr>
              <a:t>να </a:t>
            </a:r>
            <a:r>
              <a:rPr sz="2000" spc="-65" dirty="0">
                <a:solidFill>
                  <a:srgbClr val="404040"/>
                </a:solidFill>
                <a:latin typeface="Arial"/>
                <a:cs typeface="Arial"/>
              </a:rPr>
              <a:t>επιτυγχάνει</a:t>
            </a:r>
            <a:r>
              <a:rPr sz="2000" spc="-3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-95" dirty="0">
                <a:solidFill>
                  <a:srgbClr val="404040"/>
                </a:solidFill>
                <a:latin typeface="Arial"/>
                <a:cs typeface="Arial"/>
              </a:rPr>
              <a:t>κάποιο</a:t>
            </a:r>
            <a:endParaRPr sz="2000" dirty="0">
              <a:latin typeface="Arial"/>
              <a:cs typeface="Arial"/>
            </a:endParaRPr>
          </a:p>
          <a:p>
            <a:pPr marL="794385" marR="551180">
              <a:lnSpc>
                <a:spcPts val="2270"/>
              </a:lnSpc>
              <a:spcBef>
                <a:spcPts val="160"/>
              </a:spcBef>
            </a:pPr>
            <a:r>
              <a:rPr sz="2000" spc="-75" dirty="0">
                <a:solidFill>
                  <a:srgbClr val="404040"/>
                </a:solidFill>
                <a:latin typeface="Arial"/>
                <a:cs typeface="Arial"/>
              </a:rPr>
              <a:t>συγκεκριμένο </a:t>
            </a:r>
            <a:r>
              <a:rPr sz="2000" spc="-60" dirty="0">
                <a:solidFill>
                  <a:srgbClr val="404040"/>
                </a:solidFill>
                <a:latin typeface="Arial"/>
                <a:cs typeface="Arial"/>
              </a:rPr>
              <a:t>επιθυμητό </a:t>
            </a:r>
            <a:r>
              <a:rPr sz="2000" spc="-90" dirty="0">
                <a:solidFill>
                  <a:srgbClr val="404040"/>
                </a:solidFill>
                <a:latin typeface="Arial"/>
                <a:cs typeface="Arial"/>
              </a:rPr>
              <a:t>αποτέλεσμα, </a:t>
            </a:r>
            <a:r>
              <a:rPr sz="2000" spc="-30" dirty="0">
                <a:solidFill>
                  <a:srgbClr val="404040"/>
                </a:solidFill>
                <a:latin typeface="Arial"/>
                <a:cs typeface="Arial"/>
              </a:rPr>
              <a:t>με </a:t>
            </a:r>
            <a:r>
              <a:rPr sz="2000" spc="-75" dirty="0">
                <a:solidFill>
                  <a:srgbClr val="404040"/>
                </a:solidFill>
                <a:latin typeface="Arial"/>
                <a:cs typeface="Arial"/>
              </a:rPr>
              <a:t>την</a:t>
            </a:r>
            <a:r>
              <a:rPr sz="2000" spc="-3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-75" dirty="0">
                <a:solidFill>
                  <a:srgbClr val="404040"/>
                </a:solidFill>
                <a:latin typeface="Arial"/>
                <a:cs typeface="Arial"/>
              </a:rPr>
              <a:t>ελάχιστη  </a:t>
            </a:r>
            <a:r>
              <a:rPr sz="2000" spc="-65" dirty="0">
                <a:solidFill>
                  <a:srgbClr val="404040"/>
                </a:solidFill>
                <a:latin typeface="Arial"/>
                <a:cs typeface="Arial"/>
              </a:rPr>
              <a:t>δυνατή </a:t>
            </a:r>
            <a:r>
              <a:rPr sz="2000" spc="-114" dirty="0">
                <a:solidFill>
                  <a:srgbClr val="404040"/>
                </a:solidFill>
                <a:latin typeface="Arial"/>
                <a:cs typeface="Arial"/>
              </a:rPr>
              <a:t>προσπάθεια </a:t>
            </a:r>
            <a:r>
              <a:rPr sz="2000" spc="-30" dirty="0">
                <a:solidFill>
                  <a:srgbClr val="404040"/>
                </a:solidFill>
                <a:latin typeface="Arial"/>
                <a:cs typeface="Arial"/>
              </a:rPr>
              <a:t>και</a:t>
            </a:r>
            <a:r>
              <a:rPr sz="2000" spc="-1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-140" dirty="0">
                <a:solidFill>
                  <a:srgbClr val="404040"/>
                </a:solidFill>
                <a:latin typeface="Arial"/>
                <a:cs typeface="Arial"/>
              </a:rPr>
              <a:t>χρόνο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buClr>
                <a:srgbClr val="4471C4"/>
              </a:buClr>
              <a:buChar char=""/>
              <a:tabLst>
                <a:tab pos="394335" algn="l"/>
              </a:tabLst>
            </a:pPr>
            <a:r>
              <a:rPr sz="2000" spc="-105" dirty="0">
                <a:solidFill>
                  <a:srgbClr val="404040"/>
                </a:solidFill>
                <a:latin typeface="Arial"/>
                <a:cs typeface="Arial"/>
              </a:rPr>
              <a:t>Στάσεις</a:t>
            </a:r>
            <a:endParaRPr sz="2000" dirty="0">
              <a:latin typeface="Arial"/>
              <a:cs typeface="Arial"/>
            </a:endParaRPr>
          </a:p>
          <a:p>
            <a:pPr marL="794385" lvl="1" indent="-287020">
              <a:lnSpc>
                <a:spcPts val="2395"/>
              </a:lnSpc>
              <a:spcBef>
                <a:spcPts val="745"/>
              </a:spcBef>
              <a:buClr>
                <a:srgbClr val="4471C4"/>
              </a:buClr>
              <a:buChar char=""/>
              <a:tabLst>
                <a:tab pos="795020" algn="l"/>
              </a:tabLst>
            </a:pPr>
            <a:r>
              <a:rPr sz="2000" spc="-220" dirty="0">
                <a:solidFill>
                  <a:srgbClr val="404040"/>
                </a:solidFill>
                <a:latin typeface="Arial"/>
                <a:cs typeface="Arial"/>
              </a:rPr>
              <a:t>Η </a:t>
            </a:r>
            <a:r>
              <a:rPr sz="2000" spc="-95" dirty="0">
                <a:solidFill>
                  <a:srgbClr val="404040"/>
                </a:solidFill>
                <a:latin typeface="Arial"/>
                <a:cs typeface="Arial"/>
              </a:rPr>
              <a:t>γνωστική, </a:t>
            </a:r>
            <a:r>
              <a:rPr sz="2000" spc="-60" dirty="0">
                <a:solidFill>
                  <a:srgbClr val="404040"/>
                </a:solidFill>
                <a:latin typeface="Arial"/>
                <a:cs typeface="Arial"/>
              </a:rPr>
              <a:t>συναισθηματική </a:t>
            </a:r>
            <a:r>
              <a:rPr sz="2000" spc="-30" dirty="0">
                <a:solidFill>
                  <a:srgbClr val="404040"/>
                </a:solidFill>
                <a:latin typeface="Arial"/>
                <a:cs typeface="Arial"/>
              </a:rPr>
              <a:t>και</a:t>
            </a:r>
            <a:r>
              <a:rPr sz="2000" spc="-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-80" dirty="0">
                <a:solidFill>
                  <a:srgbClr val="404040"/>
                </a:solidFill>
                <a:latin typeface="Arial"/>
                <a:cs typeface="Arial"/>
              </a:rPr>
              <a:t>συμπεριφορική</a:t>
            </a:r>
            <a:endParaRPr sz="2000" dirty="0">
              <a:latin typeface="Arial"/>
              <a:cs typeface="Arial"/>
            </a:endParaRPr>
          </a:p>
          <a:p>
            <a:pPr marL="794385" marR="43180">
              <a:lnSpc>
                <a:spcPct val="90000"/>
              </a:lnSpc>
              <a:spcBef>
                <a:spcPts val="125"/>
              </a:spcBef>
            </a:pPr>
            <a:r>
              <a:rPr sz="2000" spc="-90" dirty="0">
                <a:solidFill>
                  <a:srgbClr val="404040"/>
                </a:solidFill>
                <a:latin typeface="Arial"/>
                <a:cs typeface="Arial"/>
              </a:rPr>
              <a:t>προδιάθεση </a:t>
            </a:r>
            <a:r>
              <a:rPr sz="2000" spc="-45" dirty="0">
                <a:solidFill>
                  <a:srgbClr val="404040"/>
                </a:solidFill>
                <a:latin typeface="Arial"/>
                <a:cs typeface="Arial"/>
              </a:rPr>
              <a:t>του </a:t>
            </a:r>
            <a:r>
              <a:rPr sz="2000" spc="-85" dirty="0">
                <a:solidFill>
                  <a:srgbClr val="404040"/>
                </a:solidFill>
                <a:latin typeface="Arial"/>
                <a:cs typeface="Arial"/>
              </a:rPr>
              <a:t>εργαζομένου </a:t>
            </a:r>
            <a:r>
              <a:rPr sz="2000" spc="-155" dirty="0">
                <a:solidFill>
                  <a:srgbClr val="404040"/>
                </a:solidFill>
                <a:latin typeface="Arial"/>
                <a:cs typeface="Arial"/>
              </a:rPr>
              <a:t>(π.χ. </a:t>
            </a:r>
            <a:r>
              <a:rPr sz="2000" spc="-90" dirty="0">
                <a:solidFill>
                  <a:srgbClr val="404040"/>
                </a:solidFill>
                <a:latin typeface="Arial"/>
                <a:cs typeface="Arial"/>
              </a:rPr>
              <a:t>συμπεριφορά </a:t>
            </a:r>
            <a:r>
              <a:rPr sz="2000" spc="-30" dirty="0">
                <a:solidFill>
                  <a:srgbClr val="404040"/>
                </a:solidFill>
                <a:latin typeface="Arial"/>
                <a:cs typeface="Arial"/>
              </a:rPr>
              <a:t>και</a:t>
            </a:r>
            <a:r>
              <a:rPr sz="2000" spc="-18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-114" dirty="0">
                <a:solidFill>
                  <a:srgbClr val="404040"/>
                </a:solidFill>
                <a:latin typeface="Arial"/>
                <a:cs typeface="Arial"/>
              </a:rPr>
              <a:t>ανοχή  </a:t>
            </a:r>
            <a:r>
              <a:rPr sz="2000" spc="-40" dirty="0">
                <a:solidFill>
                  <a:srgbClr val="404040"/>
                </a:solidFill>
                <a:latin typeface="Arial"/>
                <a:cs typeface="Arial"/>
              </a:rPr>
              <a:t>έναντι </a:t>
            </a:r>
            <a:r>
              <a:rPr sz="2000" spc="-120" dirty="0">
                <a:solidFill>
                  <a:srgbClr val="404040"/>
                </a:solidFill>
                <a:latin typeface="Arial"/>
                <a:cs typeface="Arial"/>
              </a:rPr>
              <a:t>πελατών </a:t>
            </a:r>
            <a:r>
              <a:rPr sz="2000" spc="-30" dirty="0">
                <a:solidFill>
                  <a:srgbClr val="404040"/>
                </a:solidFill>
                <a:latin typeface="Arial"/>
                <a:cs typeface="Arial"/>
              </a:rPr>
              <a:t>και </a:t>
            </a:r>
            <a:r>
              <a:rPr sz="2000" spc="-95" dirty="0">
                <a:solidFill>
                  <a:srgbClr val="404040"/>
                </a:solidFill>
                <a:latin typeface="Arial"/>
                <a:cs typeface="Arial"/>
              </a:rPr>
              <a:t>συναδέλφων, </a:t>
            </a:r>
            <a:r>
              <a:rPr sz="2000" spc="-90" dirty="0">
                <a:solidFill>
                  <a:srgbClr val="404040"/>
                </a:solidFill>
                <a:latin typeface="Arial"/>
                <a:cs typeface="Arial"/>
              </a:rPr>
              <a:t>εμπιστοσύνη </a:t>
            </a:r>
            <a:r>
              <a:rPr sz="2000" spc="-110" dirty="0">
                <a:solidFill>
                  <a:srgbClr val="404040"/>
                </a:solidFill>
                <a:latin typeface="Arial"/>
                <a:cs typeface="Arial"/>
              </a:rPr>
              <a:t>στον </a:t>
            </a:r>
            <a:r>
              <a:rPr sz="2000" spc="-30" dirty="0" smtClean="0">
                <a:solidFill>
                  <a:srgbClr val="404040"/>
                </a:solidFill>
                <a:latin typeface="Arial"/>
                <a:cs typeface="Arial"/>
              </a:rPr>
              <a:t>εαυτό</a:t>
            </a:r>
            <a:r>
              <a:rPr lang="el-GR" sz="2000" spc="-30" dirty="0" smtClean="0">
                <a:solidFill>
                  <a:srgbClr val="404040"/>
                </a:solidFill>
                <a:latin typeface="Arial"/>
                <a:cs typeface="Arial"/>
              </a:rPr>
              <a:t> μας μέσω ανάληψης ευθυνών και κινδύνων</a:t>
            </a:r>
            <a:r>
              <a:rPr sz="2000" spc="-30" dirty="0" smtClean="0">
                <a:solidFill>
                  <a:srgbClr val="404040"/>
                </a:solidFill>
                <a:latin typeface="Arial"/>
                <a:cs typeface="Arial"/>
              </a:rPr>
              <a:t>  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0716" y="502666"/>
            <a:ext cx="631888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180" dirty="0"/>
              <a:t>Βασικές </a:t>
            </a:r>
            <a:r>
              <a:rPr sz="3400" spc="-145" dirty="0"/>
              <a:t>εργασιακές </a:t>
            </a:r>
            <a:r>
              <a:rPr sz="3400" spc="-110" dirty="0"/>
              <a:t>ικανότητες</a:t>
            </a:r>
            <a:r>
              <a:rPr sz="3400" spc="-434" dirty="0"/>
              <a:t> </a:t>
            </a:r>
            <a:r>
              <a:rPr sz="3400" spc="-75" dirty="0"/>
              <a:t>(1/2)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1698751" y="1125981"/>
            <a:ext cx="6285230" cy="4648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30" dirty="0">
                <a:solidFill>
                  <a:srgbClr val="585858"/>
                </a:solidFill>
                <a:latin typeface="Arial"/>
                <a:cs typeface="Arial"/>
              </a:rPr>
              <a:t>Κατανόηση </a:t>
            </a:r>
            <a:r>
              <a:rPr sz="2200" spc="-80" dirty="0">
                <a:solidFill>
                  <a:srgbClr val="585858"/>
                </a:solidFill>
                <a:latin typeface="Arial"/>
                <a:cs typeface="Arial"/>
              </a:rPr>
              <a:t>εξωτερικού </a:t>
            </a:r>
            <a:r>
              <a:rPr sz="2200" spc="-25" dirty="0">
                <a:solidFill>
                  <a:srgbClr val="585858"/>
                </a:solidFill>
                <a:latin typeface="Arial"/>
                <a:cs typeface="Arial"/>
              </a:rPr>
              <a:t>κι </a:t>
            </a:r>
            <a:r>
              <a:rPr sz="2200" spc="-85" dirty="0">
                <a:solidFill>
                  <a:srgbClr val="585858"/>
                </a:solidFill>
                <a:latin typeface="Arial"/>
                <a:cs typeface="Arial"/>
              </a:rPr>
              <a:t>εσωτερικού</a:t>
            </a:r>
            <a:r>
              <a:rPr sz="2200" spc="-4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155" dirty="0">
                <a:solidFill>
                  <a:srgbClr val="585858"/>
                </a:solidFill>
                <a:latin typeface="Arial"/>
                <a:cs typeface="Arial"/>
              </a:rPr>
              <a:t>περιβάλλοντος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471C4"/>
              </a:buClr>
              <a:buFont typeface="Arial"/>
              <a:buChar char=""/>
            </a:pPr>
            <a:endParaRPr sz="3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10" dirty="0">
                <a:solidFill>
                  <a:srgbClr val="585858"/>
                </a:solidFill>
                <a:latin typeface="Arial"/>
                <a:cs typeface="Arial"/>
              </a:rPr>
              <a:t>Προγραμματισμό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471C4"/>
              </a:buClr>
              <a:buFont typeface="Arial"/>
              <a:buChar char=""/>
            </a:pPr>
            <a:endParaRPr sz="3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75" dirty="0">
                <a:solidFill>
                  <a:srgbClr val="585858"/>
                </a:solidFill>
                <a:latin typeface="Arial"/>
                <a:cs typeface="Arial"/>
              </a:rPr>
              <a:t>Οργάνωση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4471C4"/>
              </a:buClr>
              <a:buFont typeface="Arial"/>
              <a:buChar char=""/>
            </a:pPr>
            <a:endParaRPr sz="3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20" dirty="0">
                <a:solidFill>
                  <a:srgbClr val="585858"/>
                </a:solidFill>
                <a:latin typeface="Arial"/>
                <a:cs typeface="Arial"/>
              </a:rPr>
              <a:t>Προσανατολισμός </a:t>
            </a:r>
            <a:r>
              <a:rPr sz="2200" spc="-105" dirty="0">
                <a:solidFill>
                  <a:srgbClr val="585858"/>
                </a:solidFill>
                <a:latin typeface="Arial"/>
                <a:cs typeface="Arial"/>
              </a:rPr>
              <a:t>στα</a:t>
            </a:r>
            <a:r>
              <a:rPr sz="2200" spc="-22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100" dirty="0">
                <a:solidFill>
                  <a:srgbClr val="585858"/>
                </a:solidFill>
                <a:latin typeface="Arial"/>
                <a:cs typeface="Arial"/>
              </a:rPr>
              <a:t>αποτελέσματα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471C4"/>
              </a:buClr>
              <a:buFont typeface="Arial"/>
              <a:buChar char=""/>
            </a:pPr>
            <a:endParaRPr sz="3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25" dirty="0">
                <a:solidFill>
                  <a:srgbClr val="585858"/>
                </a:solidFill>
                <a:latin typeface="Arial"/>
                <a:cs typeface="Arial"/>
              </a:rPr>
              <a:t>Επικοινωνία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471C4"/>
              </a:buClr>
              <a:buFont typeface="Arial"/>
              <a:buChar char=""/>
            </a:pPr>
            <a:endParaRPr sz="3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80" dirty="0">
                <a:solidFill>
                  <a:srgbClr val="585858"/>
                </a:solidFill>
                <a:latin typeface="Arial"/>
                <a:cs typeface="Arial"/>
              </a:rPr>
              <a:t>Ευελιξία </a:t>
            </a:r>
            <a:r>
              <a:rPr sz="2200" spc="185" dirty="0">
                <a:solidFill>
                  <a:srgbClr val="585858"/>
                </a:solidFill>
                <a:latin typeface="Arial"/>
                <a:cs typeface="Arial"/>
              </a:rPr>
              <a:t>/</a:t>
            </a:r>
            <a:r>
              <a:rPr sz="2200" spc="-2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114" dirty="0">
                <a:solidFill>
                  <a:srgbClr val="585858"/>
                </a:solidFill>
                <a:latin typeface="Arial"/>
                <a:cs typeface="Arial"/>
              </a:rPr>
              <a:t>προσαρμοστικότητα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611504"/>
            <a:ext cx="7666355" cy="875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60170">
              <a:lnSpc>
                <a:spcPts val="4065"/>
              </a:lnSpc>
              <a:spcBef>
                <a:spcPts val="95"/>
              </a:spcBef>
            </a:pPr>
            <a:r>
              <a:rPr sz="3400" spc="-180" dirty="0"/>
              <a:t>Βασικές </a:t>
            </a:r>
            <a:r>
              <a:rPr sz="3400" spc="-145" dirty="0"/>
              <a:t>εργασιακές </a:t>
            </a:r>
            <a:r>
              <a:rPr sz="3400" spc="-110" dirty="0"/>
              <a:t>ικανότητες</a:t>
            </a:r>
            <a:r>
              <a:rPr sz="3400" spc="-440" dirty="0"/>
              <a:t> </a:t>
            </a:r>
            <a:r>
              <a:rPr sz="3400" spc="-75" dirty="0"/>
              <a:t>(2/2)</a:t>
            </a:r>
            <a:endParaRPr sz="3400"/>
          </a:p>
          <a:p>
            <a:pPr marL="12700">
              <a:lnSpc>
                <a:spcPts val="2625"/>
              </a:lnSpc>
            </a:pPr>
            <a:r>
              <a:rPr sz="2200" spc="405" dirty="0">
                <a:solidFill>
                  <a:srgbClr val="4471C4"/>
                </a:solidFill>
              </a:rPr>
              <a:t> </a:t>
            </a:r>
            <a:r>
              <a:rPr sz="2200" spc="-95" dirty="0">
                <a:solidFill>
                  <a:srgbClr val="404040"/>
                </a:solidFill>
              </a:rPr>
              <a:t>Ομαδική</a:t>
            </a:r>
            <a:r>
              <a:rPr sz="2200" spc="-455" dirty="0">
                <a:solidFill>
                  <a:srgbClr val="404040"/>
                </a:solidFill>
              </a:rPr>
              <a:t> </a:t>
            </a:r>
            <a:r>
              <a:rPr sz="2200" spc="-85" dirty="0">
                <a:solidFill>
                  <a:srgbClr val="404040"/>
                </a:solidFill>
              </a:rPr>
              <a:t>εργασία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231140" y="1982850"/>
            <a:ext cx="2906395" cy="2933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60" dirty="0">
                <a:solidFill>
                  <a:srgbClr val="404040"/>
                </a:solidFill>
                <a:latin typeface="Arial"/>
                <a:cs typeface="Arial"/>
              </a:rPr>
              <a:t>Επίλυση</a:t>
            </a:r>
            <a:r>
              <a:rPr sz="2200" spc="-17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200" dirty="0">
                <a:solidFill>
                  <a:srgbClr val="404040"/>
                </a:solidFill>
                <a:latin typeface="Arial"/>
                <a:cs typeface="Arial"/>
              </a:rPr>
              <a:t>προβλημάτων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471C4"/>
              </a:buClr>
              <a:buFont typeface="Arial"/>
              <a:buChar char=""/>
            </a:pPr>
            <a:endParaRPr sz="3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35" dirty="0">
                <a:solidFill>
                  <a:srgbClr val="404040"/>
                </a:solidFill>
                <a:latin typeface="Arial"/>
                <a:cs typeface="Arial"/>
              </a:rPr>
              <a:t>Εστίαση </a:t>
            </a:r>
            <a:r>
              <a:rPr sz="2200" spc="-120" dirty="0">
                <a:solidFill>
                  <a:srgbClr val="404040"/>
                </a:solidFill>
                <a:latin typeface="Arial"/>
                <a:cs typeface="Arial"/>
              </a:rPr>
              <a:t>στον</a:t>
            </a:r>
            <a:r>
              <a:rPr sz="2200" spc="-25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95" dirty="0">
                <a:solidFill>
                  <a:srgbClr val="404040"/>
                </a:solidFill>
                <a:latin typeface="Arial"/>
                <a:cs typeface="Arial"/>
              </a:rPr>
              <a:t>πολίτη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4471C4"/>
              </a:buClr>
              <a:buFont typeface="Arial"/>
              <a:buChar char=""/>
            </a:pPr>
            <a:endParaRPr sz="3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00" dirty="0">
                <a:solidFill>
                  <a:srgbClr val="404040"/>
                </a:solidFill>
                <a:latin typeface="Arial"/>
                <a:cs typeface="Arial"/>
              </a:rPr>
              <a:t>Ηγεσία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471C4"/>
              </a:buClr>
              <a:buFont typeface="Arial"/>
              <a:buChar char=""/>
            </a:pPr>
            <a:endParaRPr sz="35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4471C4"/>
              </a:buClr>
              <a:buChar char=""/>
              <a:tabLst>
                <a:tab pos="355600" algn="l"/>
              </a:tabLst>
            </a:pPr>
            <a:r>
              <a:rPr sz="2200" spc="-145" dirty="0">
                <a:solidFill>
                  <a:srgbClr val="404040"/>
                </a:solidFill>
                <a:latin typeface="Arial"/>
                <a:cs typeface="Arial"/>
              </a:rPr>
              <a:t>Ανάπτυξη</a:t>
            </a:r>
            <a:r>
              <a:rPr sz="2200" spc="-18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-140" dirty="0">
                <a:solidFill>
                  <a:srgbClr val="404040"/>
                </a:solidFill>
                <a:latin typeface="Arial"/>
                <a:cs typeface="Arial"/>
              </a:rPr>
              <a:t>άλλων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597" y="525526"/>
            <a:ext cx="52952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Κύριες </a:t>
            </a:r>
            <a:r>
              <a:rPr spc="-90" dirty="0"/>
              <a:t>μέθοδοι</a:t>
            </a:r>
            <a:r>
              <a:rPr spc="-409" dirty="0"/>
              <a:t> </a:t>
            </a:r>
            <a:r>
              <a:rPr spc="-160" dirty="0"/>
              <a:t>εκπαίδευσης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8916" y="1100683"/>
            <a:ext cx="6468745" cy="532257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546100" indent="-533400">
              <a:lnSpc>
                <a:spcPct val="100000"/>
              </a:lnSpc>
              <a:spcBef>
                <a:spcPts val="1105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85" dirty="0">
                <a:solidFill>
                  <a:srgbClr val="404040"/>
                </a:solidFill>
                <a:latin typeface="Arial"/>
                <a:cs typeface="Arial"/>
              </a:rPr>
              <a:t>Παρουσιάσεις-</a:t>
            </a:r>
            <a:r>
              <a:rPr sz="2300" spc="-11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300" spc="-45" dirty="0">
                <a:solidFill>
                  <a:srgbClr val="404040"/>
                </a:solidFill>
                <a:latin typeface="Arial"/>
                <a:cs typeface="Arial"/>
              </a:rPr>
              <a:t>επιδείξεις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1010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95" dirty="0">
                <a:solidFill>
                  <a:srgbClr val="404040"/>
                </a:solidFill>
                <a:latin typeface="Arial"/>
                <a:cs typeface="Arial"/>
              </a:rPr>
              <a:t>Θεωρητική</a:t>
            </a:r>
            <a:r>
              <a:rPr sz="2300" spc="-1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300" spc="-80" dirty="0">
                <a:solidFill>
                  <a:srgbClr val="404040"/>
                </a:solidFill>
                <a:latin typeface="Arial"/>
                <a:cs typeface="Arial"/>
              </a:rPr>
              <a:t>εκπαίδευση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90" dirty="0">
                <a:solidFill>
                  <a:srgbClr val="404040"/>
                </a:solidFill>
                <a:latin typeface="Arial"/>
                <a:cs typeface="Arial"/>
              </a:rPr>
              <a:t>Πρακτική</a:t>
            </a:r>
            <a:r>
              <a:rPr sz="2300" spc="-1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300" spc="-114" dirty="0">
                <a:solidFill>
                  <a:srgbClr val="404040"/>
                </a:solidFill>
                <a:latin typeface="Arial"/>
                <a:cs typeface="Arial"/>
              </a:rPr>
              <a:t>εξάσκηση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125" dirty="0">
                <a:solidFill>
                  <a:srgbClr val="404040"/>
                </a:solidFill>
                <a:latin typeface="Arial"/>
                <a:cs typeface="Arial"/>
              </a:rPr>
              <a:t>Προσομοίωση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1005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55" dirty="0">
                <a:solidFill>
                  <a:srgbClr val="404040"/>
                </a:solidFill>
                <a:latin typeface="Arial"/>
                <a:cs typeface="Arial"/>
              </a:rPr>
              <a:t>Mentoring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160" dirty="0">
                <a:solidFill>
                  <a:srgbClr val="404040"/>
                </a:solidFill>
                <a:latin typeface="Arial"/>
                <a:cs typeface="Arial"/>
              </a:rPr>
              <a:t>Coaching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994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35" dirty="0">
                <a:solidFill>
                  <a:srgbClr val="404040"/>
                </a:solidFill>
                <a:latin typeface="Arial"/>
                <a:cs typeface="Arial"/>
              </a:rPr>
              <a:t>Μελέτες</a:t>
            </a:r>
            <a:r>
              <a:rPr sz="2300" spc="-11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300" spc="-145" dirty="0">
                <a:solidFill>
                  <a:srgbClr val="404040"/>
                </a:solidFill>
                <a:latin typeface="Arial"/>
                <a:cs typeface="Arial"/>
              </a:rPr>
              <a:t>περιπτώσεων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1010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190" dirty="0">
                <a:solidFill>
                  <a:srgbClr val="404040"/>
                </a:solidFill>
                <a:latin typeface="Arial"/>
                <a:cs typeface="Arial"/>
              </a:rPr>
              <a:t>Υπόδηση</a:t>
            </a:r>
            <a:r>
              <a:rPr sz="2300" spc="-1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300" spc="-155" dirty="0">
                <a:solidFill>
                  <a:srgbClr val="404040"/>
                </a:solidFill>
                <a:latin typeface="Arial"/>
                <a:cs typeface="Arial"/>
              </a:rPr>
              <a:t>ρόλων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1000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95" dirty="0">
                <a:solidFill>
                  <a:srgbClr val="404040"/>
                </a:solidFill>
                <a:latin typeface="Arial"/>
                <a:cs typeface="Arial"/>
              </a:rPr>
              <a:t>Επιχειρηματικά</a:t>
            </a:r>
            <a:r>
              <a:rPr sz="2300" spc="-1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300" spc="-75" dirty="0">
                <a:solidFill>
                  <a:srgbClr val="404040"/>
                </a:solidFill>
                <a:latin typeface="Arial"/>
                <a:cs typeface="Arial"/>
              </a:rPr>
              <a:t>παιχνίδια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995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95" dirty="0">
                <a:solidFill>
                  <a:srgbClr val="404040"/>
                </a:solidFill>
                <a:latin typeface="Arial"/>
                <a:cs typeface="Arial"/>
              </a:rPr>
              <a:t>Ηλεκτρονική </a:t>
            </a:r>
            <a:r>
              <a:rPr sz="2300" spc="-80" dirty="0">
                <a:solidFill>
                  <a:srgbClr val="404040"/>
                </a:solidFill>
                <a:latin typeface="Arial"/>
                <a:cs typeface="Arial"/>
              </a:rPr>
              <a:t>εκπαίδευση </a:t>
            </a:r>
            <a:r>
              <a:rPr sz="2300" spc="-135" dirty="0">
                <a:solidFill>
                  <a:srgbClr val="404040"/>
                </a:solidFill>
                <a:latin typeface="Arial"/>
                <a:cs typeface="Arial"/>
              </a:rPr>
              <a:t>(σύγχρονη –</a:t>
            </a:r>
            <a:r>
              <a:rPr sz="2300" spc="-1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300" spc="-130" dirty="0">
                <a:solidFill>
                  <a:srgbClr val="404040"/>
                </a:solidFill>
                <a:latin typeface="Arial"/>
                <a:cs typeface="Arial"/>
              </a:rPr>
              <a:t>ασύγχρονη)</a:t>
            </a:r>
            <a:endParaRPr sz="23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1330"/>
              </a:spcBef>
              <a:buClr>
                <a:srgbClr val="4471C4"/>
              </a:buClr>
              <a:buFont typeface="Wingdings"/>
              <a:buChar char=""/>
              <a:tabLst>
                <a:tab pos="545465" algn="l"/>
                <a:tab pos="546100" algn="l"/>
              </a:tabLst>
            </a:pPr>
            <a:r>
              <a:rPr sz="2300" spc="-80" dirty="0">
                <a:solidFill>
                  <a:srgbClr val="404040"/>
                </a:solidFill>
                <a:latin typeface="Arial"/>
                <a:cs typeface="Arial"/>
              </a:rPr>
              <a:t>Περιπετειώδη</a:t>
            </a:r>
            <a:r>
              <a:rPr sz="2300" spc="-1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300" spc="-30" dirty="0">
                <a:solidFill>
                  <a:srgbClr val="404040"/>
                </a:solidFill>
                <a:latin typeface="Arial"/>
                <a:cs typeface="Arial"/>
              </a:rPr>
              <a:t>ταξίδια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1483</Words>
  <Application>Microsoft Office PowerPoint</Application>
  <PresentationFormat>Προβολή στην οθόνη (4:3)</PresentationFormat>
  <Paragraphs>295</Paragraphs>
  <Slides>33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40" baseType="lpstr">
      <vt:lpstr>Arial</vt:lpstr>
      <vt:lpstr>Calibri</vt:lpstr>
      <vt:lpstr>Carlito</vt:lpstr>
      <vt:lpstr>Times New Roman</vt:lpstr>
      <vt:lpstr>Verdana</vt:lpstr>
      <vt:lpstr>Wingdings</vt:lpstr>
      <vt:lpstr>Office Theme</vt:lpstr>
      <vt:lpstr>Παρουσίαση του PowerPoint</vt:lpstr>
      <vt:lpstr>Εκπαίδευση &amp; ανάπτυξη εργαζομένων</vt:lpstr>
      <vt:lpstr>Εκπαίδευση &amp; ανάπτυξη εργαζομένων</vt:lpstr>
      <vt:lpstr>Αιτίες που καθιστούν αναγκαία την εκπαίδευση</vt:lpstr>
      <vt:lpstr>Παρουσίαση του PowerPoint</vt:lpstr>
      <vt:lpstr>Τομείς εκπαίδευσης προσωπικού</vt:lpstr>
      <vt:lpstr>Βασικές εργασιακές ικανότητες (1/2)</vt:lpstr>
      <vt:lpstr>Βασικές εργασιακές ικανότητες (2/2)  Ομαδική εργασία</vt:lpstr>
      <vt:lpstr>Κύριες μέθοδοι εκπαίδευσης</vt:lpstr>
      <vt:lpstr>Παρουσίαση του PowerPoint</vt:lpstr>
      <vt:lpstr>Μέθοδοι εκπαίδευσης</vt:lpstr>
      <vt:lpstr>Οφέλη για τους εργαζόμενους από την  εκπαίδευσή τους</vt:lpstr>
      <vt:lpstr>Οφέλη για τον οργανισμό από την  εκπαίδευση εργαζομένων</vt:lpstr>
      <vt:lpstr>Ο κύκλος της εκπαίδευσης</vt:lpstr>
      <vt:lpstr>Παρουσίαση του PowerPoint</vt:lpstr>
      <vt:lpstr>The sigma Programme (1997)</vt:lpstr>
      <vt:lpstr>Κύρια συστατικά της εκπαίδευσης (στο  πλαίσιο του Sigma Programme)</vt:lpstr>
      <vt:lpstr>Στόχοι των εκπαιδευτικών  προγραμμάτων (Sigma)</vt:lpstr>
      <vt:lpstr>Στόχοι των εκπαιδευτικών</vt:lpstr>
      <vt:lpstr>Portland Business Alliance</vt:lpstr>
      <vt:lpstr>Portland Business Alliance</vt:lpstr>
      <vt:lpstr>CAPAM</vt:lpstr>
      <vt:lpstr>CAPAM</vt:lpstr>
      <vt:lpstr>CAPAM- Η περίπτωση του Καναδά</vt:lpstr>
      <vt:lpstr>CAPAM- Η περίπτωση του Καναδά</vt:lpstr>
      <vt:lpstr>Σχολή δημόσιας διοίκησης του  Καναδά</vt:lpstr>
      <vt:lpstr>Εθνική Σχολή της Κυβέρνησης του ΗΒ</vt:lpstr>
      <vt:lpstr>Κύρια αντικείμενα εκπαίδευσης</vt:lpstr>
      <vt:lpstr>Κύριες δυναμικές της CAPAM</vt:lpstr>
      <vt:lpstr>Φινλανδία – ΟΤΑ ανάπτυξη</vt:lpstr>
      <vt:lpstr>Φινλανδία - ΟΤΑ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ΟΡΓΑΝΩΣΙΑΚΗ ΣΥΜΠΕΡΙΦΟΡΑ</dc:title>
  <dc:creator>ΚΩΝΤΣΑΣ ΣΤΑΜΑΤΗΣ</dc:creator>
  <cp:lastModifiedBy>Steve</cp:lastModifiedBy>
  <cp:revision>26</cp:revision>
  <dcterms:created xsi:type="dcterms:W3CDTF">2021-05-11T17:36:56Z</dcterms:created>
  <dcterms:modified xsi:type="dcterms:W3CDTF">2025-05-13T14:46:58Z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2021-05-11T00:00:00Z</vt:filetime>
  </property>
</Properties>
</file>