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sldIdLst>
    <p:sldId id="267" r:id="rId2"/>
    <p:sldId id="280" r:id="rId3"/>
    <p:sldId id="257" r:id="rId4"/>
    <p:sldId id="263" r:id="rId5"/>
    <p:sldId id="256" r:id="rId6"/>
    <p:sldId id="258" r:id="rId7"/>
    <p:sldId id="259" r:id="rId8"/>
    <p:sldId id="260" r:id="rId9"/>
    <p:sldId id="261" r:id="rId10"/>
    <p:sldId id="262" r:id="rId11"/>
    <p:sldId id="300" r:id="rId12"/>
    <p:sldId id="301" r:id="rId13"/>
    <p:sldId id="302" r:id="rId14"/>
    <p:sldId id="303" r:id="rId15"/>
    <p:sldId id="304" r:id="rId16"/>
    <p:sldId id="305" r:id="rId17"/>
    <p:sldId id="306" r:id="rId18"/>
    <p:sldId id="307" r:id="rId19"/>
    <p:sldId id="309" r:id="rId20"/>
    <p:sldId id="310" r:id="rId21"/>
    <p:sldId id="311" r:id="rId22"/>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AEC90B-7937-49B0-8311-05F2C03CF491}" type="doc">
      <dgm:prSet loTypeId="urn:microsoft.com/office/officeart/2005/8/layout/hProcess4" loCatId="process" qsTypeId="urn:microsoft.com/office/officeart/2005/8/quickstyle/simple5" qsCatId="simple" csTypeId="urn:microsoft.com/office/officeart/2005/8/colors/accent6_2" csCatId="accent6" phldr="1"/>
      <dgm:spPr/>
      <dgm:t>
        <a:bodyPr/>
        <a:lstStyle/>
        <a:p>
          <a:endParaRPr lang="el-GR"/>
        </a:p>
      </dgm:t>
    </dgm:pt>
    <dgm:pt modelId="{E5A905B3-BBBE-45A9-AE0B-11B5B7CC37D2}">
      <dgm:prSet phldrT="[Κείμενο]"/>
      <dgm:spPr/>
      <dgm:t>
        <a:bodyPr/>
        <a:lstStyle/>
        <a:p>
          <a:r>
            <a:rPr lang="el-GR" b="1" u="none"/>
            <a:t>Ανθρώπινοι</a:t>
          </a:r>
          <a:r>
            <a:rPr lang="el-GR" b="1" u="none">
              <a:effectLst>
                <a:outerShdw blurRad="38100" dist="38100" dir="2700000" algn="tl">
                  <a:srgbClr val="C0C0C0"/>
                </a:outerShdw>
              </a:effectLst>
            </a:rPr>
            <a:t> </a:t>
          </a:r>
          <a:r>
            <a:rPr lang="el-GR" b="1" u="none"/>
            <a:t>Πόροι</a:t>
          </a:r>
          <a:r>
            <a:rPr lang="el-GR" b="1" u="none">
              <a:effectLst>
                <a:outerShdw blurRad="38100" dist="38100" dir="2700000" algn="tl">
                  <a:srgbClr val="C0C0C0"/>
                </a:outerShdw>
              </a:effectLst>
            </a:rPr>
            <a:t>:</a:t>
          </a:r>
          <a:endParaRPr lang="el-GR" u="none" dirty="0"/>
        </a:p>
      </dgm:t>
    </dgm:pt>
    <dgm:pt modelId="{E21AE7F3-96DD-4BEC-9EA4-5C7607AB5C18}" type="parTrans" cxnId="{96F71306-BDC6-43A6-9B72-BC87AA95E309}">
      <dgm:prSet/>
      <dgm:spPr/>
      <dgm:t>
        <a:bodyPr/>
        <a:lstStyle/>
        <a:p>
          <a:endParaRPr lang="el-GR"/>
        </a:p>
      </dgm:t>
    </dgm:pt>
    <dgm:pt modelId="{5B31935F-2C89-4ACE-86B2-6141CB91C93A}" type="sibTrans" cxnId="{96F71306-BDC6-43A6-9B72-BC87AA95E309}">
      <dgm:prSet/>
      <dgm:spPr>
        <a:gradFill rotWithShape="0">
          <a:gsLst>
            <a:gs pos="0">
              <a:srgbClr val="FF0000"/>
            </a:gs>
            <a:gs pos="30000">
              <a:srgbClr val="66008F"/>
            </a:gs>
            <a:gs pos="64999">
              <a:srgbClr val="BA0066"/>
            </a:gs>
            <a:gs pos="89999">
              <a:srgbClr val="FF0000"/>
            </a:gs>
            <a:gs pos="100000">
              <a:srgbClr val="FF8200"/>
            </a:gs>
          </a:gsLst>
          <a:lin ang="16200000" scaled="0"/>
        </a:gradFill>
      </dgm:spPr>
      <dgm:t>
        <a:bodyPr/>
        <a:lstStyle/>
        <a:p>
          <a:endParaRPr lang="el-GR"/>
        </a:p>
      </dgm:t>
    </dgm:pt>
    <dgm:pt modelId="{2208783F-6DBD-4A2F-A978-7EB4038C5CCD}">
      <dgm:prSet phldrT="[Κείμενο]"/>
      <dgm:spPr>
        <a:blipFill rotWithShape="0">
          <a:blip xmlns:r="http://schemas.openxmlformats.org/officeDocument/2006/relationships" r:embed="rId1"/>
          <a:tile tx="0" ty="0" sx="100000" sy="100000" flip="none" algn="tl"/>
        </a:blipFill>
      </dgm:spPr>
      <dgm:t>
        <a:bodyPr/>
        <a:lstStyle/>
        <a:p>
          <a:r>
            <a:rPr lang="el-GR" b="1" i="1" dirty="0"/>
            <a:t>Δημιουργούν αξία</a:t>
          </a:r>
          <a:endParaRPr lang="el-GR" dirty="0"/>
        </a:p>
      </dgm:t>
    </dgm:pt>
    <dgm:pt modelId="{244EF0EA-B985-462D-BE72-D11A0035D9A7}" type="parTrans" cxnId="{9C17B789-86FB-423D-8E36-C11F1F147F65}">
      <dgm:prSet/>
      <dgm:spPr/>
      <dgm:t>
        <a:bodyPr/>
        <a:lstStyle/>
        <a:p>
          <a:endParaRPr lang="el-GR"/>
        </a:p>
      </dgm:t>
    </dgm:pt>
    <dgm:pt modelId="{955E8DF1-447A-4F9C-AB78-11EF7CF10386}" type="sibTrans" cxnId="{9C17B789-86FB-423D-8E36-C11F1F147F65}">
      <dgm:prSet/>
      <dgm:spPr/>
      <dgm:t>
        <a:bodyPr/>
        <a:lstStyle/>
        <a:p>
          <a:endParaRPr lang="el-GR"/>
        </a:p>
      </dgm:t>
    </dgm:pt>
    <dgm:pt modelId="{069C595A-7957-4A66-817E-47098B54CD50}">
      <dgm:prSet phldrT="[Κείμενο]"/>
      <dgm:spPr>
        <a:solidFill>
          <a:srgbClr val="FF0000"/>
        </a:solidFill>
      </dgm:spPr>
      <dgm:t>
        <a:bodyPr/>
        <a:lstStyle/>
        <a:p>
          <a:r>
            <a:rPr lang="el-GR" b="1" u="none" dirty="0"/>
            <a:t>Ανθρώπινο κεφάλαιο:</a:t>
          </a:r>
          <a:endParaRPr lang="el-GR" u="none" dirty="0"/>
        </a:p>
      </dgm:t>
    </dgm:pt>
    <dgm:pt modelId="{AF65EA74-FE29-450D-9BB0-400AF3FFC137}" type="parTrans" cxnId="{D866A32A-BAD0-4E52-89B6-E30317792C1C}">
      <dgm:prSet/>
      <dgm:spPr/>
      <dgm:t>
        <a:bodyPr/>
        <a:lstStyle/>
        <a:p>
          <a:endParaRPr lang="el-GR"/>
        </a:p>
      </dgm:t>
    </dgm:pt>
    <dgm:pt modelId="{7737173E-099F-4C48-B22A-4C63E4284099}" type="sibTrans" cxnId="{D866A32A-BAD0-4E52-89B6-E30317792C1C}">
      <dgm:prSet/>
      <dgm:spPr/>
      <dgm:t>
        <a:bodyPr/>
        <a:lstStyle/>
        <a:p>
          <a:endParaRPr lang="el-GR"/>
        </a:p>
      </dgm:t>
    </dgm:pt>
    <dgm:pt modelId="{02E5B3EE-AD84-4EB6-9C0A-45416B615629}">
      <dgm:prSet phldrT="[Κείμενο]"/>
      <dgm:spPr>
        <a:blipFill rotWithShape="0">
          <a:blip xmlns:r="http://schemas.openxmlformats.org/officeDocument/2006/relationships" r:embed="rId2"/>
          <a:tile tx="0" ty="0" sx="100000" sy="100000" flip="none" algn="tl"/>
        </a:blipFill>
      </dgm:spPr>
      <dgm:t>
        <a:bodyPr/>
        <a:lstStyle/>
        <a:p>
          <a:r>
            <a:rPr lang="el-GR" b="1" i="1" dirty="0"/>
            <a:t>Γνώση</a:t>
          </a:r>
          <a:r>
            <a:rPr lang="en-US" b="1" i="1" dirty="0"/>
            <a:t> </a:t>
          </a:r>
          <a:endParaRPr lang="el-GR" dirty="0"/>
        </a:p>
      </dgm:t>
    </dgm:pt>
    <dgm:pt modelId="{FF637F4D-E0F1-4F12-A57E-A94C1B863D53}" type="parTrans" cxnId="{EEDBC079-6F00-4284-B67B-0D3D81EE1398}">
      <dgm:prSet/>
      <dgm:spPr/>
      <dgm:t>
        <a:bodyPr/>
        <a:lstStyle/>
        <a:p>
          <a:endParaRPr lang="el-GR"/>
        </a:p>
      </dgm:t>
    </dgm:pt>
    <dgm:pt modelId="{55B2BD11-8B0E-466C-8611-3C8C2DADD17D}" type="sibTrans" cxnId="{EEDBC079-6F00-4284-B67B-0D3D81EE1398}">
      <dgm:prSet/>
      <dgm:spPr/>
      <dgm:t>
        <a:bodyPr/>
        <a:lstStyle/>
        <a:p>
          <a:endParaRPr lang="el-GR"/>
        </a:p>
      </dgm:t>
    </dgm:pt>
    <dgm:pt modelId="{B52AAE74-A051-436C-BF0B-1433A21B516A}">
      <dgm:prSet/>
      <dgm:spPr/>
      <dgm:t>
        <a:bodyPr/>
        <a:lstStyle/>
        <a:p>
          <a:r>
            <a:rPr lang="el-GR" b="1" i="1"/>
            <a:t>Είναι σπάνιοι</a:t>
          </a:r>
          <a:endParaRPr lang="el-GR" b="1" i="1" dirty="0"/>
        </a:p>
      </dgm:t>
    </dgm:pt>
    <dgm:pt modelId="{4CAE8142-0F4E-4725-B890-BA4D27302890}" type="parTrans" cxnId="{2AB7A1B0-5801-462B-A8D0-AB4646B279B3}">
      <dgm:prSet/>
      <dgm:spPr/>
      <dgm:t>
        <a:bodyPr/>
        <a:lstStyle/>
        <a:p>
          <a:endParaRPr lang="el-GR"/>
        </a:p>
      </dgm:t>
    </dgm:pt>
    <dgm:pt modelId="{D1410AFC-4720-4B92-99D4-6402AB49622C}" type="sibTrans" cxnId="{2AB7A1B0-5801-462B-A8D0-AB4646B279B3}">
      <dgm:prSet/>
      <dgm:spPr/>
      <dgm:t>
        <a:bodyPr/>
        <a:lstStyle/>
        <a:p>
          <a:endParaRPr lang="el-GR"/>
        </a:p>
      </dgm:t>
    </dgm:pt>
    <dgm:pt modelId="{AA16B26E-815D-4F0D-88C4-9DDDEEAEFBB3}">
      <dgm:prSet/>
      <dgm:spPr/>
      <dgm:t>
        <a:bodyPr/>
        <a:lstStyle/>
        <a:p>
          <a:r>
            <a:rPr lang="el-GR" b="1" i="1"/>
            <a:t>Δεν αντιγράφονται</a:t>
          </a:r>
          <a:endParaRPr lang="el-GR" b="1" i="1" dirty="0"/>
        </a:p>
      </dgm:t>
    </dgm:pt>
    <dgm:pt modelId="{484DD5D0-7021-462B-8C24-78642548C12B}" type="parTrans" cxnId="{65F97990-C562-4B0B-A0D1-348E43E73CDA}">
      <dgm:prSet/>
      <dgm:spPr/>
      <dgm:t>
        <a:bodyPr/>
        <a:lstStyle/>
        <a:p>
          <a:endParaRPr lang="el-GR"/>
        </a:p>
      </dgm:t>
    </dgm:pt>
    <dgm:pt modelId="{CC118C71-F234-4207-8B0A-DD34C016AF4B}" type="sibTrans" cxnId="{65F97990-C562-4B0B-A0D1-348E43E73CDA}">
      <dgm:prSet/>
      <dgm:spPr/>
      <dgm:t>
        <a:bodyPr/>
        <a:lstStyle/>
        <a:p>
          <a:endParaRPr lang="el-GR"/>
        </a:p>
      </dgm:t>
    </dgm:pt>
    <dgm:pt modelId="{D01726A0-7365-4E5D-BADA-0CF64DA772EF}">
      <dgm:prSet/>
      <dgm:spPr/>
      <dgm:t>
        <a:bodyPr/>
        <a:lstStyle/>
        <a:p>
          <a:r>
            <a:rPr lang="el-GR" b="1" i="1" dirty="0"/>
            <a:t>Οργανώνονται</a:t>
          </a:r>
          <a:endParaRPr lang="en-US" b="1" i="1" dirty="0"/>
        </a:p>
      </dgm:t>
    </dgm:pt>
    <dgm:pt modelId="{6A3FA45D-EDBF-4FE5-835F-5184BF0BFE77}" type="parTrans" cxnId="{1A998C61-F063-4841-9550-24D0DFC3163A}">
      <dgm:prSet/>
      <dgm:spPr/>
      <dgm:t>
        <a:bodyPr/>
        <a:lstStyle/>
        <a:p>
          <a:endParaRPr lang="el-GR"/>
        </a:p>
      </dgm:t>
    </dgm:pt>
    <dgm:pt modelId="{21F0E1D7-D9D3-436B-A7AB-F3AA861221A7}" type="sibTrans" cxnId="{1A998C61-F063-4841-9550-24D0DFC3163A}">
      <dgm:prSet/>
      <dgm:spPr/>
      <dgm:t>
        <a:bodyPr/>
        <a:lstStyle/>
        <a:p>
          <a:endParaRPr lang="el-GR"/>
        </a:p>
      </dgm:t>
    </dgm:pt>
    <dgm:pt modelId="{FBB3E697-E784-4A5C-A825-01E19CE22C5B}">
      <dgm:prSet/>
      <dgm:spPr/>
      <dgm:t>
        <a:bodyPr/>
        <a:lstStyle/>
        <a:p>
          <a:r>
            <a:rPr lang="el-GR" b="1" i="1"/>
            <a:t>Δεξιότητες</a:t>
          </a:r>
          <a:r>
            <a:rPr lang="en-US" b="1" i="1"/>
            <a:t> </a:t>
          </a:r>
          <a:endParaRPr lang="el-GR" b="1" i="1" dirty="0"/>
        </a:p>
      </dgm:t>
    </dgm:pt>
    <dgm:pt modelId="{D2885F3B-0CD3-44FB-B9B3-79AF0E114B2C}" type="parTrans" cxnId="{3E80C781-DE4F-439F-B0B9-2F5D82AB1864}">
      <dgm:prSet/>
      <dgm:spPr/>
      <dgm:t>
        <a:bodyPr/>
        <a:lstStyle/>
        <a:p>
          <a:endParaRPr lang="el-GR"/>
        </a:p>
      </dgm:t>
    </dgm:pt>
    <dgm:pt modelId="{D9776C89-013A-4250-9249-6E58BAEF9C7C}" type="sibTrans" cxnId="{3E80C781-DE4F-439F-B0B9-2F5D82AB1864}">
      <dgm:prSet/>
      <dgm:spPr/>
      <dgm:t>
        <a:bodyPr/>
        <a:lstStyle/>
        <a:p>
          <a:endParaRPr lang="el-GR"/>
        </a:p>
      </dgm:t>
    </dgm:pt>
    <dgm:pt modelId="{BE3CD685-F6CA-47DC-8A29-10EEF7850C2E}">
      <dgm:prSet/>
      <dgm:spPr/>
      <dgm:t>
        <a:bodyPr/>
        <a:lstStyle/>
        <a:p>
          <a:r>
            <a:rPr lang="el-GR" b="1" i="1"/>
            <a:t>Δυνατότητες</a:t>
          </a:r>
          <a:endParaRPr lang="el-GR" b="1" i="1" dirty="0"/>
        </a:p>
      </dgm:t>
    </dgm:pt>
    <dgm:pt modelId="{A8B9D37E-5B8C-45EA-929C-FEC2247C49C8}" type="parTrans" cxnId="{85C26A46-5180-49B6-87FB-F7B390067E4B}">
      <dgm:prSet/>
      <dgm:spPr/>
      <dgm:t>
        <a:bodyPr/>
        <a:lstStyle/>
        <a:p>
          <a:endParaRPr lang="el-GR"/>
        </a:p>
      </dgm:t>
    </dgm:pt>
    <dgm:pt modelId="{8FF35828-73DB-4858-B0E3-2D946A2D932E}" type="sibTrans" cxnId="{85C26A46-5180-49B6-87FB-F7B390067E4B}">
      <dgm:prSet/>
      <dgm:spPr/>
      <dgm:t>
        <a:bodyPr/>
        <a:lstStyle/>
        <a:p>
          <a:endParaRPr lang="el-GR"/>
        </a:p>
      </dgm:t>
    </dgm:pt>
    <dgm:pt modelId="{EBFB2FC9-8C00-422F-829C-8D5DF2B2140D}">
      <dgm:prSet/>
      <dgm:spPr/>
      <dgm:t>
        <a:bodyPr/>
        <a:lstStyle/>
        <a:p>
          <a:r>
            <a:rPr lang="el-GR" b="1" i="1" dirty="0"/>
            <a:t>Εμπειρία </a:t>
          </a:r>
          <a:endParaRPr lang="en-US" b="1" i="1" dirty="0"/>
        </a:p>
      </dgm:t>
    </dgm:pt>
    <dgm:pt modelId="{4646933E-C5C3-43BF-99E2-ADCFB7974D9D}" type="parTrans" cxnId="{F6DD7B85-87E4-4840-BFA1-F205FB486560}">
      <dgm:prSet/>
      <dgm:spPr/>
      <dgm:t>
        <a:bodyPr/>
        <a:lstStyle/>
        <a:p>
          <a:endParaRPr lang="el-GR"/>
        </a:p>
      </dgm:t>
    </dgm:pt>
    <dgm:pt modelId="{84A898D5-C135-4035-9086-273CE61A730C}" type="sibTrans" cxnId="{F6DD7B85-87E4-4840-BFA1-F205FB486560}">
      <dgm:prSet/>
      <dgm:spPr/>
      <dgm:t>
        <a:bodyPr/>
        <a:lstStyle/>
        <a:p>
          <a:endParaRPr lang="el-GR"/>
        </a:p>
      </dgm:t>
    </dgm:pt>
    <dgm:pt modelId="{7811B07C-03FB-4D31-8F50-1CAE060C3D30}" type="pres">
      <dgm:prSet presAssocID="{58AEC90B-7937-49B0-8311-05F2C03CF491}" presName="Name0" presStyleCnt="0">
        <dgm:presLayoutVars>
          <dgm:dir/>
          <dgm:animLvl val="lvl"/>
          <dgm:resizeHandles val="exact"/>
        </dgm:presLayoutVars>
      </dgm:prSet>
      <dgm:spPr/>
      <dgm:t>
        <a:bodyPr/>
        <a:lstStyle/>
        <a:p>
          <a:endParaRPr lang="el-GR"/>
        </a:p>
      </dgm:t>
    </dgm:pt>
    <dgm:pt modelId="{05276CDC-146E-434A-A140-6789C8F08039}" type="pres">
      <dgm:prSet presAssocID="{58AEC90B-7937-49B0-8311-05F2C03CF491}" presName="tSp" presStyleCnt="0"/>
      <dgm:spPr/>
    </dgm:pt>
    <dgm:pt modelId="{D592F834-E081-48AD-A7CC-64857FF9A668}" type="pres">
      <dgm:prSet presAssocID="{58AEC90B-7937-49B0-8311-05F2C03CF491}" presName="bSp" presStyleCnt="0"/>
      <dgm:spPr/>
    </dgm:pt>
    <dgm:pt modelId="{5F92BC7A-067E-4A1D-8538-67BF80D4F9A0}" type="pres">
      <dgm:prSet presAssocID="{58AEC90B-7937-49B0-8311-05F2C03CF491}" presName="process" presStyleCnt="0"/>
      <dgm:spPr/>
    </dgm:pt>
    <dgm:pt modelId="{7539A83B-6F1C-47B4-8D28-D374D73A43F7}" type="pres">
      <dgm:prSet presAssocID="{E5A905B3-BBBE-45A9-AE0B-11B5B7CC37D2}" presName="composite1" presStyleCnt="0"/>
      <dgm:spPr/>
    </dgm:pt>
    <dgm:pt modelId="{C66265A5-CCBB-43C5-A6F3-6EBA2D282252}" type="pres">
      <dgm:prSet presAssocID="{E5A905B3-BBBE-45A9-AE0B-11B5B7CC37D2}" presName="dummyNode1" presStyleLbl="node1" presStyleIdx="0" presStyleCnt="2"/>
      <dgm:spPr/>
    </dgm:pt>
    <dgm:pt modelId="{7585EB69-B3E8-4644-9448-B18AB02E30E4}" type="pres">
      <dgm:prSet presAssocID="{E5A905B3-BBBE-45A9-AE0B-11B5B7CC37D2}" presName="childNode1" presStyleLbl="bgAcc1" presStyleIdx="0" presStyleCnt="2" custScaleX="121060">
        <dgm:presLayoutVars>
          <dgm:bulletEnabled val="1"/>
        </dgm:presLayoutVars>
      </dgm:prSet>
      <dgm:spPr/>
      <dgm:t>
        <a:bodyPr/>
        <a:lstStyle/>
        <a:p>
          <a:endParaRPr lang="el-GR"/>
        </a:p>
      </dgm:t>
    </dgm:pt>
    <dgm:pt modelId="{1130B885-DEA3-4214-A062-1331BDEC31B3}" type="pres">
      <dgm:prSet presAssocID="{E5A905B3-BBBE-45A9-AE0B-11B5B7CC37D2}" presName="childNode1tx" presStyleLbl="bgAcc1" presStyleIdx="0" presStyleCnt="2">
        <dgm:presLayoutVars>
          <dgm:bulletEnabled val="1"/>
        </dgm:presLayoutVars>
      </dgm:prSet>
      <dgm:spPr/>
      <dgm:t>
        <a:bodyPr/>
        <a:lstStyle/>
        <a:p>
          <a:endParaRPr lang="el-GR"/>
        </a:p>
      </dgm:t>
    </dgm:pt>
    <dgm:pt modelId="{6A03BBA7-53DE-45FB-8A73-8FF9E62AFF60}" type="pres">
      <dgm:prSet presAssocID="{E5A905B3-BBBE-45A9-AE0B-11B5B7CC37D2}" presName="parentNode1" presStyleLbl="node1" presStyleIdx="0" presStyleCnt="2">
        <dgm:presLayoutVars>
          <dgm:chMax val="1"/>
          <dgm:bulletEnabled val="1"/>
        </dgm:presLayoutVars>
      </dgm:prSet>
      <dgm:spPr/>
      <dgm:t>
        <a:bodyPr/>
        <a:lstStyle/>
        <a:p>
          <a:endParaRPr lang="el-GR"/>
        </a:p>
      </dgm:t>
    </dgm:pt>
    <dgm:pt modelId="{5CBD77C6-21DA-4199-912D-2491E0C62348}" type="pres">
      <dgm:prSet presAssocID="{E5A905B3-BBBE-45A9-AE0B-11B5B7CC37D2}" presName="connSite1" presStyleCnt="0"/>
      <dgm:spPr/>
    </dgm:pt>
    <dgm:pt modelId="{42D8C4EF-C354-441C-98D5-1556406A53E4}" type="pres">
      <dgm:prSet presAssocID="{5B31935F-2C89-4ACE-86B2-6141CB91C93A}" presName="Name9" presStyleLbl="sibTrans2D1" presStyleIdx="0" presStyleCnt="1" custScaleX="91032"/>
      <dgm:spPr/>
      <dgm:t>
        <a:bodyPr/>
        <a:lstStyle/>
        <a:p>
          <a:endParaRPr lang="el-GR"/>
        </a:p>
      </dgm:t>
    </dgm:pt>
    <dgm:pt modelId="{C98EDA09-FC17-42DF-A594-62C3D49AA11A}" type="pres">
      <dgm:prSet presAssocID="{069C595A-7957-4A66-817E-47098B54CD50}" presName="composite2" presStyleCnt="0"/>
      <dgm:spPr/>
    </dgm:pt>
    <dgm:pt modelId="{AC792A38-A952-4CB7-A15B-F5E2244BF847}" type="pres">
      <dgm:prSet presAssocID="{069C595A-7957-4A66-817E-47098B54CD50}" presName="dummyNode2" presStyleLbl="node1" presStyleIdx="0" presStyleCnt="2"/>
      <dgm:spPr/>
    </dgm:pt>
    <dgm:pt modelId="{667719F3-2197-47DD-BD40-CCA9467A4F70}" type="pres">
      <dgm:prSet presAssocID="{069C595A-7957-4A66-817E-47098B54CD50}" presName="childNode2" presStyleLbl="bgAcc1" presStyleIdx="1" presStyleCnt="2">
        <dgm:presLayoutVars>
          <dgm:bulletEnabled val="1"/>
        </dgm:presLayoutVars>
      </dgm:prSet>
      <dgm:spPr/>
      <dgm:t>
        <a:bodyPr/>
        <a:lstStyle/>
        <a:p>
          <a:endParaRPr lang="el-GR"/>
        </a:p>
      </dgm:t>
    </dgm:pt>
    <dgm:pt modelId="{B2095477-7EBB-45B6-997C-8634525C338C}" type="pres">
      <dgm:prSet presAssocID="{069C595A-7957-4A66-817E-47098B54CD50}" presName="childNode2tx" presStyleLbl="bgAcc1" presStyleIdx="1" presStyleCnt="2">
        <dgm:presLayoutVars>
          <dgm:bulletEnabled val="1"/>
        </dgm:presLayoutVars>
      </dgm:prSet>
      <dgm:spPr/>
      <dgm:t>
        <a:bodyPr/>
        <a:lstStyle/>
        <a:p>
          <a:endParaRPr lang="el-GR"/>
        </a:p>
      </dgm:t>
    </dgm:pt>
    <dgm:pt modelId="{DC8D4FAA-B935-4A60-A335-647A4C995D10}" type="pres">
      <dgm:prSet presAssocID="{069C595A-7957-4A66-817E-47098B54CD50}" presName="parentNode2" presStyleLbl="node1" presStyleIdx="1" presStyleCnt="2">
        <dgm:presLayoutVars>
          <dgm:chMax val="0"/>
          <dgm:bulletEnabled val="1"/>
        </dgm:presLayoutVars>
      </dgm:prSet>
      <dgm:spPr/>
      <dgm:t>
        <a:bodyPr/>
        <a:lstStyle/>
        <a:p>
          <a:endParaRPr lang="el-GR"/>
        </a:p>
      </dgm:t>
    </dgm:pt>
    <dgm:pt modelId="{DDF5AAE9-F1AC-404A-8257-E83D6293D0C7}" type="pres">
      <dgm:prSet presAssocID="{069C595A-7957-4A66-817E-47098B54CD50}" presName="connSite2" presStyleCnt="0"/>
      <dgm:spPr/>
    </dgm:pt>
  </dgm:ptLst>
  <dgm:cxnLst>
    <dgm:cxn modelId="{7857AB30-26D7-43DD-A8B2-5780146613B4}" type="presOf" srcId="{BE3CD685-F6CA-47DC-8A29-10EEF7850C2E}" destId="{667719F3-2197-47DD-BD40-CCA9467A4F70}" srcOrd="0" destOrd="2" presId="urn:microsoft.com/office/officeart/2005/8/layout/hProcess4"/>
    <dgm:cxn modelId="{3143E663-6F3E-4068-A63B-8A7BD67C6279}" type="presOf" srcId="{069C595A-7957-4A66-817E-47098B54CD50}" destId="{DC8D4FAA-B935-4A60-A335-647A4C995D10}" srcOrd="0" destOrd="0" presId="urn:microsoft.com/office/officeart/2005/8/layout/hProcess4"/>
    <dgm:cxn modelId="{6ACB7CC0-045D-4D91-A26E-187D86D421F0}" type="presOf" srcId="{B52AAE74-A051-436C-BF0B-1433A21B516A}" destId="{1130B885-DEA3-4214-A062-1331BDEC31B3}" srcOrd="1" destOrd="1" presId="urn:microsoft.com/office/officeart/2005/8/layout/hProcess4"/>
    <dgm:cxn modelId="{0B3081DB-EB8B-4ED3-9201-A89D37BF6E96}" type="presOf" srcId="{2208783F-6DBD-4A2F-A978-7EB4038C5CCD}" destId="{7585EB69-B3E8-4644-9448-B18AB02E30E4}" srcOrd="0" destOrd="0" presId="urn:microsoft.com/office/officeart/2005/8/layout/hProcess4"/>
    <dgm:cxn modelId="{2FBD0AC3-B781-44F4-8220-072ED7389FBA}" type="presOf" srcId="{BE3CD685-F6CA-47DC-8A29-10EEF7850C2E}" destId="{B2095477-7EBB-45B6-997C-8634525C338C}" srcOrd="1" destOrd="2" presId="urn:microsoft.com/office/officeart/2005/8/layout/hProcess4"/>
    <dgm:cxn modelId="{9C17B789-86FB-423D-8E36-C11F1F147F65}" srcId="{E5A905B3-BBBE-45A9-AE0B-11B5B7CC37D2}" destId="{2208783F-6DBD-4A2F-A978-7EB4038C5CCD}" srcOrd="0" destOrd="0" parTransId="{244EF0EA-B985-462D-BE72-D11A0035D9A7}" sibTransId="{955E8DF1-447A-4F9C-AB78-11EF7CF10386}"/>
    <dgm:cxn modelId="{EEDBC079-6F00-4284-B67B-0D3D81EE1398}" srcId="{069C595A-7957-4A66-817E-47098B54CD50}" destId="{02E5B3EE-AD84-4EB6-9C0A-45416B615629}" srcOrd="0" destOrd="0" parTransId="{FF637F4D-E0F1-4F12-A57E-A94C1B863D53}" sibTransId="{55B2BD11-8B0E-466C-8611-3C8C2DADD17D}"/>
    <dgm:cxn modelId="{C6F6BC03-45AC-4C69-9E23-6703F021FBBE}" type="presOf" srcId="{EBFB2FC9-8C00-422F-829C-8D5DF2B2140D}" destId="{667719F3-2197-47DD-BD40-CCA9467A4F70}" srcOrd="0" destOrd="3" presId="urn:microsoft.com/office/officeart/2005/8/layout/hProcess4"/>
    <dgm:cxn modelId="{85C26A46-5180-49B6-87FB-F7B390067E4B}" srcId="{069C595A-7957-4A66-817E-47098B54CD50}" destId="{BE3CD685-F6CA-47DC-8A29-10EEF7850C2E}" srcOrd="2" destOrd="0" parTransId="{A8B9D37E-5B8C-45EA-929C-FEC2247C49C8}" sibTransId="{8FF35828-73DB-4858-B0E3-2D946A2D932E}"/>
    <dgm:cxn modelId="{3E80C781-DE4F-439F-B0B9-2F5D82AB1864}" srcId="{069C595A-7957-4A66-817E-47098B54CD50}" destId="{FBB3E697-E784-4A5C-A825-01E19CE22C5B}" srcOrd="1" destOrd="0" parTransId="{D2885F3B-0CD3-44FB-B9B3-79AF0E114B2C}" sibTransId="{D9776C89-013A-4250-9249-6E58BAEF9C7C}"/>
    <dgm:cxn modelId="{1A998C61-F063-4841-9550-24D0DFC3163A}" srcId="{E5A905B3-BBBE-45A9-AE0B-11B5B7CC37D2}" destId="{D01726A0-7365-4E5D-BADA-0CF64DA772EF}" srcOrd="3" destOrd="0" parTransId="{6A3FA45D-EDBF-4FE5-835F-5184BF0BFE77}" sibTransId="{21F0E1D7-D9D3-436B-A7AB-F3AA861221A7}"/>
    <dgm:cxn modelId="{EA4D474D-256B-46BD-B6F5-797B35532299}" type="presOf" srcId="{58AEC90B-7937-49B0-8311-05F2C03CF491}" destId="{7811B07C-03FB-4D31-8F50-1CAE060C3D30}" srcOrd="0" destOrd="0" presId="urn:microsoft.com/office/officeart/2005/8/layout/hProcess4"/>
    <dgm:cxn modelId="{D9B585E0-C228-4329-9106-F6BC78CC4EA2}" type="presOf" srcId="{FBB3E697-E784-4A5C-A825-01E19CE22C5B}" destId="{667719F3-2197-47DD-BD40-CCA9467A4F70}" srcOrd="0" destOrd="1" presId="urn:microsoft.com/office/officeart/2005/8/layout/hProcess4"/>
    <dgm:cxn modelId="{CE63817C-86C2-4214-A154-D625019D6CD9}" type="presOf" srcId="{02E5B3EE-AD84-4EB6-9C0A-45416B615629}" destId="{B2095477-7EBB-45B6-997C-8634525C338C}" srcOrd="1" destOrd="0" presId="urn:microsoft.com/office/officeart/2005/8/layout/hProcess4"/>
    <dgm:cxn modelId="{19DDE198-3CA2-4DAB-924D-6D093910B360}" type="presOf" srcId="{5B31935F-2C89-4ACE-86B2-6141CB91C93A}" destId="{42D8C4EF-C354-441C-98D5-1556406A53E4}" srcOrd="0" destOrd="0" presId="urn:microsoft.com/office/officeart/2005/8/layout/hProcess4"/>
    <dgm:cxn modelId="{A3B6BD65-F074-446E-B294-B98CCAB057B4}" type="presOf" srcId="{AA16B26E-815D-4F0D-88C4-9DDDEEAEFBB3}" destId="{1130B885-DEA3-4214-A062-1331BDEC31B3}" srcOrd="1" destOrd="2" presId="urn:microsoft.com/office/officeart/2005/8/layout/hProcess4"/>
    <dgm:cxn modelId="{35CF9B8B-7C45-4573-88CF-31826AB19206}" type="presOf" srcId="{02E5B3EE-AD84-4EB6-9C0A-45416B615629}" destId="{667719F3-2197-47DD-BD40-CCA9467A4F70}" srcOrd="0" destOrd="0" presId="urn:microsoft.com/office/officeart/2005/8/layout/hProcess4"/>
    <dgm:cxn modelId="{D866A32A-BAD0-4E52-89B6-E30317792C1C}" srcId="{58AEC90B-7937-49B0-8311-05F2C03CF491}" destId="{069C595A-7957-4A66-817E-47098B54CD50}" srcOrd="1" destOrd="0" parTransId="{AF65EA74-FE29-450D-9BB0-400AF3FFC137}" sibTransId="{7737173E-099F-4C48-B22A-4C63E4284099}"/>
    <dgm:cxn modelId="{F6DD7B85-87E4-4840-BFA1-F205FB486560}" srcId="{069C595A-7957-4A66-817E-47098B54CD50}" destId="{EBFB2FC9-8C00-422F-829C-8D5DF2B2140D}" srcOrd="3" destOrd="0" parTransId="{4646933E-C5C3-43BF-99E2-ADCFB7974D9D}" sibTransId="{84A898D5-C135-4035-9086-273CE61A730C}"/>
    <dgm:cxn modelId="{A1F1D12C-759C-4C73-8D22-F91A7EC93407}" type="presOf" srcId="{EBFB2FC9-8C00-422F-829C-8D5DF2B2140D}" destId="{B2095477-7EBB-45B6-997C-8634525C338C}" srcOrd="1" destOrd="3" presId="urn:microsoft.com/office/officeart/2005/8/layout/hProcess4"/>
    <dgm:cxn modelId="{5E7B374E-A11C-4402-90CC-3951FD158962}" type="presOf" srcId="{FBB3E697-E784-4A5C-A825-01E19CE22C5B}" destId="{B2095477-7EBB-45B6-997C-8634525C338C}" srcOrd="1" destOrd="1" presId="urn:microsoft.com/office/officeart/2005/8/layout/hProcess4"/>
    <dgm:cxn modelId="{1254DD90-BDB0-41E4-BF19-1DCA70A5FE83}" type="presOf" srcId="{D01726A0-7365-4E5D-BADA-0CF64DA772EF}" destId="{7585EB69-B3E8-4644-9448-B18AB02E30E4}" srcOrd="0" destOrd="3" presId="urn:microsoft.com/office/officeart/2005/8/layout/hProcess4"/>
    <dgm:cxn modelId="{0583049B-1297-4A1F-A321-CF6BEEB647E5}" type="presOf" srcId="{B52AAE74-A051-436C-BF0B-1433A21B516A}" destId="{7585EB69-B3E8-4644-9448-B18AB02E30E4}" srcOrd="0" destOrd="1" presId="urn:microsoft.com/office/officeart/2005/8/layout/hProcess4"/>
    <dgm:cxn modelId="{2AB7A1B0-5801-462B-A8D0-AB4646B279B3}" srcId="{E5A905B3-BBBE-45A9-AE0B-11B5B7CC37D2}" destId="{B52AAE74-A051-436C-BF0B-1433A21B516A}" srcOrd="1" destOrd="0" parTransId="{4CAE8142-0F4E-4725-B890-BA4D27302890}" sibTransId="{D1410AFC-4720-4B92-99D4-6402AB49622C}"/>
    <dgm:cxn modelId="{96F71306-BDC6-43A6-9B72-BC87AA95E309}" srcId="{58AEC90B-7937-49B0-8311-05F2C03CF491}" destId="{E5A905B3-BBBE-45A9-AE0B-11B5B7CC37D2}" srcOrd="0" destOrd="0" parTransId="{E21AE7F3-96DD-4BEC-9EA4-5C7607AB5C18}" sibTransId="{5B31935F-2C89-4ACE-86B2-6141CB91C93A}"/>
    <dgm:cxn modelId="{65F97990-C562-4B0B-A0D1-348E43E73CDA}" srcId="{E5A905B3-BBBE-45A9-AE0B-11B5B7CC37D2}" destId="{AA16B26E-815D-4F0D-88C4-9DDDEEAEFBB3}" srcOrd="2" destOrd="0" parTransId="{484DD5D0-7021-462B-8C24-78642548C12B}" sibTransId="{CC118C71-F234-4207-8B0A-DD34C016AF4B}"/>
    <dgm:cxn modelId="{3F06EB09-00C6-492F-AD93-6C4E9AACEA21}" type="presOf" srcId="{D01726A0-7365-4E5D-BADA-0CF64DA772EF}" destId="{1130B885-DEA3-4214-A062-1331BDEC31B3}" srcOrd="1" destOrd="3" presId="urn:microsoft.com/office/officeart/2005/8/layout/hProcess4"/>
    <dgm:cxn modelId="{F0DAEB3A-7B52-4FD7-A950-3C7539B8FBB9}" type="presOf" srcId="{AA16B26E-815D-4F0D-88C4-9DDDEEAEFBB3}" destId="{7585EB69-B3E8-4644-9448-B18AB02E30E4}" srcOrd="0" destOrd="2" presId="urn:microsoft.com/office/officeart/2005/8/layout/hProcess4"/>
    <dgm:cxn modelId="{6DFB4311-4C4A-4749-930D-9C6417606D8C}" type="presOf" srcId="{2208783F-6DBD-4A2F-A978-7EB4038C5CCD}" destId="{1130B885-DEA3-4214-A062-1331BDEC31B3}" srcOrd="1" destOrd="0" presId="urn:microsoft.com/office/officeart/2005/8/layout/hProcess4"/>
    <dgm:cxn modelId="{0746896F-5D1A-4BBE-A7D9-3506B8D0478C}" type="presOf" srcId="{E5A905B3-BBBE-45A9-AE0B-11B5B7CC37D2}" destId="{6A03BBA7-53DE-45FB-8A73-8FF9E62AFF60}" srcOrd="0" destOrd="0" presId="urn:microsoft.com/office/officeart/2005/8/layout/hProcess4"/>
    <dgm:cxn modelId="{566C3D10-E02D-4BCF-A399-5B90C41566FF}" type="presParOf" srcId="{7811B07C-03FB-4D31-8F50-1CAE060C3D30}" destId="{05276CDC-146E-434A-A140-6789C8F08039}" srcOrd="0" destOrd="0" presId="urn:microsoft.com/office/officeart/2005/8/layout/hProcess4"/>
    <dgm:cxn modelId="{BBDD7206-2F9C-4EF7-94EB-AAA4D9BD5500}" type="presParOf" srcId="{7811B07C-03FB-4D31-8F50-1CAE060C3D30}" destId="{D592F834-E081-48AD-A7CC-64857FF9A668}" srcOrd="1" destOrd="0" presId="urn:microsoft.com/office/officeart/2005/8/layout/hProcess4"/>
    <dgm:cxn modelId="{D677D893-EDE9-4068-B5A6-A04F3259A1AE}" type="presParOf" srcId="{7811B07C-03FB-4D31-8F50-1CAE060C3D30}" destId="{5F92BC7A-067E-4A1D-8538-67BF80D4F9A0}" srcOrd="2" destOrd="0" presId="urn:microsoft.com/office/officeart/2005/8/layout/hProcess4"/>
    <dgm:cxn modelId="{A8E2A9F9-18C5-412D-B7B8-3684CA86FC8C}" type="presParOf" srcId="{5F92BC7A-067E-4A1D-8538-67BF80D4F9A0}" destId="{7539A83B-6F1C-47B4-8D28-D374D73A43F7}" srcOrd="0" destOrd="0" presId="urn:microsoft.com/office/officeart/2005/8/layout/hProcess4"/>
    <dgm:cxn modelId="{01491803-3BC5-47AB-8CFB-B7B3ED65C703}" type="presParOf" srcId="{7539A83B-6F1C-47B4-8D28-D374D73A43F7}" destId="{C66265A5-CCBB-43C5-A6F3-6EBA2D282252}" srcOrd="0" destOrd="0" presId="urn:microsoft.com/office/officeart/2005/8/layout/hProcess4"/>
    <dgm:cxn modelId="{72903AE0-238E-4C55-9B65-94282DBF4CA3}" type="presParOf" srcId="{7539A83B-6F1C-47B4-8D28-D374D73A43F7}" destId="{7585EB69-B3E8-4644-9448-B18AB02E30E4}" srcOrd="1" destOrd="0" presId="urn:microsoft.com/office/officeart/2005/8/layout/hProcess4"/>
    <dgm:cxn modelId="{6D6B5E67-7953-461B-A8F9-27764E122ED7}" type="presParOf" srcId="{7539A83B-6F1C-47B4-8D28-D374D73A43F7}" destId="{1130B885-DEA3-4214-A062-1331BDEC31B3}" srcOrd="2" destOrd="0" presId="urn:microsoft.com/office/officeart/2005/8/layout/hProcess4"/>
    <dgm:cxn modelId="{601F4CDF-04C0-44E1-9CB8-4AEE9A2E8FBB}" type="presParOf" srcId="{7539A83B-6F1C-47B4-8D28-D374D73A43F7}" destId="{6A03BBA7-53DE-45FB-8A73-8FF9E62AFF60}" srcOrd="3" destOrd="0" presId="urn:microsoft.com/office/officeart/2005/8/layout/hProcess4"/>
    <dgm:cxn modelId="{D3B99F4D-58C1-470C-B8A7-43DB2938203A}" type="presParOf" srcId="{7539A83B-6F1C-47B4-8D28-D374D73A43F7}" destId="{5CBD77C6-21DA-4199-912D-2491E0C62348}" srcOrd="4" destOrd="0" presId="urn:microsoft.com/office/officeart/2005/8/layout/hProcess4"/>
    <dgm:cxn modelId="{A2F3B0FE-B536-4745-8EBB-010F6A68E15A}" type="presParOf" srcId="{5F92BC7A-067E-4A1D-8538-67BF80D4F9A0}" destId="{42D8C4EF-C354-441C-98D5-1556406A53E4}" srcOrd="1" destOrd="0" presId="urn:microsoft.com/office/officeart/2005/8/layout/hProcess4"/>
    <dgm:cxn modelId="{7B774B1F-F286-4394-BF15-EE01B3D3CF7D}" type="presParOf" srcId="{5F92BC7A-067E-4A1D-8538-67BF80D4F9A0}" destId="{C98EDA09-FC17-42DF-A594-62C3D49AA11A}" srcOrd="2" destOrd="0" presId="urn:microsoft.com/office/officeart/2005/8/layout/hProcess4"/>
    <dgm:cxn modelId="{BDA65524-5C67-4032-8FD6-BCE360764A50}" type="presParOf" srcId="{C98EDA09-FC17-42DF-A594-62C3D49AA11A}" destId="{AC792A38-A952-4CB7-A15B-F5E2244BF847}" srcOrd="0" destOrd="0" presId="urn:microsoft.com/office/officeart/2005/8/layout/hProcess4"/>
    <dgm:cxn modelId="{DC05E407-E722-4563-869A-966753761271}" type="presParOf" srcId="{C98EDA09-FC17-42DF-A594-62C3D49AA11A}" destId="{667719F3-2197-47DD-BD40-CCA9467A4F70}" srcOrd="1" destOrd="0" presId="urn:microsoft.com/office/officeart/2005/8/layout/hProcess4"/>
    <dgm:cxn modelId="{F1C6FD2B-90D7-471C-8164-AD87833A231F}" type="presParOf" srcId="{C98EDA09-FC17-42DF-A594-62C3D49AA11A}" destId="{B2095477-7EBB-45B6-997C-8634525C338C}" srcOrd="2" destOrd="0" presId="urn:microsoft.com/office/officeart/2005/8/layout/hProcess4"/>
    <dgm:cxn modelId="{EDA2096F-368C-4DFA-8107-42D51B0435CD}" type="presParOf" srcId="{C98EDA09-FC17-42DF-A594-62C3D49AA11A}" destId="{DC8D4FAA-B935-4A60-A335-647A4C995D10}" srcOrd="3" destOrd="0" presId="urn:microsoft.com/office/officeart/2005/8/layout/hProcess4"/>
    <dgm:cxn modelId="{7780DA23-A16A-4773-8D2A-DDDB6B1A9238}" type="presParOf" srcId="{C98EDA09-FC17-42DF-A594-62C3D49AA11A}" destId="{DDF5AAE9-F1AC-404A-8257-E83D6293D0C7}"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5EDF02-C84E-4DC0-BDA4-73DABB4E6B2D}" type="doc">
      <dgm:prSet loTypeId="urn:microsoft.com/office/officeart/2005/8/layout/hierarchy6" loCatId="hierarchy" qsTypeId="urn:microsoft.com/office/officeart/2005/8/quickstyle/3d1" qsCatId="3D" csTypeId="urn:microsoft.com/office/officeart/2005/8/colors/accent1_2" csCatId="accent1" phldr="1"/>
      <dgm:spPr/>
      <dgm:t>
        <a:bodyPr/>
        <a:lstStyle/>
        <a:p>
          <a:endParaRPr lang="el-GR"/>
        </a:p>
      </dgm:t>
    </dgm:pt>
    <dgm:pt modelId="{06EF2441-4BCA-40F4-80B5-45C1FE20D105}" type="pres">
      <dgm:prSet presAssocID="{275EDF02-C84E-4DC0-BDA4-73DABB4E6B2D}" presName="mainComposite" presStyleCnt="0">
        <dgm:presLayoutVars>
          <dgm:chPref val="1"/>
          <dgm:dir/>
          <dgm:animOne val="branch"/>
          <dgm:animLvl val="lvl"/>
          <dgm:resizeHandles val="exact"/>
        </dgm:presLayoutVars>
      </dgm:prSet>
      <dgm:spPr/>
      <dgm:t>
        <a:bodyPr/>
        <a:lstStyle/>
        <a:p>
          <a:endParaRPr lang="el-GR"/>
        </a:p>
      </dgm:t>
    </dgm:pt>
    <dgm:pt modelId="{8B11816E-8225-4463-8994-DBE23E000E41}" type="pres">
      <dgm:prSet presAssocID="{275EDF02-C84E-4DC0-BDA4-73DABB4E6B2D}" presName="hierFlow" presStyleCnt="0"/>
      <dgm:spPr/>
    </dgm:pt>
    <dgm:pt modelId="{FA647164-0CE7-4799-B35E-61D7E0A349F3}" type="pres">
      <dgm:prSet presAssocID="{275EDF02-C84E-4DC0-BDA4-73DABB4E6B2D}" presName="hierChild1" presStyleCnt="0">
        <dgm:presLayoutVars>
          <dgm:chPref val="1"/>
          <dgm:animOne val="branch"/>
          <dgm:animLvl val="lvl"/>
        </dgm:presLayoutVars>
      </dgm:prSet>
      <dgm:spPr/>
    </dgm:pt>
    <dgm:pt modelId="{5353705D-5FDB-41D2-AAB6-E228236AA007}" type="pres">
      <dgm:prSet presAssocID="{275EDF02-C84E-4DC0-BDA4-73DABB4E6B2D}" presName="bgShapesFlow" presStyleCnt="0"/>
      <dgm:spPr/>
    </dgm:pt>
  </dgm:ptLst>
  <dgm:cxnLst>
    <dgm:cxn modelId="{F98DFB85-FA38-4B42-BF84-3A9A1C708F68}" type="presOf" srcId="{275EDF02-C84E-4DC0-BDA4-73DABB4E6B2D}" destId="{06EF2441-4BCA-40F4-80B5-45C1FE20D105}" srcOrd="0" destOrd="0" presId="urn:microsoft.com/office/officeart/2005/8/layout/hierarchy6"/>
    <dgm:cxn modelId="{31CCFFF6-6670-4279-A2B1-29EED04642B2}" type="presParOf" srcId="{06EF2441-4BCA-40F4-80B5-45C1FE20D105}" destId="{8B11816E-8225-4463-8994-DBE23E000E41}" srcOrd="0" destOrd="0" presId="urn:microsoft.com/office/officeart/2005/8/layout/hierarchy6"/>
    <dgm:cxn modelId="{3F06BDC2-7DA9-4C54-9E27-8F091CA1012E}" type="presParOf" srcId="{8B11816E-8225-4463-8994-DBE23E000E41}" destId="{FA647164-0CE7-4799-B35E-61D7E0A349F3}" srcOrd="0" destOrd="0" presId="urn:microsoft.com/office/officeart/2005/8/layout/hierarchy6"/>
    <dgm:cxn modelId="{1EC78A77-D8B0-451D-A3B6-DCF5CF2B2494}" type="presParOf" srcId="{06EF2441-4BCA-40F4-80B5-45C1FE20D105}" destId="{5353705D-5FDB-41D2-AAB6-E228236AA007}"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85EB69-B3E8-4644-9448-B18AB02E30E4}">
      <dsp:nvSpPr>
        <dsp:cNvPr id="0" name=""/>
        <dsp:cNvSpPr/>
      </dsp:nvSpPr>
      <dsp:spPr>
        <a:xfrm>
          <a:off x="43492" y="1285279"/>
          <a:ext cx="3625020" cy="2469753"/>
        </a:xfrm>
        <a:prstGeom prst="roundRect">
          <a:avLst>
            <a:gd name="adj" fmla="val 10000"/>
          </a:avLst>
        </a:prstGeom>
        <a:blipFill rotWithShape="0">
          <a:blip xmlns:r="http://schemas.openxmlformats.org/officeDocument/2006/relationships" r:embed="rId1"/>
          <a:tile tx="0" ty="0" sx="100000" sy="100000" flip="none" algn="tl"/>
        </a:blip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5245" tIns="55245" rIns="55245" bIns="55245" numCol="1" spcCol="1270" anchor="t" anchorCtr="0">
          <a:noAutofit/>
        </a:bodyPr>
        <a:lstStyle/>
        <a:p>
          <a:pPr marL="285750" lvl="1" indent="-285750" algn="l" defTabSz="1289050">
            <a:lnSpc>
              <a:spcPct val="90000"/>
            </a:lnSpc>
            <a:spcBef>
              <a:spcPct val="0"/>
            </a:spcBef>
            <a:spcAft>
              <a:spcPct val="15000"/>
            </a:spcAft>
            <a:buChar char="••"/>
          </a:pPr>
          <a:r>
            <a:rPr lang="el-GR" sz="2900" b="1" i="1" kern="1200" dirty="0"/>
            <a:t>Δημιουργούν αξία</a:t>
          </a:r>
          <a:endParaRPr lang="el-GR" sz="2900" kern="1200" dirty="0"/>
        </a:p>
        <a:p>
          <a:pPr marL="285750" lvl="1" indent="-285750" algn="l" defTabSz="1289050">
            <a:lnSpc>
              <a:spcPct val="90000"/>
            </a:lnSpc>
            <a:spcBef>
              <a:spcPct val="0"/>
            </a:spcBef>
            <a:spcAft>
              <a:spcPct val="15000"/>
            </a:spcAft>
            <a:buChar char="••"/>
          </a:pPr>
          <a:r>
            <a:rPr lang="el-GR" sz="2900" b="1" i="1" kern="1200"/>
            <a:t>Είναι σπάνιοι</a:t>
          </a:r>
          <a:endParaRPr lang="el-GR" sz="2900" b="1" i="1" kern="1200" dirty="0"/>
        </a:p>
        <a:p>
          <a:pPr marL="285750" lvl="1" indent="-285750" algn="l" defTabSz="1289050">
            <a:lnSpc>
              <a:spcPct val="90000"/>
            </a:lnSpc>
            <a:spcBef>
              <a:spcPct val="0"/>
            </a:spcBef>
            <a:spcAft>
              <a:spcPct val="15000"/>
            </a:spcAft>
            <a:buChar char="••"/>
          </a:pPr>
          <a:r>
            <a:rPr lang="el-GR" sz="2900" b="1" i="1" kern="1200"/>
            <a:t>Δεν αντιγράφονται</a:t>
          </a:r>
          <a:endParaRPr lang="el-GR" sz="2900" b="1" i="1" kern="1200" dirty="0"/>
        </a:p>
        <a:p>
          <a:pPr marL="285750" lvl="1" indent="-285750" algn="l" defTabSz="1289050">
            <a:lnSpc>
              <a:spcPct val="90000"/>
            </a:lnSpc>
            <a:spcBef>
              <a:spcPct val="0"/>
            </a:spcBef>
            <a:spcAft>
              <a:spcPct val="15000"/>
            </a:spcAft>
            <a:buChar char="••"/>
          </a:pPr>
          <a:r>
            <a:rPr lang="el-GR" sz="2900" b="1" i="1" kern="1200" dirty="0"/>
            <a:t>Οργανώνονται</a:t>
          </a:r>
          <a:endParaRPr lang="en-US" sz="2900" b="1" i="1" kern="1200" dirty="0"/>
        </a:p>
      </dsp:txBody>
      <dsp:txXfrm>
        <a:off x="100328" y="1342115"/>
        <a:ext cx="3511348" cy="1826848"/>
      </dsp:txXfrm>
    </dsp:sp>
    <dsp:sp modelId="{42D8C4EF-C354-441C-98D5-1556406A53E4}">
      <dsp:nvSpPr>
        <dsp:cNvPr id="0" name=""/>
        <dsp:cNvSpPr/>
      </dsp:nvSpPr>
      <dsp:spPr>
        <a:xfrm>
          <a:off x="2218381" y="2008901"/>
          <a:ext cx="2824027" cy="3102236"/>
        </a:xfrm>
        <a:prstGeom prst="leftCircularArrow">
          <a:avLst>
            <a:gd name="adj1" fmla="val 2514"/>
            <a:gd name="adj2" fmla="val 304791"/>
            <a:gd name="adj3" fmla="val 2080301"/>
            <a:gd name="adj4" fmla="val 9024489"/>
            <a:gd name="adj5" fmla="val 2933"/>
          </a:avLst>
        </a:prstGeom>
        <a:gradFill rotWithShape="0">
          <a:gsLst>
            <a:gs pos="0">
              <a:srgbClr val="FF0000"/>
            </a:gs>
            <a:gs pos="30000">
              <a:srgbClr val="66008F"/>
            </a:gs>
            <a:gs pos="64999">
              <a:srgbClr val="BA0066"/>
            </a:gs>
            <a:gs pos="89999">
              <a:srgbClr val="FF0000"/>
            </a:gs>
            <a:gs pos="100000">
              <a:srgbClr val="FF8200"/>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A03BBA7-53DE-45FB-8A73-8FF9E62AFF60}">
      <dsp:nvSpPr>
        <dsp:cNvPr id="0" name=""/>
        <dsp:cNvSpPr/>
      </dsp:nvSpPr>
      <dsp:spPr>
        <a:xfrm>
          <a:off x="1024224" y="3225800"/>
          <a:ext cx="2661688" cy="1058465"/>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l-GR" sz="3500" b="1" u="none" kern="1200"/>
            <a:t>Ανθρώπινοι</a:t>
          </a:r>
          <a:r>
            <a:rPr lang="el-GR" sz="3500" b="1" u="none" kern="1200">
              <a:effectLst>
                <a:outerShdw blurRad="38100" dist="38100" dir="2700000" algn="tl">
                  <a:srgbClr val="C0C0C0"/>
                </a:outerShdw>
              </a:effectLst>
            </a:rPr>
            <a:t> </a:t>
          </a:r>
          <a:r>
            <a:rPr lang="el-GR" sz="3500" b="1" u="none" kern="1200"/>
            <a:t>Πόροι</a:t>
          </a:r>
          <a:r>
            <a:rPr lang="el-GR" sz="3500" b="1" u="none" kern="1200">
              <a:effectLst>
                <a:outerShdw blurRad="38100" dist="38100" dir="2700000" algn="tl">
                  <a:srgbClr val="C0C0C0"/>
                </a:outerShdw>
              </a:effectLst>
            </a:rPr>
            <a:t>:</a:t>
          </a:r>
          <a:endParaRPr lang="el-GR" sz="3500" u="none" kern="1200" dirty="0"/>
        </a:p>
      </dsp:txBody>
      <dsp:txXfrm>
        <a:off x="1055225" y="3256801"/>
        <a:ext cx="2599686" cy="996463"/>
      </dsp:txXfrm>
    </dsp:sp>
    <dsp:sp modelId="{667719F3-2197-47DD-BD40-CCA9467A4F70}">
      <dsp:nvSpPr>
        <dsp:cNvPr id="0" name=""/>
        <dsp:cNvSpPr/>
      </dsp:nvSpPr>
      <dsp:spPr>
        <a:xfrm>
          <a:off x="4057308" y="1285279"/>
          <a:ext cx="2994399" cy="2469753"/>
        </a:xfrm>
        <a:prstGeom prst="roundRect">
          <a:avLst>
            <a:gd name="adj" fmla="val 10000"/>
          </a:avLst>
        </a:prstGeom>
        <a:blipFill rotWithShape="0">
          <a:blip xmlns:r="http://schemas.openxmlformats.org/officeDocument/2006/relationships" r:embed="rId2"/>
          <a:tile tx="0" ty="0" sx="100000" sy="100000" flip="none" algn="tl"/>
        </a:blip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55245" tIns="55245" rIns="55245" bIns="55245" numCol="1" spcCol="1270" anchor="t" anchorCtr="0">
          <a:noAutofit/>
        </a:bodyPr>
        <a:lstStyle/>
        <a:p>
          <a:pPr marL="285750" lvl="1" indent="-285750" algn="l" defTabSz="1289050">
            <a:lnSpc>
              <a:spcPct val="90000"/>
            </a:lnSpc>
            <a:spcBef>
              <a:spcPct val="0"/>
            </a:spcBef>
            <a:spcAft>
              <a:spcPct val="15000"/>
            </a:spcAft>
            <a:buChar char="••"/>
          </a:pPr>
          <a:r>
            <a:rPr lang="el-GR" sz="2900" b="1" i="1" kern="1200" dirty="0"/>
            <a:t>Γνώση</a:t>
          </a:r>
          <a:r>
            <a:rPr lang="en-US" sz="2900" b="1" i="1" kern="1200" dirty="0"/>
            <a:t> </a:t>
          </a:r>
          <a:endParaRPr lang="el-GR" sz="2900" kern="1200" dirty="0"/>
        </a:p>
        <a:p>
          <a:pPr marL="285750" lvl="1" indent="-285750" algn="l" defTabSz="1289050">
            <a:lnSpc>
              <a:spcPct val="90000"/>
            </a:lnSpc>
            <a:spcBef>
              <a:spcPct val="0"/>
            </a:spcBef>
            <a:spcAft>
              <a:spcPct val="15000"/>
            </a:spcAft>
            <a:buChar char="••"/>
          </a:pPr>
          <a:r>
            <a:rPr lang="el-GR" sz="2900" b="1" i="1" kern="1200"/>
            <a:t>Δεξιότητες</a:t>
          </a:r>
          <a:r>
            <a:rPr lang="en-US" sz="2900" b="1" i="1" kern="1200"/>
            <a:t> </a:t>
          </a:r>
          <a:endParaRPr lang="el-GR" sz="2900" b="1" i="1" kern="1200" dirty="0"/>
        </a:p>
        <a:p>
          <a:pPr marL="285750" lvl="1" indent="-285750" algn="l" defTabSz="1289050">
            <a:lnSpc>
              <a:spcPct val="90000"/>
            </a:lnSpc>
            <a:spcBef>
              <a:spcPct val="0"/>
            </a:spcBef>
            <a:spcAft>
              <a:spcPct val="15000"/>
            </a:spcAft>
            <a:buChar char="••"/>
          </a:pPr>
          <a:r>
            <a:rPr lang="el-GR" sz="2900" b="1" i="1" kern="1200"/>
            <a:t>Δυνατότητες</a:t>
          </a:r>
          <a:endParaRPr lang="el-GR" sz="2900" b="1" i="1" kern="1200" dirty="0"/>
        </a:p>
        <a:p>
          <a:pPr marL="285750" lvl="1" indent="-285750" algn="l" defTabSz="1289050">
            <a:lnSpc>
              <a:spcPct val="90000"/>
            </a:lnSpc>
            <a:spcBef>
              <a:spcPct val="0"/>
            </a:spcBef>
            <a:spcAft>
              <a:spcPct val="15000"/>
            </a:spcAft>
            <a:buChar char="••"/>
          </a:pPr>
          <a:r>
            <a:rPr lang="el-GR" sz="2900" b="1" i="1" kern="1200" dirty="0"/>
            <a:t>Εμπειρία </a:t>
          </a:r>
          <a:endParaRPr lang="en-US" sz="2900" b="1" i="1" kern="1200" dirty="0"/>
        </a:p>
      </dsp:txBody>
      <dsp:txXfrm>
        <a:off x="4114144" y="1871348"/>
        <a:ext cx="2880727" cy="1826848"/>
      </dsp:txXfrm>
    </dsp:sp>
    <dsp:sp modelId="{DC8D4FAA-B935-4A60-A335-647A4C995D10}">
      <dsp:nvSpPr>
        <dsp:cNvPr id="0" name=""/>
        <dsp:cNvSpPr/>
      </dsp:nvSpPr>
      <dsp:spPr>
        <a:xfrm>
          <a:off x="4722731" y="756046"/>
          <a:ext cx="2661688" cy="1058465"/>
        </a:xfrm>
        <a:prstGeom prst="roundRect">
          <a:avLst>
            <a:gd name="adj" fmla="val 10000"/>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l-GR" sz="3500" b="1" u="none" kern="1200" dirty="0"/>
            <a:t>Ανθρώπινο κεφάλαιο:</a:t>
          </a:r>
          <a:endParaRPr lang="el-GR" sz="3500" u="none" kern="1200" dirty="0"/>
        </a:p>
      </dsp:txBody>
      <dsp:txXfrm>
        <a:off x="4753732" y="787047"/>
        <a:ext cx="2599686" cy="9964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DED1787-A20B-23CB-06F9-ACFA8BD35CD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l-GR"/>
          </a:p>
        </p:txBody>
      </p:sp>
      <p:sp>
        <p:nvSpPr>
          <p:cNvPr id="14339" name="Rectangle 3">
            <a:extLst>
              <a:ext uri="{FF2B5EF4-FFF2-40B4-BE49-F238E27FC236}">
                <a16:creationId xmlns:a16="http://schemas.microsoft.com/office/drawing/2014/main" id="{6CBF70F2-8348-C351-FD48-99B35B39A561}"/>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l-GR"/>
          </a:p>
        </p:txBody>
      </p:sp>
      <p:sp>
        <p:nvSpPr>
          <p:cNvPr id="24580" name="Rectangle 4">
            <a:extLst>
              <a:ext uri="{FF2B5EF4-FFF2-40B4-BE49-F238E27FC236}">
                <a16:creationId xmlns:a16="http://schemas.microsoft.com/office/drawing/2014/main" id="{780926E1-047B-1FF4-B23C-26DF6224ECE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a:extLst>
              <a:ext uri="{FF2B5EF4-FFF2-40B4-BE49-F238E27FC236}">
                <a16:creationId xmlns:a16="http://schemas.microsoft.com/office/drawing/2014/main" id="{00E37922-DB1D-7E71-684F-5D126A69B0B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noProof="0"/>
              <a:t>Κάντε κλικ για να επεξεργαστείτε τα στυλ κειμένου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14342" name="Rectangle 6">
            <a:extLst>
              <a:ext uri="{FF2B5EF4-FFF2-40B4-BE49-F238E27FC236}">
                <a16:creationId xmlns:a16="http://schemas.microsoft.com/office/drawing/2014/main" id="{ED2755DC-BFFE-84CE-CC5C-810ADB28C033}"/>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l-GR"/>
          </a:p>
        </p:txBody>
      </p:sp>
      <p:sp>
        <p:nvSpPr>
          <p:cNvPr id="14343" name="Rectangle 7">
            <a:extLst>
              <a:ext uri="{FF2B5EF4-FFF2-40B4-BE49-F238E27FC236}">
                <a16:creationId xmlns:a16="http://schemas.microsoft.com/office/drawing/2014/main" id="{B2C523B4-A5FE-B305-BE69-7F1570D65FEC}"/>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68CA9716-5747-4E14-90E5-2AE1BC413CC5}"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47ABCE27-8967-A773-4418-286D363E2B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59753A37-83AF-4995-92C3-11E8FD075A88}" type="slidenum">
              <a:rPr lang="el-GR" altLang="el-GR">
                <a:latin typeface="Arial" panose="020B0604020202020204" pitchFamily="34" charset="0"/>
              </a:rPr>
              <a:pPr/>
              <a:t>1</a:t>
            </a:fld>
            <a:endParaRPr lang="el-GR" altLang="el-GR">
              <a:latin typeface="Arial" panose="020B0604020202020204" pitchFamily="34" charset="0"/>
            </a:endParaRPr>
          </a:p>
        </p:txBody>
      </p:sp>
      <p:sp>
        <p:nvSpPr>
          <p:cNvPr id="25603" name="1 - Θέση εικόνας διαφάνειας">
            <a:extLst>
              <a:ext uri="{FF2B5EF4-FFF2-40B4-BE49-F238E27FC236}">
                <a16:creationId xmlns:a16="http://schemas.microsoft.com/office/drawing/2014/main" id="{B9C74D7B-A2A2-E006-DAB9-3D6D9BEC1B33}"/>
              </a:ext>
            </a:extLst>
          </p:cNvPr>
          <p:cNvSpPr>
            <a:spLocks noGrp="1" noRot="1" noChangeAspect="1" noTextEdit="1"/>
          </p:cNvSpPr>
          <p:nvPr>
            <p:ph type="sldImg"/>
          </p:nvPr>
        </p:nvSpPr>
        <p:spPr>
          <a:ln/>
        </p:spPr>
      </p:sp>
      <p:sp>
        <p:nvSpPr>
          <p:cNvPr id="25604" name="2 - Θέση σημειώσεων">
            <a:extLst>
              <a:ext uri="{FF2B5EF4-FFF2-40B4-BE49-F238E27FC236}">
                <a16:creationId xmlns:a16="http://schemas.microsoft.com/office/drawing/2014/main" id="{30A42DF3-ECD0-A238-ABCF-0B7CD30B0DA3}"/>
              </a:ext>
            </a:extLst>
          </p:cNvPr>
          <p:cNvSpPr>
            <a:spLocks noGrp="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
        <p:nvSpPr>
          <p:cNvPr id="25605" name="3 - Θέση αριθμού διαφάνειας">
            <a:extLst>
              <a:ext uri="{FF2B5EF4-FFF2-40B4-BE49-F238E27FC236}">
                <a16:creationId xmlns:a16="http://schemas.microsoft.com/office/drawing/2014/main" id="{25033DAF-5CDC-A115-94EF-76C3B85687D8}"/>
              </a:ext>
            </a:extLst>
          </p:cNvPr>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a:fld id="{81CF95C1-8B33-4C43-A314-5F3C09E3CF29}" type="slidenum">
              <a:rPr lang="en-GB" altLang="el-GR" sz="1200">
                <a:latin typeface="Arial" panose="020B0604020202020204" pitchFamily="34" charset="0"/>
              </a:rPr>
              <a:pPr algn="r"/>
              <a:t>1</a:t>
            </a:fld>
            <a:endParaRPr lang="en-GB" altLang="el-GR" sz="120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Θέση εικόνας διαφάνειας">
            <a:extLst>
              <a:ext uri="{FF2B5EF4-FFF2-40B4-BE49-F238E27FC236}">
                <a16:creationId xmlns:a16="http://schemas.microsoft.com/office/drawing/2014/main" id="{8CE48DA3-72FB-C333-B194-D6D32E26E753}"/>
              </a:ext>
            </a:extLst>
          </p:cNvPr>
          <p:cNvSpPr>
            <a:spLocks noGrp="1" noRot="1" noChangeAspect="1" noTextEdit="1"/>
          </p:cNvSpPr>
          <p:nvPr>
            <p:ph type="sldImg"/>
          </p:nvPr>
        </p:nvSpPr>
        <p:spPr>
          <a:ln/>
        </p:spPr>
      </p:sp>
      <p:sp>
        <p:nvSpPr>
          <p:cNvPr id="34819" name="2 - Θέση σημειώσεων">
            <a:extLst>
              <a:ext uri="{FF2B5EF4-FFF2-40B4-BE49-F238E27FC236}">
                <a16:creationId xmlns:a16="http://schemas.microsoft.com/office/drawing/2014/main" id="{32C80A36-59D0-BE70-5B54-927D4B3A41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
        <p:nvSpPr>
          <p:cNvPr id="34820" name="3 - Θέση αριθμού διαφάνειας">
            <a:extLst>
              <a:ext uri="{FF2B5EF4-FFF2-40B4-BE49-F238E27FC236}">
                <a16:creationId xmlns:a16="http://schemas.microsoft.com/office/drawing/2014/main" id="{C80D6139-B4D8-CB6B-8A90-ADE3D164FA1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B21A33F4-0161-4D86-B47C-D2BBFB228BDA}" type="slidenum">
              <a:rPr lang="el-GR" altLang="el-GR">
                <a:latin typeface="Arial" panose="020B0604020202020204" pitchFamily="34" charset="0"/>
              </a:rPr>
              <a:pPr/>
              <a:t>18</a:t>
            </a:fld>
            <a:endParaRPr lang="el-GR" altLang="el-GR">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Θέση εικόνας διαφάνειας">
            <a:extLst>
              <a:ext uri="{FF2B5EF4-FFF2-40B4-BE49-F238E27FC236}">
                <a16:creationId xmlns:a16="http://schemas.microsoft.com/office/drawing/2014/main" id="{9238E4A1-0CEC-2BF9-C4AA-5F2821AF29B8}"/>
              </a:ext>
            </a:extLst>
          </p:cNvPr>
          <p:cNvSpPr>
            <a:spLocks noGrp="1" noRot="1" noChangeAspect="1" noTextEdit="1"/>
          </p:cNvSpPr>
          <p:nvPr>
            <p:ph type="sldImg"/>
          </p:nvPr>
        </p:nvSpPr>
        <p:spPr>
          <a:ln/>
        </p:spPr>
      </p:sp>
      <p:sp>
        <p:nvSpPr>
          <p:cNvPr id="35843" name="2 - Θέση σημειώσεων">
            <a:extLst>
              <a:ext uri="{FF2B5EF4-FFF2-40B4-BE49-F238E27FC236}">
                <a16:creationId xmlns:a16="http://schemas.microsoft.com/office/drawing/2014/main" id="{1F79EC11-120F-DDD4-60BD-2581780C7A0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
        <p:nvSpPr>
          <p:cNvPr id="35844" name="3 - Θέση αριθμού διαφάνειας">
            <a:extLst>
              <a:ext uri="{FF2B5EF4-FFF2-40B4-BE49-F238E27FC236}">
                <a16:creationId xmlns:a16="http://schemas.microsoft.com/office/drawing/2014/main" id="{298DDF2F-3023-E97F-7DCD-B0F842D94CD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79AE58EF-26B3-4EE4-8A8D-79B36C14D803}" type="slidenum">
              <a:rPr lang="el-GR" altLang="el-GR">
                <a:latin typeface="Arial" panose="020B0604020202020204" pitchFamily="34" charset="0"/>
              </a:rPr>
              <a:pPr/>
              <a:t>19</a:t>
            </a:fld>
            <a:endParaRPr lang="el-GR" altLang="el-GR">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Θέση εικόνας διαφάνειας">
            <a:extLst>
              <a:ext uri="{FF2B5EF4-FFF2-40B4-BE49-F238E27FC236}">
                <a16:creationId xmlns:a16="http://schemas.microsoft.com/office/drawing/2014/main" id="{9F6B3684-8A29-7E73-EB12-EEAA52930108}"/>
              </a:ext>
            </a:extLst>
          </p:cNvPr>
          <p:cNvSpPr>
            <a:spLocks noGrp="1" noRot="1" noChangeAspect="1" noTextEdit="1"/>
          </p:cNvSpPr>
          <p:nvPr>
            <p:ph type="sldImg"/>
          </p:nvPr>
        </p:nvSpPr>
        <p:spPr>
          <a:ln/>
        </p:spPr>
      </p:sp>
      <p:sp>
        <p:nvSpPr>
          <p:cNvPr id="36867" name="2 - Θέση σημειώσεων">
            <a:extLst>
              <a:ext uri="{FF2B5EF4-FFF2-40B4-BE49-F238E27FC236}">
                <a16:creationId xmlns:a16="http://schemas.microsoft.com/office/drawing/2014/main" id="{A0DAAFD7-8110-3992-0B4C-55C499EE771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
        <p:nvSpPr>
          <p:cNvPr id="36868" name="3 - Θέση αριθμού διαφάνειας">
            <a:extLst>
              <a:ext uri="{FF2B5EF4-FFF2-40B4-BE49-F238E27FC236}">
                <a16:creationId xmlns:a16="http://schemas.microsoft.com/office/drawing/2014/main" id="{F8560FE0-FCD5-7475-40FC-CC6B2330C51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4163881A-52AC-4EB7-A491-B93DA787ECDA}" type="slidenum">
              <a:rPr lang="el-GR" altLang="el-GR">
                <a:latin typeface="Arial" panose="020B0604020202020204" pitchFamily="34" charset="0"/>
              </a:rPr>
              <a:pPr/>
              <a:t>21</a:t>
            </a:fld>
            <a:endParaRPr lang="el-GR" altLang="el-GR">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0EF434F6-A47F-F332-212A-E5487D3B5E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0CE38F56-A4E6-417E-9378-E871FE68A332}" type="slidenum">
              <a:rPr lang="el-GR" altLang="el-GR">
                <a:latin typeface="Arial" panose="020B0604020202020204" pitchFamily="34" charset="0"/>
              </a:rPr>
              <a:pPr/>
              <a:t>2</a:t>
            </a:fld>
            <a:endParaRPr lang="el-GR" altLang="el-GR">
              <a:latin typeface="Arial" panose="020B0604020202020204" pitchFamily="34" charset="0"/>
            </a:endParaRPr>
          </a:p>
        </p:txBody>
      </p:sp>
      <p:sp>
        <p:nvSpPr>
          <p:cNvPr id="26627" name="Rectangle 7">
            <a:extLst>
              <a:ext uri="{FF2B5EF4-FFF2-40B4-BE49-F238E27FC236}">
                <a16:creationId xmlns:a16="http://schemas.microsoft.com/office/drawing/2014/main" id="{F23DCF59-CE54-6516-7AB2-F344DA59750C}"/>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a:fld id="{1AE25EC4-867E-466A-BEC8-4E17B9578FD2}" type="slidenum">
              <a:rPr lang="en-GB" altLang="el-GR" sz="1200">
                <a:latin typeface="Arial" panose="020B0604020202020204" pitchFamily="34" charset="0"/>
              </a:rPr>
              <a:pPr algn="r"/>
              <a:t>2</a:t>
            </a:fld>
            <a:endParaRPr lang="en-GB" altLang="el-GR" sz="1200">
              <a:latin typeface="Arial" panose="020B0604020202020204" pitchFamily="34" charset="0"/>
            </a:endParaRPr>
          </a:p>
        </p:txBody>
      </p:sp>
      <p:sp>
        <p:nvSpPr>
          <p:cNvPr id="26628" name="Rectangle 2">
            <a:extLst>
              <a:ext uri="{FF2B5EF4-FFF2-40B4-BE49-F238E27FC236}">
                <a16:creationId xmlns:a16="http://schemas.microsoft.com/office/drawing/2014/main" id="{6191EEB8-912D-78CF-5D48-EE6851319771}"/>
              </a:ext>
            </a:extLst>
          </p:cNvPr>
          <p:cNvSpPr>
            <a:spLocks noGrp="1" noRot="1" noChangeAspect="1" noChangeArrowheads="1" noTextEdit="1"/>
          </p:cNvSpPr>
          <p:nvPr>
            <p:ph type="sldImg"/>
          </p:nvPr>
        </p:nvSpPr>
        <p:spPr>
          <a:ln/>
        </p:spPr>
      </p:sp>
      <p:sp>
        <p:nvSpPr>
          <p:cNvPr id="26629" name="Rectangle 3">
            <a:extLst>
              <a:ext uri="{FF2B5EF4-FFF2-40B4-BE49-F238E27FC236}">
                <a16:creationId xmlns:a16="http://schemas.microsoft.com/office/drawing/2014/main" id="{FB0D9DFE-D72E-E206-EEF5-AFA96C7224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l-GR" altLang="el-GR">
                <a:latin typeface="Arial" panose="020B0604020202020204" pitchFamily="34" charset="0"/>
              </a:rPr>
              <a:t>Κάθε διαδικασία είναι άμεσα συνδεδεμένη και επηρεάζει η μία με την άλλη και όλες μαζί πρέπει να έχουν </a:t>
            </a:r>
            <a:r>
              <a:rPr lang="en-US" altLang="el-GR">
                <a:latin typeface="Arial" panose="020B0604020202020204" pitchFamily="34" charset="0"/>
              </a:rPr>
              <a:t>fit</a:t>
            </a:r>
            <a:endParaRPr lang="el-GR" altLang="el-GR">
              <a:latin typeface="Arial" panose="020B0604020202020204" pitchFamily="34" charset="0"/>
            </a:endParaRPr>
          </a:p>
          <a:p>
            <a:pPr marL="228600" indent="-228600" eaLnBrk="1" hangingPunct="1"/>
            <a:r>
              <a:rPr lang="en-US" altLang="el-GR">
                <a:latin typeface="Arial" panose="020B0604020202020204" pitchFamily="34" charset="0"/>
              </a:rPr>
              <a:t>the emphasis on different HR activities depends on whether the organization is growing, declining, or standing skill</a:t>
            </a:r>
            <a:endParaRPr lang="el-GR" altLang="el-GR">
              <a:latin typeface="Arial" panose="020B0604020202020204" pitchFamily="34" charset="0"/>
            </a:endParaRPr>
          </a:p>
          <a:p>
            <a:pPr marL="228600" indent="-228600" eaLnBrk="1" hangingPunct="1"/>
            <a:r>
              <a:rPr lang="el-GR" altLang="el-GR">
                <a:latin typeface="Arial" panose="020B0604020202020204" pitchFamily="34" charset="0"/>
              </a:rPr>
              <a:t>Βέβαια η έμφαση σε κάθε δραστηριότητα εξαρτάται από την περίοδο που διανύει οργανισμός, δηλαδή είναι σε περίοδο ανάπτυξης (όπως εμείς)</a:t>
            </a:r>
            <a:r>
              <a:rPr lang="en-US" altLang="el-GR">
                <a:latin typeface="Arial" panose="020B0604020202020204" pitchFamily="34" charset="0"/>
              </a:rPr>
              <a:t>, </a:t>
            </a:r>
            <a:r>
              <a:rPr lang="el-GR" altLang="el-GR">
                <a:latin typeface="Arial" panose="020B0604020202020204" pitchFamily="34" charset="0"/>
              </a:rPr>
              <a:t>σε ώριμη, σε φθορά κ.λ.π.</a:t>
            </a:r>
            <a:endParaRPr lang="en-US" altLang="el-GR">
              <a:latin typeface="Arial" panose="020B0604020202020204" pitchFamily="34" charset="0"/>
            </a:endParaRPr>
          </a:p>
          <a:p>
            <a:pPr marL="228600" indent="-228600" eaLnBrk="1" hangingPunct="1"/>
            <a:r>
              <a:rPr lang="en-US" altLang="el-GR">
                <a:latin typeface="Arial" panose="020B0604020202020204" pitchFamily="34" charset="0"/>
              </a:rPr>
              <a:t>HRM activities</a:t>
            </a:r>
            <a:r>
              <a:rPr lang="el-GR" altLang="el-GR">
                <a:latin typeface="Arial" panose="020B0604020202020204" pitchFamily="34" charset="0"/>
              </a:rPr>
              <a:t>: </a:t>
            </a:r>
            <a:r>
              <a:rPr lang="en-US" altLang="el-GR">
                <a:latin typeface="Arial" panose="020B0604020202020204" pitchFamily="34" charset="0"/>
              </a:rPr>
              <a:t>Recruitment and selection</a:t>
            </a:r>
            <a:r>
              <a:rPr lang="el-GR" altLang="el-GR">
                <a:latin typeface="Arial" panose="020B0604020202020204" pitchFamily="34" charset="0"/>
              </a:rPr>
              <a:t>, </a:t>
            </a:r>
            <a:r>
              <a:rPr lang="en-US" altLang="el-GR">
                <a:latin typeface="Arial" panose="020B0604020202020204" pitchFamily="34" charset="0"/>
              </a:rPr>
              <a:t>Training and development</a:t>
            </a:r>
            <a:r>
              <a:rPr lang="el-GR" altLang="el-GR">
                <a:latin typeface="Arial" panose="020B0604020202020204" pitchFamily="34" charset="0"/>
              </a:rPr>
              <a:t>, </a:t>
            </a:r>
            <a:r>
              <a:rPr lang="en-US" altLang="el-GR">
                <a:latin typeface="Arial" panose="020B0604020202020204" pitchFamily="34" charset="0"/>
              </a:rPr>
              <a:t>Performance appraisal and feedback</a:t>
            </a:r>
            <a:r>
              <a:rPr lang="el-GR" altLang="el-GR">
                <a:latin typeface="Arial" panose="020B0604020202020204" pitchFamily="34" charset="0"/>
              </a:rPr>
              <a:t>, </a:t>
            </a:r>
            <a:r>
              <a:rPr lang="en-US" altLang="el-GR">
                <a:latin typeface="Arial" panose="020B0604020202020204" pitchFamily="34" charset="0"/>
              </a:rPr>
              <a:t>Pay and benefits</a:t>
            </a:r>
            <a:r>
              <a:rPr lang="el-GR" altLang="el-GR">
                <a:latin typeface="Arial" panose="020B0604020202020204" pitchFamily="34" charset="0"/>
              </a:rPr>
              <a:t>, </a:t>
            </a:r>
            <a:r>
              <a:rPr lang="en-US" altLang="el-GR">
                <a:latin typeface="Arial" panose="020B0604020202020204" pitchFamily="34" charset="0"/>
              </a:rPr>
              <a:t>Labor relations</a:t>
            </a:r>
          </a:p>
          <a:p>
            <a:pPr marL="228600" indent="-228600" eaLnBrk="1" hangingPunct="1"/>
            <a:r>
              <a:rPr lang="el-GR" altLang="el-GR">
                <a:latin typeface="Arial" panose="020B0604020202020204" pitchFamily="34" charset="0"/>
              </a:rPr>
              <a:t>Όμως τα συστήματα χωρίς τν εμπλοκή των ίδιων των </a:t>
            </a:r>
            <a:r>
              <a:rPr lang="en-US" altLang="el-GR">
                <a:latin typeface="Arial" panose="020B0604020202020204" pitchFamily="34" charset="0"/>
              </a:rPr>
              <a:t>managers </a:t>
            </a:r>
            <a:r>
              <a:rPr lang="el-GR" altLang="el-GR">
                <a:latin typeface="Arial" panose="020B0604020202020204" pitchFamily="34" charset="0"/>
              </a:rPr>
              <a:t>είναι απλά εργαλεία … εμείς όμως δεν είμαστε εργοστάσιο… ακουμπάμε στην καρδιά και την ψυχή…</a:t>
            </a:r>
          </a:p>
          <a:p>
            <a:pPr marL="228600" indent="-228600" eaLnBrk="1" hangingPunct="1"/>
            <a:r>
              <a:rPr lang="el-GR" altLang="el-GR">
                <a:latin typeface="Arial" panose="020B0604020202020204" pitchFamily="34" charset="0"/>
              </a:rPr>
              <a:t>Προγραμματισμός: </a:t>
            </a:r>
            <a:r>
              <a:rPr lang="en-US" altLang="el-GR">
                <a:latin typeface="Arial" panose="020B0604020202020204" pitchFamily="34" charset="0"/>
              </a:rPr>
              <a:t>“an effort to anticipate future business and environmental demands upon and organization and to provide personnel to fulfil that business and satisfy that demand</a:t>
            </a:r>
            <a:r>
              <a:rPr lang="el-GR" altLang="el-GR">
                <a:latin typeface="Arial" panose="020B0604020202020204" pitchFamily="34" charset="0"/>
              </a:rPr>
              <a:t> </a:t>
            </a:r>
            <a:r>
              <a:rPr lang="en-US" altLang="el-GR">
                <a:latin typeface="Arial" panose="020B0604020202020204" pitchFamily="34" charset="0"/>
              </a:rPr>
              <a:t>(Bowey, 1974)</a:t>
            </a:r>
          </a:p>
          <a:p>
            <a:pPr marL="228600" indent="-228600" eaLnBrk="1" hangingPunct="1"/>
            <a:endParaRPr lang="el-GR" altLang="el-GR">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3731D8F9-6406-0345-E35A-D9C57EAC37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21B33122-D1DB-4E96-B229-D9301903CF0F}" type="slidenum">
              <a:rPr lang="el-GR" altLang="el-GR">
                <a:latin typeface="Arial" panose="020B0604020202020204" pitchFamily="34" charset="0"/>
              </a:rPr>
              <a:pPr/>
              <a:t>4</a:t>
            </a:fld>
            <a:endParaRPr lang="el-GR" altLang="el-GR">
              <a:latin typeface="Arial" panose="020B0604020202020204" pitchFamily="34" charset="0"/>
            </a:endParaRPr>
          </a:p>
        </p:txBody>
      </p:sp>
      <p:sp>
        <p:nvSpPr>
          <p:cNvPr id="27651" name="Rectangle 7">
            <a:extLst>
              <a:ext uri="{FF2B5EF4-FFF2-40B4-BE49-F238E27FC236}">
                <a16:creationId xmlns:a16="http://schemas.microsoft.com/office/drawing/2014/main" id="{19565FD0-9496-E6C0-2F70-478AA9835F5E}"/>
              </a:ext>
            </a:extLst>
          </p:cNvPr>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a:fld id="{A61026A2-D9A5-4EE7-A561-6025DB4B95CF}" type="slidenum">
              <a:rPr lang="en-GB" altLang="el-GR" sz="1200">
                <a:latin typeface="Arial" panose="020B0604020202020204" pitchFamily="34" charset="0"/>
              </a:rPr>
              <a:pPr algn="r"/>
              <a:t>4</a:t>
            </a:fld>
            <a:endParaRPr lang="en-GB" altLang="el-GR" sz="1200">
              <a:latin typeface="Arial" panose="020B0604020202020204" pitchFamily="34" charset="0"/>
            </a:endParaRPr>
          </a:p>
        </p:txBody>
      </p:sp>
      <p:sp>
        <p:nvSpPr>
          <p:cNvPr id="27652" name="Rectangle 2">
            <a:extLst>
              <a:ext uri="{FF2B5EF4-FFF2-40B4-BE49-F238E27FC236}">
                <a16:creationId xmlns:a16="http://schemas.microsoft.com/office/drawing/2014/main" id="{438D0839-D91A-C8F2-BC41-8E8C1E41A5EB}"/>
              </a:ext>
            </a:extLst>
          </p:cNvPr>
          <p:cNvSpPr>
            <a:spLocks noGrp="1" noRot="1" noChangeAspect="1" noChangeArrowheads="1" noTextEdit="1"/>
          </p:cNvSpPr>
          <p:nvPr>
            <p:ph type="sldImg"/>
          </p:nvPr>
        </p:nvSpPr>
        <p:spPr>
          <a:ln/>
        </p:spPr>
      </p:sp>
      <p:sp>
        <p:nvSpPr>
          <p:cNvPr id="27653" name="Rectangle 3">
            <a:extLst>
              <a:ext uri="{FF2B5EF4-FFF2-40B4-BE49-F238E27FC236}">
                <a16:creationId xmlns:a16="http://schemas.microsoft.com/office/drawing/2014/main" id="{3CC08971-C17D-63FD-26CE-37A96A3E79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altLang="el-GR" sz="100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Θέση εικόνας διαφάνειας">
            <a:extLst>
              <a:ext uri="{FF2B5EF4-FFF2-40B4-BE49-F238E27FC236}">
                <a16:creationId xmlns:a16="http://schemas.microsoft.com/office/drawing/2014/main" id="{4AF3BBD0-E6AC-D996-5111-54A119696125}"/>
              </a:ext>
            </a:extLst>
          </p:cNvPr>
          <p:cNvSpPr>
            <a:spLocks noGrp="1" noRot="1" noChangeAspect="1" noTextEdit="1"/>
          </p:cNvSpPr>
          <p:nvPr>
            <p:ph type="sldImg"/>
          </p:nvPr>
        </p:nvSpPr>
        <p:spPr>
          <a:ln/>
        </p:spPr>
      </p:sp>
      <p:sp>
        <p:nvSpPr>
          <p:cNvPr id="28675" name="2 - Θέση σημειώσεων">
            <a:extLst>
              <a:ext uri="{FF2B5EF4-FFF2-40B4-BE49-F238E27FC236}">
                <a16:creationId xmlns:a16="http://schemas.microsoft.com/office/drawing/2014/main" id="{26F89846-8CF5-3A65-7658-2C1F0C1E8E2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
        <p:nvSpPr>
          <p:cNvPr id="28676" name="3 - Θέση αριθμού διαφάνειας">
            <a:extLst>
              <a:ext uri="{FF2B5EF4-FFF2-40B4-BE49-F238E27FC236}">
                <a16:creationId xmlns:a16="http://schemas.microsoft.com/office/drawing/2014/main" id="{03E7C52C-812F-A5DD-E2EA-03D59C7C38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654F05F9-5491-44A3-89C9-E543BBA07B01}" type="slidenum">
              <a:rPr lang="el-GR" altLang="el-GR">
                <a:latin typeface="Arial" panose="020B0604020202020204" pitchFamily="34" charset="0"/>
              </a:rPr>
              <a:pPr/>
              <a:t>11</a:t>
            </a:fld>
            <a:endParaRPr lang="el-GR" altLang="el-GR">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Θέση εικόνας διαφάνειας">
            <a:extLst>
              <a:ext uri="{FF2B5EF4-FFF2-40B4-BE49-F238E27FC236}">
                <a16:creationId xmlns:a16="http://schemas.microsoft.com/office/drawing/2014/main" id="{B5C0650D-F263-48FA-C7D3-2CD1AB3D54CF}"/>
              </a:ext>
            </a:extLst>
          </p:cNvPr>
          <p:cNvSpPr>
            <a:spLocks noGrp="1" noRot="1" noChangeAspect="1" noTextEdit="1"/>
          </p:cNvSpPr>
          <p:nvPr>
            <p:ph type="sldImg"/>
          </p:nvPr>
        </p:nvSpPr>
        <p:spPr>
          <a:ln/>
        </p:spPr>
      </p:sp>
      <p:sp>
        <p:nvSpPr>
          <p:cNvPr id="29699" name="2 - Θέση σημειώσεων">
            <a:extLst>
              <a:ext uri="{FF2B5EF4-FFF2-40B4-BE49-F238E27FC236}">
                <a16:creationId xmlns:a16="http://schemas.microsoft.com/office/drawing/2014/main" id="{E9B73ECD-0E70-36EF-BDF8-6B947BA8482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
        <p:nvSpPr>
          <p:cNvPr id="29700" name="3 - Θέση αριθμού διαφάνειας">
            <a:extLst>
              <a:ext uri="{FF2B5EF4-FFF2-40B4-BE49-F238E27FC236}">
                <a16:creationId xmlns:a16="http://schemas.microsoft.com/office/drawing/2014/main" id="{354E8054-AF1A-01BA-2434-00055A050A6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23DDED83-18FD-429D-A2C6-68A794C950E4}" type="slidenum">
              <a:rPr lang="el-GR" altLang="el-GR">
                <a:latin typeface="Arial" panose="020B0604020202020204" pitchFamily="34" charset="0"/>
              </a:rPr>
              <a:pPr/>
              <a:t>12</a:t>
            </a:fld>
            <a:endParaRPr lang="el-GR" altLang="el-GR">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Θέση εικόνας διαφάνειας">
            <a:extLst>
              <a:ext uri="{FF2B5EF4-FFF2-40B4-BE49-F238E27FC236}">
                <a16:creationId xmlns:a16="http://schemas.microsoft.com/office/drawing/2014/main" id="{7AFDDA3E-E0E0-ECD1-8957-E1CF0F7BCB37}"/>
              </a:ext>
            </a:extLst>
          </p:cNvPr>
          <p:cNvSpPr>
            <a:spLocks noGrp="1" noRot="1" noChangeAspect="1" noTextEdit="1"/>
          </p:cNvSpPr>
          <p:nvPr>
            <p:ph type="sldImg"/>
          </p:nvPr>
        </p:nvSpPr>
        <p:spPr>
          <a:ln/>
        </p:spPr>
      </p:sp>
      <p:sp>
        <p:nvSpPr>
          <p:cNvPr id="30723" name="2 - Θέση σημειώσεων">
            <a:extLst>
              <a:ext uri="{FF2B5EF4-FFF2-40B4-BE49-F238E27FC236}">
                <a16:creationId xmlns:a16="http://schemas.microsoft.com/office/drawing/2014/main" id="{EC983697-CA42-1046-14BB-9FCF8D5024B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
        <p:nvSpPr>
          <p:cNvPr id="30724" name="3 - Θέση αριθμού διαφάνειας">
            <a:extLst>
              <a:ext uri="{FF2B5EF4-FFF2-40B4-BE49-F238E27FC236}">
                <a16:creationId xmlns:a16="http://schemas.microsoft.com/office/drawing/2014/main" id="{2896AC53-5DB8-5C44-67AB-F562953CA87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AB44ABE2-9CFF-414C-A056-28EC78EAA56B}" type="slidenum">
              <a:rPr lang="el-GR" altLang="el-GR">
                <a:latin typeface="Arial" panose="020B0604020202020204" pitchFamily="34" charset="0"/>
              </a:rPr>
              <a:pPr/>
              <a:t>13</a:t>
            </a:fld>
            <a:endParaRPr lang="el-GR" altLang="el-GR">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Θέση εικόνας διαφάνειας">
            <a:extLst>
              <a:ext uri="{FF2B5EF4-FFF2-40B4-BE49-F238E27FC236}">
                <a16:creationId xmlns:a16="http://schemas.microsoft.com/office/drawing/2014/main" id="{E6905C62-2067-99D3-0BE3-E4E2F6F4291D}"/>
              </a:ext>
            </a:extLst>
          </p:cNvPr>
          <p:cNvSpPr>
            <a:spLocks noGrp="1" noRot="1" noChangeAspect="1" noTextEdit="1"/>
          </p:cNvSpPr>
          <p:nvPr>
            <p:ph type="sldImg"/>
          </p:nvPr>
        </p:nvSpPr>
        <p:spPr>
          <a:ln/>
        </p:spPr>
      </p:sp>
      <p:sp>
        <p:nvSpPr>
          <p:cNvPr id="31747" name="2 - Θέση σημειώσεων">
            <a:extLst>
              <a:ext uri="{FF2B5EF4-FFF2-40B4-BE49-F238E27FC236}">
                <a16:creationId xmlns:a16="http://schemas.microsoft.com/office/drawing/2014/main" id="{931C57B1-9442-C482-CDBF-92B5D7250B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
        <p:nvSpPr>
          <p:cNvPr id="31748" name="3 - Θέση αριθμού διαφάνειας">
            <a:extLst>
              <a:ext uri="{FF2B5EF4-FFF2-40B4-BE49-F238E27FC236}">
                <a16:creationId xmlns:a16="http://schemas.microsoft.com/office/drawing/2014/main" id="{B797716C-227F-4F52-B147-AB8070A8C79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3AD426E2-E2F3-44A3-8184-1FB74E63477E}" type="slidenum">
              <a:rPr lang="el-GR" altLang="el-GR">
                <a:latin typeface="Arial" panose="020B0604020202020204" pitchFamily="34" charset="0"/>
              </a:rPr>
              <a:pPr/>
              <a:t>14</a:t>
            </a:fld>
            <a:endParaRPr lang="el-GR" altLang="el-GR">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Θέση εικόνας διαφάνειας">
            <a:extLst>
              <a:ext uri="{FF2B5EF4-FFF2-40B4-BE49-F238E27FC236}">
                <a16:creationId xmlns:a16="http://schemas.microsoft.com/office/drawing/2014/main" id="{3F765956-F6B4-71CE-34F3-CA857E47B284}"/>
              </a:ext>
            </a:extLst>
          </p:cNvPr>
          <p:cNvSpPr>
            <a:spLocks noGrp="1" noRot="1" noChangeAspect="1" noTextEdit="1"/>
          </p:cNvSpPr>
          <p:nvPr>
            <p:ph type="sldImg"/>
          </p:nvPr>
        </p:nvSpPr>
        <p:spPr>
          <a:ln/>
        </p:spPr>
      </p:sp>
      <p:sp>
        <p:nvSpPr>
          <p:cNvPr id="32771" name="2 - Θέση σημειώσεων">
            <a:extLst>
              <a:ext uri="{FF2B5EF4-FFF2-40B4-BE49-F238E27FC236}">
                <a16:creationId xmlns:a16="http://schemas.microsoft.com/office/drawing/2014/main" id="{EB288E52-4A04-DFB1-5E48-2764AFD5F00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
        <p:nvSpPr>
          <p:cNvPr id="32772" name="3 - Θέση αριθμού διαφάνειας">
            <a:extLst>
              <a:ext uri="{FF2B5EF4-FFF2-40B4-BE49-F238E27FC236}">
                <a16:creationId xmlns:a16="http://schemas.microsoft.com/office/drawing/2014/main" id="{802FB24D-3034-F191-79A4-07FDEB11D08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4CAFCA2D-BBFA-406F-9E90-56774A075FC1}" type="slidenum">
              <a:rPr lang="el-GR" altLang="el-GR">
                <a:latin typeface="Arial" panose="020B0604020202020204" pitchFamily="34" charset="0"/>
              </a:rPr>
              <a:pPr/>
              <a:t>15</a:t>
            </a:fld>
            <a:endParaRPr lang="el-GR" altLang="el-GR">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131C3019-2528-48B9-5AE2-231C8AF734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E4215107-CD7E-4499-A187-08952BE210D4}" type="slidenum">
              <a:rPr lang="el-GR" altLang="el-GR">
                <a:latin typeface="Arial" panose="020B0604020202020204" pitchFamily="34" charset="0"/>
              </a:rPr>
              <a:pPr/>
              <a:t>17</a:t>
            </a:fld>
            <a:endParaRPr lang="el-GR" altLang="el-GR">
              <a:latin typeface="Arial" panose="020B0604020202020204" pitchFamily="34" charset="0"/>
            </a:endParaRPr>
          </a:p>
        </p:txBody>
      </p:sp>
      <p:sp>
        <p:nvSpPr>
          <p:cNvPr id="33795" name="1 - Θέση εικόνας διαφάνειας">
            <a:extLst>
              <a:ext uri="{FF2B5EF4-FFF2-40B4-BE49-F238E27FC236}">
                <a16:creationId xmlns:a16="http://schemas.microsoft.com/office/drawing/2014/main" id="{E69AE960-8EE9-1B42-BBBB-CD53AAB1D74B}"/>
              </a:ext>
            </a:extLst>
          </p:cNvPr>
          <p:cNvSpPr>
            <a:spLocks noGrp="1" noRot="1" noChangeAspect="1" noTextEdit="1"/>
          </p:cNvSpPr>
          <p:nvPr>
            <p:ph type="sldImg"/>
          </p:nvPr>
        </p:nvSpPr>
        <p:spPr>
          <a:ln/>
        </p:spPr>
      </p:sp>
      <p:sp>
        <p:nvSpPr>
          <p:cNvPr id="33796" name="2 - Θέση σημειώσεων">
            <a:extLst>
              <a:ext uri="{FF2B5EF4-FFF2-40B4-BE49-F238E27FC236}">
                <a16:creationId xmlns:a16="http://schemas.microsoft.com/office/drawing/2014/main" id="{0A53B3E1-1593-2D06-9158-D422391F5B1F}"/>
              </a:ext>
            </a:extLst>
          </p:cNvPr>
          <p:cNvSpPr>
            <a:spLocks noGrp="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a:latin typeface="Arial" panose="020B0604020202020204" pitchFamily="34" charset="0"/>
            </a:endParaRPr>
          </a:p>
        </p:txBody>
      </p:sp>
      <p:sp>
        <p:nvSpPr>
          <p:cNvPr id="33797" name="3 - Θέση αριθμού διαφάνειας">
            <a:extLst>
              <a:ext uri="{FF2B5EF4-FFF2-40B4-BE49-F238E27FC236}">
                <a16:creationId xmlns:a16="http://schemas.microsoft.com/office/drawing/2014/main" id="{39EF965F-F2F7-2E65-8F59-8BD03056E575}"/>
              </a:ext>
            </a:extLst>
          </p:cNvPr>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a:fld id="{79E57E49-F4F4-4DA1-8782-2CF90355B2C8}" type="slidenum">
              <a:rPr lang="en-GB" altLang="el-GR" sz="1200">
                <a:latin typeface="Arial" panose="020B0604020202020204" pitchFamily="34" charset="0"/>
              </a:rPr>
              <a:pPr algn="r"/>
              <a:t>17</a:t>
            </a:fld>
            <a:endParaRPr lang="en-GB" altLang="el-GR" sz="12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47C3A392-3E34-FBB4-6F5B-7877634665EE}"/>
              </a:ext>
            </a:extLst>
          </p:cNvPr>
          <p:cNvGrpSpPr>
            <a:grpSpLocks/>
          </p:cNvGrpSpPr>
          <p:nvPr/>
        </p:nvGrpSpPr>
        <p:grpSpPr bwMode="auto">
          <a:xfrm>
            <a:off x="0" y="2438400"/>
            <a:ext cx="9144000" cy="4046538"/>
            <a:chOff x="0" y="1536"/>
            <a:chExt cx="5760" cy="2549"/>
          </a:xfrm>
        </p:grpSpPr>
        <p:sp>
          <p:nvSpPr>
            <p:cNvPr id="3" name="Rectangle 3">
              <a:extLst>
                <a:ext uri="{FF2B5EF4-FFF2-40B4-BE49-F238E27FC236}">
                  <a16:creationId xmlns:a16="http://schemas.microsoft.com/office/drawing/2014/main" id="{3DD0E4C1-B4E5-E519-98A5-42BF3A9D921E}"/>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eaLnBrk="1" hangingPunct="1">
                <a:defRPr/>
              </a:pPr>
              <a:endParaRPr lang="el-GR"/>
            </a:p>
          </p:txBody>
        </p:sp>
        <p:sp>
          <p:nvSpPr>
            <p:cNvPr id="4" name="Freeform 4">
              <a:extLst>
                <a:ext uri="{FF2B5EF4-FFF2-40B4-BE49-F238E27FC236}">
                  <a16:creationId xmlns:a16="http://schemas.microsoft.com/office/drawing/2014/main" id="{962BCC59-7633-9205-F94D-05EF397E1E44}"/>
                </a:ext>
              </a:extLst>
            </p:cNvPr>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p:spPr>
          <p:txBody>
            <a:bodyPr/>
            <a:lstStyle/>
            <a:p>
              <a:pPr>
                <a:defRPr/>
              </a:pPr>
              <a:endParaRPr lang="el-GR"/>
            </a:p>
          </p:txBody>
        </p:sp>
        <p:sp>
          <p:nvSpPr>
            <p:cNvPr id="5" name="Freeform 5">
              <a:extLst>
                <a:ext uri="{FF2B5EF4-FFF2-40B4-BE49-F238E27FC236}">
                  <a16:creationId xmlns:a16="http://schemas.microsoft.com/office/drawing/2014/main" id="{0007C0AD-5AAF-689F-F1CD-7229D1BA79AC}"/>
                </a:ext>
              </a:extLst>
            </p:cNvPr>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l-GR"/>
            </a:p>
          </p:txBody>
        </p:sp>
        <p:sp>
          <p:nvSpPr>
            <p:cNvPr id="6" name="Freeform 6">
              <a:extLst>
                <a:ext uri="{FF2B5EF4-FFF2-40B4-BE49-F238E27FC236}">
                  <a16:creationId xmlns:a16="http://schemas.microsoft.com/office/drawing/2014/main" id="{8E5C63B0-51B5-FB7F-64A2-65752D529D61}"/>
                </a:ext>
              </a:extLst>
            </p:cNvPr>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1" hangingPunct="1">
                <a:defRPr/>
              </a:pPr>
              <a:endParaRPr lang="el-GR"/>
            </a:p>
          </p:txBody>
        </p:sp>
        <p:sp>
          <p:nvSpPr>
            <p:cNvPr id="7" name="Freeform 7">
              <a:extLst>
                <a:ext uri="{FF2B5EF4-FFF2-40B4-BE49-F238E27FC236}">
                  <a16:creationId xmlns:a16="http://schemas.microsoft.com/office/drawing/2014/main" id="{E8517220-6F55-87B6-FFFD-4AEEF820F06A}"/>
                </a:ext>
              </a:extLst>
            </p:cNvPr>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w="9525">
              <a:noFill/>
              <a:round/>
              <a:headEnd/>
              <a:tailEnd/>
            </a:ln>
          </p:spPr>
          <p:txBody>
            <a:bodyPr/>
            <a:lstStyle/>
            <a:p>
              <a:pPr>
                <a:defRPr/>
              </a:pPr>
              <a:endParaRPr lang="el-GR"/>
            </a:p>
          </p:txBody>
        </p:sp>
        <p:sp>
          <p:nvSpPr>
            <p:cNvPr id="8" name="Freeform 8">
              <a:extLst>
                <a:ext uri="{FF2B5EF4-FFF2-40B4-BE49-F238E27FC236}">
                  <a16:creationId xmlns:a16="http://schemas.microsoft.com/office/drawing/2014/main" id="{BB751285-5154-BCF7-C76F-36427216E70E}"/>
                </a:ext>
              </a:extLst>
            </p:cNvPr>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w="9525">
              <a:noFill/>
              <a:round/>
              <a:headEnd/>
              <a:tailEnd/>
            </a:ln>
          </p:spPr>
          <p:txBody>
            <a:bodyPr/>
            <a:lstStyle/>
            <a:p>
              <a:pPr>
                <a:defRPr/>
              </a:pPr>
              <a:endParaRPr lang="el-GR"/>
            </a:p>
          </p:txBody>
        </p:sp>
        <p:sp>
          <p:nvSpPr>
            <p:cNvPr id="9" name="Freeform 9">
              <a:extLst>
                <a:ext uri="{FF2B5EF4-FFF2-40B4-BE49-F238E27FC236}">
                  <a16:creationId xmlns:a16="http://schemas.microsoft.com/office/drawing/2014/main" id="{8F5CAFD3-E791-4F1B-25EB-54C3CE4EC94C}"/>
                </a:ext>
              </a:extLst>
            </p:cNvPr>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w="9525">
              <a:noFill/>
              <a:round/>
              <a:headEnd/>
              <a:tailEnd/>
            </a:ln>
          </p:spPr>
          <p:txBody>
            <a:bodyPr/>
            <a:lstStyle/>
            <a:p>
              <a:pPr>
                <a:defRPr/>
              </a:pPr>
              <a:endParaRPr lang="el-GR"/>
            </a:p>
          </p:txBody>
        </p:sp>
        <p:sp>
          <p:nvSpPr>
            <p:cNvPr id="10" name="Freeform 10">
              <a:extLst>
                <a:ext uri="{FF2B5EF4-FFF2-40B4-BE49-F238E27FC236}">
                  <a16:creationId xmlns:a16="http://schemas.microsoft.com/office/drawing/2014/main" id="{B6D92CA7-F801-D96A-CBF6-2CFACFFEEABC}"/>
                </a:ext>
              </a:extLst>
            </p:cNvPr>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w="9525">
              <a:noFill/>
              <a:round/>
              <a:headEnd/>
              <a:tailEnd/>
            </a:ln>
          </p:spPr>
          <p:txBody>
            <a:bodyPr/>
            <a:lstStyle/>
            <a:p>
              <a:pPr>
                <a:defRPr/>
              </a:pPr>
              <a:endParaRPr lang="el-GR"/>
            </a:p>
          </p:txBody>
        </p:sp>
        <p:sp>
          <p:nvSpPr>
            <p:cNvPr id="11" name="Freeform 11">
              <a:extLst>
                <a:ext uri="{FF2B5EF4-FFF2-40B4-BE49-F238E27FC236}">
                  <a16:creationId xmlns:a16="http://schemas.microsoft.com/office/drawing/2014/main" id="{AFA01269-C356-1025-5F45-E696EA97FFE1}"/>
                </a:ext>
              </a:extLst>
            </p:cNvPr>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w="9525">
              <a:noFill/>
              <a:round/>
              <a:headEnd/>
              <a:tailEnd/>
            </a:ln>
          </p:spPr>
          <p:txBody>
            <a:bodyPr/>
            <a:lstStyle/>
            <a:p>
              <a:pPr>
                <a:defRPr/>
              </a:pPr>
              <a:endParaRPr lang="el-GR"/>
            </a:p>
          </p:txBody>
        </p:sp>
        <p:sp>
          <p:nvSpPr>
            <p:cNvPr id="12" name="Freeform 12">
              <a:extLst>
                <a:ext uri="{FF2B5EF4-FFF2-40B4-BE49-F238E27FC236}">
                  <a16:creationId xmlns:a16="http://schemas.microsoft.com/office/drawing/2014/main" id="{295D2FC5-4FC4-F115-6B29-FDCD745FD68C}"/>
                </a:ext>
              </a:extLst>
            </p:cNvPr>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eaLnBrk="1" hangingPunct="1">
                <a:defRPr/>
              </a:pPr>
              <a:endParaRPr lang="el-GR"/>
            </a:p>
          </p:txBody>
        </p:sp>
        <p:sp>
          <p:nvSpPr>
            <p:cNvPr id="13" name="Freeform 13">
              <a:extLst>
                <a:ext uri="{FF2B5EF4-FFF2-40B4-BE49-F238E27FC236}">
                  <a16:creationId xmlns:a16="http://schemas.microsoft.com/office/drawing/2014/main" id="{5E4A7FCD-B898-E860-1728-59DF5D2AAD89}"/>
                </a:ext>
              </a:extLst>
            </p:cNvPr>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w="9525">
              <a:noFill/>
              <a:round/>
              <a:headEnd/>
              <a:tailEnd/>
            </a:ln>
          </p:spPr>
          <p:txBody>
            <a:bodyPr/>
            <a:lstStyle/>
            <a:p>
              <a:pPr>
                <a:defRPr/>
              </a:pPr>
              <a:endParaRPr lang="el-GR"/>
            </a:p>
          </p:txBody>
        </p:sp>
        <p:sp>
          <p:nvSpPr>
            <p:cNvPr id="14" name="Freeform 14">
              <a:extLst>
                <a:ext uri="{FF2B5EF4-FFF2-40B4-BE49-F238E27FC236}">
                  <a16:creationId xmlns:a16="http://schemas.microsoft.com/office/drawing/2014/main" id="{EBB65B1C-C677-A03C-131E-05CB2AFBA0E1}"/>
                </a:ext>
              </a:extLst>
            </p:cNvPr>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eaLnBrk="1" hangingPunct="1">
                <a:defRPr/>
              </a:pPr>
              <a:endParaRPr lang="el-GR"/>
            </a:p>
          </p:txBody>
        </p:sp>
        <p:sp>
          <p:nvSpPr>
            <p:cNvPr id="15" name="Freeform 15">
              <a:extLst>
                <a:ext uri="{FF2B5EF4-FFF2-40B4-BE49-F238E27FC236}">
                  <a16:creationId xmlns:a16="http://schemas.microsoft.com/office/drawing/2014/main" id="{7702A72F-B6D4-287E-CA5A-CABCF5A4D785}"/>
                </a:ext>
              </a:extLst>
            </p:cNvPr>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eaLnBrk="1" hangingPunct="1">
                <a:defRPr/>
              </a:pPr>
              <a:endParaRPr lang="el-GR"/>
            </a:p>
          </p:txBody>
        </p:sp>
        <p:sp>
          <p:nvSpPr>
            <p:cNvPr id="16" name="Freeform 16">
              <a:extLst>
                <a:ext uri="{FF2B5EF4-FFF2-40B4-BE49-F238E27FC236}">
                  <a16:creationId xmlns:a16="http://schemas.microsoft.com/office/drawing/2014/main" id="{51E55CCE-4158-2F33-EBBC-9739E7A2148D}"/>
                </a:ext>
              </a:extLst>
            </p:cNvPr>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1" hangingPunct="1">
                <a:defRPr/>
              </a:pPr>
              <a:endParaRPr lang="el-GR"/>
            </a:p>
          </p:txBody>
        </p:sp>
        <p:sp>
          <p:nvSpPr>
            <p:cNvPr id="17" name="Freeform 17">
              <a:extLst>
                <a:ext uri="{FF2B5EF4-FFF2-40B4-BE49-F238E27FC236}">
                  <a16:creationId xmlns:a16="http://schemas.microsoft.com/office/drawing/2014/main" id="{E9C3E74E-38E9-D255-1A67-6CE45303A47D}"/>
                </a:ext>
              </a:extLst>
            </p:cNvPr>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l-GR"/>
            </a:p>
          </p:txBody>
        </p:sp>
      </p:grpSp>
      <p:sp>
        <p:nvSpPr>
          <p:cNvPr id="5138"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l-GR"/>
              <a:t>Κάντε κλικ για επεξεργασία του τίτλου</a:t>
            </a:r>
          </a:p>
        </p:txBody>
      </p:sp>
      <p:sp>
        <p:nvSpPr>
          <p:cNvPr id="5139"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Κάντε κλικ για να επεξεργαστείτε τον υπότιτλο του υποδείγματος</a:t>
            </a:r>
          </a:p>
        </p:txBody>
      </p:sp>
      <p:sp>
        <p:nvSpPr>
          <p:cNvPr id="18" name="Rectangle 20">
            <a:extLst>
              <a:ext uri="{FF2B5EF4-FFF2-40B4-BE49-F238E27FC236}">
                <a16:creationId xmlns:a16="http://schemas.microsoft.com/office/drawing/2014/main" id="{A1AC61A8-DB6D-D7DB-3F8B-01EE5EDCB8D4}"/>
              </a:ext>
            </a:extLst>
          </p:cNvPr>
          <p:cNvSpPr>
            <a:spLocks noGrp="1" noChangeArrowheads="1"/>
          </p:cNvSpPr>
          <p:nvPr>
            <p:ph type="dt" sz="quarter" idx="10"/>
          </p:nvPr>
        </p:nvSpPr>
        <p:spPr/>
        <p:txBody>
          <a:bodyPr/>
          <a:lstStyle>
            <a:lvl1pPr>
              <a:defRPr/>
            </a:lvl1pPr>
          </a:lstStyle>
          <a:p>
            <a:pPr>
              <a:defRPr/>
            </a:pPr>
            <a:endParaRPr lang="el-GR"/>
          </a:p>
        </p:txBody>
      </p:sp>
      <p:sp>
        <p:nvSpPr>
          <p:cNvPr id="19" name="Rectangle 21">
            <a:extLst>
              <a:ext uri="{FF2B5EF4-FFF2-40B4-BE49-F238E27FC236}">
                <a16:creationId xmlns:a16="http://schemas.microsoft.com/office/drawing/2014/main" id="{27FDC959-778B-E2BF-2281-902F2A864B6D}"/>
              </a:ext>
            </a:extLst>
          </p:cNvPr>
          <p:cNvSpPr>
            <a:spLocks noGrp="1" noChangeArrowheads="1"/>
          </p:cNvSpPr>
          <p:nvPr>
            <p:ph type="ftr" sz="quarter" idx="11"/>
          </p:nvPr>
        </p:nvSpPr>
        <p:spPr/>
        <p:txBody>
          <a:bodyPr/>
          <a:lstStyle>
            <a:lvl1pPr>
              <a:defRPr/>
            </a:lvl1pPr>
          </a:lstStyle>
          <a:p>
            <a:pPr>
              <a:defRPr/>
            </a:pPr>
            <a:endParaRPr lang="el-GR"/>
          </a:p>
        </p:txBody>
      </p:sp>
      <p:sp>
        <p:nvSpPr>
          <p:cNvPr id="20" name="Rectangle 22">
            <a:extLst>
              <a:ext uri="{FF2B5EF4-FFF2-40B4-BE49-F238E27FC236}">
                <a16:creationId xmlns:a16="http://schemas.microsoft.com/office/drawing/2014/main" id="{7CE7A44A-1B1A-1A2E-F4C6-2AF14E7FCB82}"/>
              </a:ext>
            </a:extLst>
          </p:cNvPr>
          <p:cNvSpPr>
            <a:spLocks noGrp="1" noChangeArrowheads="1"/>
          </p:cNvSpPr>
          <p:nvPr>
            <p:ph type="sldNum" sz="quarter" idx="12"/>
          </p:nvPr>
        </p:nvSpPr>
        <p:spPr/>
        <p:txBody>
          <a:bodyPr/>
          <a:lstStyle>
            <a:lvl1pPr>
              <a:defRPr/>
            </a:lvl1pPr>
          </a:lstStyle>
          <a:p>
            <a:fld id="{41F11682-9FF4-4FC0-AC21-7F3A58AF9F30}" type="slidenum">
              <a:rPr lang="el-GR" altLang="el-GR"/>
              <a:pPr/>
              <a:t>‹#›</a:t>
            </a:fld>
            <a:endParaRPr lang="el-GR" altLang="el-GR"/>
          </a:p>
        </p:txBody>
      </p:sp>
    </p:spTree>
    <p:extLst>
      <p:ext uri="{BB962C8B-B14F-4D97-AF65-F5344CB8AC3E}">
        <p14:creationId xmlns:p14="http://schemas.microsoft.com/office/powerpoint/2010/main" val="3719985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19">
            <a:extLst>
              <a:ext uri="{FF2B5EF4-FFF2-40B4-BE49-F238E27FC236}">
                <a16:creationId xmlns:a16="http://schemas.microsoft.com/office/drawing/2014/main" id="{C4B5B21A-FAED-5377-DC1C-A4EDED4D9612}"/>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20">
            <a:extLst>
              <a:ext uri="{FF2B5EF4-FFF2-40B4-BE49-F238E27FC236}">
                <a16:creationId xmlns:a16="http://schemas.microsoft.com/office/drawing/2014/main" id="{6D2C5A0F-A41E-CAC1-622D-071AE444C2E8}"/>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21">
            <a:extLst>
              <a:ext uri="{FF2B5EF4-FFF2-40B4-BE49-F238E27FC236}">
                <a16:creationId xmlns:a16="http://schemas.microsoft.com/office/drawing/2014/main" id="{20247F7E-48C9-3EFB-5A0A-8B68868EC5FD}"/>
              </a:ext>
            </a:extLst>
          </p:cNvPr>
          <p:cNvSpPr>
            <a:spLocks noGrp="1" noChangeArrowheads="1"/>
          </p:cNvSpPr>
          <p:nvPr>
            <p:ph type="sldNum" sz="quarter" idx="12"/>
          </p:nvPr>
        </p:nvSpPr>
        <p:spPr>
          <a:ln/>
        </p:spPr>
        <p:txBody>
          <a:bodyPr/>
          <a:lstStyle>
            <a:lvl1pPr>
              <a:defRPr/>
            </a:lvl1pPr>
          </a:lstStyle>
          <a:p>
            <a:fld id="{5FE6027E-5C9D-4FB7-8F94-EC62AEBAE02F}" type="slidenum">
              <a:rPr lang="el-GR" altLang="el-GR"/>
              <a:pPr/>
              <a:t>‹#›</a:t>
            </a:fld>
            <a:endParaRPr lang="el-GR" altLang="el-GR"/>
          </a:p>
        </p:txBody>
      </p:sp>
    </p:spTree>
    <p:extLst>
      <p:ext uri="{BB962C8B-B14F-4D97-AF65-F5344CB8AC3E}">
        <p14:creationId xmlns:p14="http://schemas.microsoft.com/office/powerpoint/2010/main" val="2508476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21362"/>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21362"/>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19">
            <a:extLst>
              <a:ext uri="{FF2B5EF4-FFF2-40B4-BE49-F238E27FC236}">
                <a16:creationId xmlns:a16="http://schemas.microsoft.com/office/drawing/2014/main" id="{808B1405-A669-1C7E-CAC0-73C42FB5454E}"/>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20">
            <a:extLst>
              <a:ext uri="{FF2B5EF4-FFF2-40B4-BE49-F238E27FC236}">
                <a16:creationId xmlns:a16="http://schemas.microsoft.com/office/drawing/2014/main" id="{63DE397B-23DB-E758-2437-DF54D247A2AC}"/>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21">
            <a:extLst>
              <a:ext uri="{FF2B5EF4-FFF2-40B4-BE49-F238E27FC236}">
                <a16:creationId xmlns:a16="http://schemas.microsoft.com/office/drawing/2014/main" id="{A3F63DD9-1238-CAF9-2B3B-454CF701A632}"/>
              </a:ext>
            </a:extLst>
          </p:cNvPr>
          <p:cNvSpPr>
            <a:spLocks noGrp="1" noChangeArrowheads="1"/>
          </p:cNvSpPr>
          <p:nvPr>
            <p:ph type="sldNum" sz="quarter" idx="12"/>
          </p:nvPr>
        </p:nvSpPr>
        <p:spPr>
          <a:ln/>
        </p:spPr>
        <p:txBody>
          <a:bodyPr/>
          <a:lstStyle>
            <a:lvl1pPr>
              <a:defRPr/>
            </a:lvl1pPr>
          </a:lstStyle>
          <a:p>
            <a:fld id="{61A2F106-BB70-4824-8D8F-BAC7638E1F8E}" type="slidenum">
              <a:rPr lang="el-GR" altLang="el-GR"/>
              <a:pPr/>
              <a:t>‹#›</a:t>
            </a:fld>
            <a:endParaRPr lang="el-GR" altLang="el-GR"/>
          </a:p>
        </p:txBody>
      </p:sp>
    </p:spTree>
    <p:extLst>
      <p:ext uri="{BB962C8B-B14F-4D97-AF65-F5344CB8AC3E}">
        <p14:creationId xmlns:p14="http://schemas.microsoft.com/office/powerpoint/2010/main" val="3367841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19">
            <a:extLst>
              <a:ext uri="{FF2B5EF4-FFF2-40B4-BE49-F238E27FC236}">
                <a16:creationId xmlns:a16="http://schemas.microsoft.com/office/drawing/2014/main" id="{F8230CA3-1BE7-524E-7768-3EB3035E0EC3}"/>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20">
            <a:extLst>
              <a:ext uri="{FF2B5EF4-FFF2-40B4-BE49-F238E27FC236}">
                <a16:creationId xmlns:a16="http://schemas.microsoft.com/office/drawing/2014/main" id="{D45ACFFC-608F-A471-147E-5D00C9C5EDF8}"/>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21">
            <a:extLst>
              <a:ext uri="{FF2B5EF4-FFF2-40B4-BE49-F238E27FC236}">
                <a16:creationId xmlns:a16="http://schemas.microsoft.com/office/drawing/2014/main" id="{F4C2AFC7-69D9-5536-142A-14B59E8D0560}"/>
              </a:ext>
            </a:extLst>
          </p:cNvPr>
          <p:cNvSpPr>
            <a:spLocks noGrp="1" noChangeArrowheads="1"/>
          </p:cNvSpPr>
          <p:nvPr>
            <p:ph type="sldNum" sz="quarter" idx="12"/>
          </p:nvPr>
        </p:nvSpPr>
        <p:spPr>
          <a:ln/>
        </p:spPr>
        <p:txBody>
          <a:bodyPr/>
          <a:lstStyle>
            <a:lvl1pPr>
              <a:defRPr/>
            </a:lvl1pPr>
          </a:lstStyle>
          <a:p>
            <a:fld id="{73F41297-FA62-42C7-9004-272B347D43DB}" type="slidenum">
              <a:rPr lang="el-GR" altLang="el-GR"/>
              <a:pPr/>
              <a:t>‹#›</a:t>
            </a:fld>
            <a:endParaRPr lang="el-GR" altLang="el-GR"/>
          </a:p>
        </p:txBody>
      </p:sp>
    </p:spTree>
    <p:extLst>
      <p:ext uri="{BB962C8B-B14F-4D97-AF65-F5344CB8AC3E}">
        <p14:creationId xmlns:p14="http://schemas.microsoft.com/office/powerpoint/2010/main" val="3589612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19">
            <a:extLst>
              <a:ext uri="{FF2B5EF4-FFF2-40B4-BE49-F238E27FC236}">
                <a16:creationId xmlns:a16="http://schemas.microsoft.com/office/drawing/2014/main" id="{507848BF-AB47-32AC-CD4D-396E225C5A26}"/>
              </a:ext>
            </a:extLst>
          </p:cNvPr>
          <p:cNvSpPr>
            <a:spLocks noGrp="1" noChangeArrowheads="1"/>
          </p:cNvSpPr>
          <p:nvPr>
            <p:ph type="dt" sz="half" idx="10"/>
          </p:nvPr>
        </p:nvSpPr>
        <p:spPr>
          <a:ln/>
        </p:spPr>
        <p:txBody>
          <a:bodyPr/>
          <a:lstStyle>
            <a:lvl1pPr>
              <a:defRPr/>
            </a:lvl1pPr>
          </a:lstStyle>
          <a:p>
            <a:pPr>
              <a:defRPr/>
            </a:pPr>
            <a:endParaRPr lang="el-GR"/>
          </a:p>
        </p:txBody>
      </p:sp>
      <p:sp>
        <p:nvSpPr>
          <p:cNvPr id="5" name="Rectangle 20">
            <a:extLst>
              <a:ext uri="{FF2B5EF4-FFF2-40B4-BE49-F238E27FC236}">
                <a16:creationId xmlns:a16="http://schemas.microsoft.com/office/drawing/2014/main" id="{5782ACBC-B71F-31E9-BAF6-0DEEEA6462A3}"/>
              </a:ext>
            </a:extLst>
          </p:cNvPr>
          <p:cNvSpPr>
            <a:spLocks noGrp="1" noChangeArrowheads="1"/>
          </p:cNvSpPr>
          <p:nvPr>
            <p:ph type="ftr" sz="quarter" idx="11"/>
          </p:nvPr>
        </p:nvSpPr>
        <p:spPr>
          <a:ln/>
        </p:spPr>
        <p:txBody>
          <a:bodyPr/>
          <a:lstStyle>
            <a:lvl1pPr>
              <a:defRPr/>
            </a:lvl1pPr>
          </a:lstStyle>
          <a:p>
            <a:pPr>
              <a:defRPr/>
            </a:pPr>
            <a:endParaRPr lang="el-GR"/>
          </a:p>
        </p:txBody>
      </p:sp>
      <p:sp>
        <p:nvSpPr>
          <p:cNvPr id="6" name="Rectangle 21">
            <a:extLst>
              <a:ext uri="{FF2B5EF4-FFF2-40B4-BE49-F238E27FC236}">
                <a16:creationId xmlns:a16="http://schemas.microsoft.com/office/drawing/2014/main" id="{2DD1D1E9-82A3-BF48-FBAD-C2D44D9CDB9D}"/>
              </a:ext>
            </a:extLst>
          </p:cNvPr>
          <p:cNvSpPr>
            <a:spLocks noGrp="1" noChangeArrowheads="1"/>
          </p:cNvSpPr>
          <p:nvPr>
            <p:ph type="sldNum" sz="quarter" idx="12"/>
          </p:nvPr>
        </p:nvSpPr>
        <p:spPr>
          <a:ln/>
        </p:spPr>
        <p:txBody>
          <a:bodyPr/>
          <a:lstStyle>
            <a:lvl1pPr>
              <a:defRPr/>
            </a:lvl1pPr>
          </a:lstStyle>
          <a:p>
            <a:fld id="{A4439B51-AECF-4C6E-92B4-AD85FA9DFB74}" type="slidenum">
              <a:rPr lang="el-GR" altLang="el-GR"/>
              <a:pPr/>
              <a:t>‹#›</a:t>
            </a:fld>
            <a:endParaRPr lang="el-GR" altLang="el-GR"/>
          </a:p>
        </p:txBody>
      </p:sp>
    </p:spTree>
    <p:extLst>
      <p:ext uri="{BB962C8B-B14F-4D97-AF65-F5344CB8AC3E}">
        <p14:creationId xmlns:p14="http://schemas.microsoft.com/office/powerpoint/2010/main" val="97564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19">
            <a:extLst>
              <a:ext uri="{FF2B5EF4-FFF2-40B4-BE49-F238E27FC236}">
                <a16:creationId xmlns:a16="http://schemas.microsoft.com/office/drawing/2014/main" id="{E12D88AD-7AF8-AAA1-6C6A-562619F74954}"/>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20">
            <a:extLst>
              <a:ext uri="{FF2B5EF4-FFF2-40B4-BE49-F238E27FC236}">
                <a16:creationId xmlns:a16="http://schemas.microsoft.com/office/drawing/2014/main" id="{6F504E8D-89A5-BBCB-B165-9661244E6B9F}"/>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21">
            <a:extLst>
              <a:ext uri="{FF2B5EF4-FFF2-40B4-BE49-F238E27FC236}">
                <a16:creationId xmlns:a16="http://schemas.microsoft.com/office/drawing/2014/main" id="{12E32EA9-A8C8-14BF-134A-417F85231B02}"/>
              </a:ext>
            </a:extLst>
          </p:cNvPr>
          <p:cNvSpPr>
            <a:spLocks noGrp="1" noChangeArrowheads="1"/>
          </p:cNvSpPr>
          <p:nvPr>
            <p:ph type="sldNum" sz="quarter" idx="12"/>
          </p:nvPr>
        </p:nvSpPr>
        <p:spPr>
          <a:ln/>
        </p:spPr>
        <p:txBody>
          <a:bodyPr/>
          <a:lstStyle>
            <a:lvl1pPr>
              <a:defRPr/>
            </a:lvl1pPr>
          </a:lstStyle>
          <a:p>
            <a:fld id="{AE24ECA7-841E-42F9-B47F-80D3210055F6}" type="slidenum">
              <a:rPr lang="el-GR" altLang="el-GR"/>
              <a:pPr/>
              <a:t>‹#›</a:t>
            </a:fld>
            <a:endParaRPr lang="el-GR" altLang="el-GR"/>
          </a:p>
        </p:txBody>
      </p:sp>
    </p:spTree>
    <p:extLst>
      <p:ext uri="{BB962C8B-B14F-4D97-AF65-F5344CB8AC3E}">
        <p14:creationId xmlns:p14="http://schemas.microsoft.com/office/powerpoint/2010/main" val="87581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19">
            <a:extLst>
              <a:ext uri="{FF2B5EF4-FFF2-40B4-BE49-F238E27FC236}">
                <a16:creationId xmlns:a16="http://schemas.microsoft.com/office/drawing/2014/main" id="{275A8D2D-45C8-53F3-636F-635854C35933}"/>
              </a:ext>
            </a:extLst>
          </p:cNvPr>
          <p:cNvSpPr>
            <a:spLocks noGrp="1" noChangeArrowheads="1"/>
          </p:cNvSpPr>
          <p:nvPr>
            <p:ph type="dt" sz="half" idx="10"/>
          </p:nvPr>
        </p:nvSpPr>
        <p:spPr>
          <a:ln/>
        </p:spPr>
        <p:txBody>
          <a:bodyPr/>
          <a:lstStyle>
            <a:lvl1pPr>
              <a:defRPr/>
            </a:lvl1pPr>
          </a:lstStyle>
          <a:p>
            <a:pPr>
              <a:defRPr/>
            </a:pPr>
            <a:endParaRPr lang="el-GR"/>
          </a:p>
        </p:txBody>
      </p:sp>
      <p:sp>
        <p:nvSpPr>
          <p:cNvPr id="8" name="Rectangle 20">
            <a:extLst>
              <a:ext uri="{FF2B5EF4-FFF2-40B4-BE49-F238E27FC236}">
                <a16:creationId xmlns:a16="http://schemas.microsoft.com/office/drawing/2014/main" id="{E88B4A54-3EA7-6718-C8D0-D61C14EA5652}"/>
              </a:ext>
            </a:extLst>
          </p:cNvPr>
          <p:cNvSpPr>
            <a:spLocks noGrp="1" noChangeArrowheads="1"/>
          </p:cNvSpPr>
          <p:nvPr>
            <p:ph type="ftr" sz="quarter" idx="11"/>
          </p:nvPr>
        </p:nvSpPr>
        <p:spPr>
          <a:ln/>
        </p:spPr>
        <p:txBody>
          <a:bodyPr/>
          <a:lstStyle>
            <a:lvl1pPr>
              <a:defRPr/>
            </a:lvl1pPr>
          </a:lstStyle>
          <a:p>
            <a:pPr>
              <a:defRPr/>
            </a:pPr>
            <a:endParaRPr lang="el-GR"/>
          </a:p>
        </p:txBody>
      </p:sp>
      <p:sp>
        <p:nvSpPr>
          <p:cNvPr id="9" name="Rectangle 21">
            <a:extLst>
              <a:ext uri="{FF2B5EF4-FFF2-40B4-BE49-F238E27FC236}">
                <a16:creationId xmlns:a16="http://schemas.microsoft.com/office/drawing/2014/main" id="{0F25C83A-0243-8585-C3AB-AE3145CDF6D3}"/>
              </a:ext>
            </a:extLst>
          </p:cNvPr>
          <p:cNvSpPr>
            <a:spLocks noGrp="1" noChangeArrowheads="1"/>
          </p:cNvSpPr>
          <p:nvPr>
            <p:ph type="sldNum" sz="quarter" idx="12"/>
          </p:nvPr>
        </p:nvSpPr>
        <p:spPr>
          <a:ln/>
        </p:spPr>
        <p:txBody>
          <a:bodyPr/>
          <a:lstStyle>
            <a:lvl1pPr>
              <a:defRPr/>
            </a:lvl1pPr>
          </a:lstStyle>
          <a:p>
            <a:fld id="{60BAE0E0-4691-46F0-BD2D-C9943BE2CE12}" type="slidenum">
              <a:rPr lang="el-GR" altLang="el-GR"/>
              <a:pPr/>
              <a:t>‹#›</a:t>
            </a:fld>
            <a:endParaRPr lang="el-GR" altLang="el-GR"/>
          </a:p>
        </p:txBody>
      </p:sp>
    </p:spTree>
    <p:extLst>
      <p:ext uri="{BB962C8B-B14F-4D97-AF65-F5344CB8AC3E}">
        <p14:creationId xmlns:p14="http://schemas.microsoft.com/office/powerpoint/2010/main" val="5144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19">
            <a:extLst>
              <a:ext uri="{FF2B5EF4-FFF2-40B4-BE49-F238E27FC236}">
                <a16:creationId xmlns:a16="http://schemas.microsoft.com/office/drawing/2014/main" id="{EB95CD0A-B276-17B6-8015-2E6048347492}"/>
              </a:ext>
            </a:extLst>
          </p:cNvPr>
          <p:cNvSpPr>
            <a:spLocks noGrp="1" noChangeArrowheads="1"/>
          </p:cNvSpPr>
          <p:nvPr>
            <p:ph type="dt" sz="half" idx="10"/>
          </p:nvPr>
        </p:nvSpPr>
        <p:spPr>
          <a:ln/>
        </p:spPr>
        <p:txBody>
          <a:bodyPr/>
          <a:lstStyle>
            <a:lvl1pPr>
              <a:defRPr/>
            </a:lvl1pPr>
          </a:lstStyle>
          <a:p>
            <a:pPr>
              <a:defRPr/>
            </a:pPr>
            <a:endParaRPr lang="el-GR"/>
          </a:p>
        </p:txBody>
      </p:sp>
      <p:sp>
        <p:nvSpPr>
          <p:cNvPr id="4" name="Rectangle 20">
            <a:extLst>
              <a:ext uri="{FF2B5EF4-FFF2-40B4-BE49-F238E27FC236}">
                <a16:creationId xmlns:a16="http://schemas.microsoft.com/office/drawing/2014/main" id="{FD0ECFCF-BAA0-B3C4-D687-371AC21A44C1}"/>
              </a:ext>
            </a:extLst>
          </p:cNvPr>
          <p:cNvSpPr>
            <a:spLocks noGrp="1" noChangeArrowheads="1"/>
          </p:cNvSpPr>
          <p:nvPr>
            <p:ph type="ftr" sz="quarter" idx="11"/>
          </p:nvPr>
        </p:nvSpPr>
        <p:spPr>
          <a:ln/>
        </p:spPr>
        <p:txBody>
          <a:bodyPr/>
          <a:lstStyle>
            <a:lvl1pPr>
              <a:defRPr/>
            </a:lvl1pPr>
          </a:lstStyle>
          <a:p>
            <a:pPr>
              <a:defRPr/>
            </a:pPr>
            <a:endParaRPr lang="el-GR"/>
          </a:p>
        </p:txBody>
      </p:sp>
      <p:sp>
        <p:nvSpPr>
          <p:cNvPr id="5" name="Rectangle 21">
            <a:extLst>
              <a:ext uri="{FF2B5EF4-FFF2-40B4-BE49-F238E27FC236}">
                <a16:creationId xmlns:a16="http://schemas.microsoft.com/office/drawing/2014/main" id="{C31CC442-3CA7-5D67-4411-F9E065C0E8ED}"/>
              </a:ext>
            </a:extLst>
          </p:cNvPr>
          <p:cNvSpPr>
            <a:spLocks noGrp="1" noChangeArrowheads="1"/>
          </p:cNvSpPr>
          <p:nvPr>
            <p:ph type="sldNum" sz="quarter" idx="12"/>
          </p:nvPr>
        </p:nvSpPr>
        <p:spPr>
          <a:ln/>
        </p:spPr>
        <p:txBody>
          <a:bodyPr/>
          <a:lstStyle>
            <a:lvl1pPr>
              <a:defRPr/>
            </a:lvl1pPr>
          </a:lstStyle>
          <a:p>
            <a:fld id="{C01420DB-66E8-42E0-9E50-279047F882DB}" type="slidenum">
              <a:rPr lang="el-GR" altLang="el-GR"/>
              <a:pPr/>
              <a:t>‹#›</a:t>
            </a:fld>
            <a:endParaRPr lang="el-GR" altLang="el-GR"/>
          </a:p>
        </p:txBody>
      </p:sp>
    </p:spTree>
    <p:extLst>
      <p:ext uri="{BB962C8B-B14F-4D97-AF65-F5344CB8AC3E}">
        <p14:creationId xmlns:p14="http://schemas.microsoft.com/office/powerpoint/2010/main" val="2837798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C915A297-2A64-CE6F-62C5-C7CF1C9EA1E3}"/>
              </a:ext>
            </a:extLst>
          </p:cNvPr>
          <p:cNvSpPr>
            <a:spLocks noGrp="1" noChangeArrowheads="1"/>
          </p:cNvSpPr>
          <p:nvPr>
            <p:ph type="dt" sz="half" idx="10"/>
          </p:nvPr>
        </p:nvSpPr>
        <p:spPr>
          <a:ln/>
        </p:spPr>
        <p:txBody>
          <a:bodyPr/>
          <a:lstStyle>
            <a:lvl1pPr>
              <a:defRPr/>
            </a:lvl1pPr>
          </a:lstStyle>
          <a:p>
            <a:pPr>
              <a:defRPr/>
            </a:pPr>
            <a:endParaRPr lang="el-GR"/>
          </a:p>
        </p:txBody>
      </p:sp>
      <p:sp>
        <p:nvSpPr>
          <p:cNvPr id="3" name="Rectangle 20">
            <a:extLst>
              <a:ext uri="{FF2B5EF4-FFF2-40B4-BE49-F238E27FC236}">
                <a16:creationId xmlns:a16="http://schemas.microsoft.com/office/drawing/2014/main" id="{3492FC5B-DA67-7BEE-CD1A-5ECBBDB4A7FE}"/>
              </a:ext>
            </a:extLst>
          </p:cNvPr>
          <p:cNvSpPr>
            <a:spLocks noGrp="1" noChangeArrowheads="1"/>
          </p:cNvSpPr>
          <p:nvPr>
            <p:ph type="ftr" sz="quarter" idx="11"/>
          </p:nvPr>
        </p:nvSpPr>
        <p:spPr>
          <a:ln/>
        </p:spPr>
        <p:txBody>
          <a:bodyPr/>
          <a:lstStyle>
            <a:lvl1pPr>
              <a:defRPr/>
            </a:lvl1pPr>
          </a:lstStyle>
          <a:p>
            <a:pPr>
              <a:defRPr/>
            </a:pPr>
            <a:endParaRPr lang="el-GR"/>
          </a:p>
        </p:txBody>
      </p:sp>
      <p:sp>
        <p:nvSpPr>
          <p:cNvPr id="4" name="Rectangle 21">
            <a:extLst>
              <a:ext uri="{FF2B5EF4-FFF2-40B4-BE49-F238E27FC236}">
                <a16:creationId xmlns:a16="http://schemas.microsoft.com/office/drawing/2014/main" id="{DFA0E033-5D1E-53BB-28BF-7263E648EFE1}"/>
              </a:ext>
            </a:extLst>
          </p:cNvPr>
          <p:cNvSpPr>
            <a:spLocks noGrp="1" noChangeArrowheads="1"/>
          </p:cNvSpPr>
          <p:nvPr>
            <p:ph type="sldNum" sz="quarter" idx="12"/>
          </p:nvPr>
        </p:nvSpPr>
        <p:spPr>
          <a:ln/>
        </p:spPr>
        <p:txBody>
          <a:bodyPr/>
          <a:lstStyle>
            <a:lvl1pPr>
              <a:defRPr/>
            </a:lvl1pPr>
          </a:lstStyle>
          <a:p>
            <a:fld id="{0DDAEB74-9666-467E-9799-C2BACBD7D1E9}" type="slidenum">
              <a:rPr lang="el-GR" altLang="el-GR"/>
              <a:pPr/>
              <a:t>‹#›</a:t>
            </a:fld>
            <a:endParaRPr lang="el-GR" altLang="el-GR"/>
          </a:p>
        </p:txBody>
      </p:sp>
    </p:spTree>
    <p:extLst>
      <p:ext uri="{BB962C8B-B14F-4D97-AF65-F5344CB8AC3E}">
        <p14:creationId xmlns:p14="http://schemas.microsoft.com/office/powerpoint/2010/main" val="261704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19">
            <a:extLst>
              <a:ext uri="{FF2B5EF4-FFF2-40B4-BE49-F238E27FC236}">
                <a16:creationId xmlns:a16="http://schemas.microsoft.com/office/drawing/2014/main" id="{52EDA9A1-2B69-81FB-9929-637A736A4EAD}"/>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20">
            <a:extLst>
              <a:ext uri="{FF2B5EF4-FFF2-40B4-BE49-F238E27FC236}">
                <a16:creationId xmlns:a16="http://schemas.microsoft.com/office/drawing/2014/main" id="{A0A457AB-D74B-32BF-96C5-1BB5B3DC431E}"/>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21">
            <a:extLst>
              <a:ext uri="{FF2B5EF4-FFF2-40B4-BE49-F238E27FC236}">
                <a16:creationId xmlns:a16="http://schemas.microsoft.com/office/drawing/2014/main" id="{8A426786-F2C3-EC4B-06E4-FA496462D983}"/>
              </a:ext>
            </a:extLst>
          </p:cNvPr>
          <p:cNvSpPr>
            <a:spLocks noGrp="1" noChangeArrowheads="1"/>
          </p:cNvSpPr>
          <p:nvPr>
            <p:ph type="sldNum" sz="quarter" idx="12"/>
          </p:nvPr>
        </p:nvSpPr>
        <p:spPr>
          <a:ln/>
        </p:spPr>
        <p:txBody>
          <a:bodyPr/>
          <a:lstStyle>
            <a:lvl1pPr>
              <a:defRPr/>
            </a:lvl1pPr>
          </a:lstStyle>
          <a:p>
            <a:fld id="{4B38EF39-30FB-4668-9778-556EDABC24D9}" type="slidenum">
              <a:rPr lang="el-GR" altLang="el-GR"/>
              <a:pPr/>
              <a:t>‹#›</a:t>
            </a:fld>
            <a:endParaRPr lang="el-GR" altLang="el-GR"/>
          </a:p>
        </p:txBody>
      </p:sp>
    </p:spTree>
    <p:extLst>
      <p:ext uri="{BB962C8B-B14F-4D97-AF65-F5344CB8AC3E}">
        <p14:creationId xmlns:p14="http://schemas.microsoft.com/office/powerpoint/2010/main" val="3857169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19">
            <a:extLst>
              <a:ext uri="{FF2B5EF4-FFF2-40B4-BE49-F238E27FC236}">
                <a16:creationId xmlns:a16="http://schemas.microsoft.com/office/drawing/2014/main" id="{EFD0C7C7-97B9-C1DF-F7B7-1806F5A91BAC}"/>
              </a:ext>
            </a:extLst>
          </p:cNvPr>
          <p:cNvSpPr>
            <a:spLocks noGrp="1" noChangeArrowheads="1"/>
          </p:cNvSpPr>
          <p:nvPr>
            <p:ph type="dt" sz="half" idx="10"/>
          </p:nvPr>
        </p:nvSpPr>
        <p:spPr>
          <a:ln/>
        </p:spPr>
        <p:txBody>
          <a:bodyPr/>
          <a:lstStyle>
            <a:lvl1pPr>
              <a:defRPr/>
            </a:lvl1pPr>
          </a:lstStyle>
          <a:p>
            <a:pPr>
              <a:defRPr/>
            </a:pPr>
            <a:endParaRPr lang="el-GR"/>
          </a:p>
        </p:txBody>
      </p:sp>
      <p:sp>
        <p:nvSpPr>
          <p:cNvPr id="6" name="Rectangle 20">
            <a:extLst>
              <a:ext uri="{FF2B5EF4-FFF2-40B4-BE49-F238E27FC236}">
                <a16:creationId xmlns:a16="http://schemas.microsoft.com/office/drawing/2014/main" id="{7611C85B-AE8A-B2BC-8985-6296E0366A36}"/>
              </a:ext>
            </a:extLst>
          </p:cNvPr>
          <p:cNvSpPr>
            <a:spLocks noGrp="1" noChangeArrowheads="1"/>
          </p:cNvSpPr>
          <p:nvPr>
            <p:ph type="ftr" sz="quarter" idx="11"/>
          </p:nvPr>
        </p:nvSpPr>
        <p:spPr>
          <a:ln/>
        </p:spPr>
        <p:txBody>
          <a:bodyPr/>
          <a:lstStyle>
            <a:lvl1pPr>
              <a:defRPr/>
            </a:lvl1pPr>
          </a:lstStyle>
          <a:p>
            <a:pPr>
              <a:defRPr/>
            </a:pPr>
            <a:endParaRPr lang="el-GR"/>
          </a:p>
        </p:txBody>
      </p:sp>
      <p:sp>
        <p:nvSpPr>
          <p:cNvPr id="7" name="Rectangle 21">
            <a:extLst>
              <a:ext uri="{FF2B5EF4-FFF2-40B4-BE49-F238E27FC236}">
                <a16:creationId xmlns:a16="http://schemas.microsoft.com/office/drawing/2014/main" id="{6D7F6EBE-ACD0-AFDB-E6F0-9B724FB79FA8}"/>
              </a:ext>
            </a:extLst>
          </p:cNvPr>
          <p:cNvSpPr>
            <a:spLocks noGrp="1" noChangeArrowheads="1"/>
          </p:cNvSpPr>
          <p:nvPr>
            <p:ph type="sldNum" sz="quarter" idx="12"/>
          </p:nvPr>
        </p:nvSpPr>
        <p:spPr>
          <a:ln/>
        </p:spPr>
        <p:txBody>
          <a:bodyPr/>
          <a:lstStyle>
            <a:lvl1pPr>
              <a:defRPr/>
            </a:lvl1pPr>
          </a:lstStyle>
          <a:p>
            <a:fld id="{78AEC518-D04D-4C36-8A65-E65E9FB23922}" type="slidenum">
              <a:rPr lang="el-GR" altLang="el-GR"/>
              <a:pPr/>
              <a:t>‹#›</a:t>
            </a:fld>
            <a:endParaRPr lang="el-GR" altLang="el-GR"/>
          </a:p>
        </p:txBody>
      </p:sp>
    </p:spTree>
    <p:extLst>
      <p:ext uri="{BB962C8B-B14F-4D97-AF65-F5344CB8AC3E}">
        <p14:creationId xmlns:p14="http://schemas.microsoft.com/office/powerpoint/2010/main" val="211218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408E7F5B-9CAF-0FDF-748D-E1DD84657EC1}"/>
              </a:ext>
            </a:extLst>
          </p:cNvPr>
          <p:cNvGrpSpPr>
            <a:grpSpLocks/>
          </p:cNvGrpSpPr>
          <p:nvPr/>
        </p:nvGrpSpPr>
        <p:grpSpPr bwMode="auto">
          <a:xfrm>
            <a:off x="0" y="2438400"/>
            <a:ext cx="9144000" cy="4046538"/>
            <a:chOff x="0" y="1536"/>
            <a:chExt cx="5760" cy="2549"/>
          </a:xfrm>
        </p:grpSpPr>
        <p:sp>
          <p:nvSpPr>
            <p:cNvPr id="4099" name="Rectangle 3">
              <a:extLst>
                <a:ext uri="{FF2B5EF4-FFF2-40B4-BE49-F238E27FC236}">
                  <a16:creationId xmlns:a16="http://schemas.microsoft.com/office/drawing/2014/main" id="{9D9D4321-556A-AEC7-6AB8-59CB682E5325}"/>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eaLnBrk="1" hangingPunct="1">
                <a:defRPr/>
              </a:pPr>
              <a:endParaRPr lang="el-GR"/>
            </a:p>
          </p:txBody>
        </p:sp>
        <p:sp>
          <p:nvSpPr>
            <p:cNvPr id="1033" name="Freeform 4">
              <a:extLst>
                <a:ext uri="{FF2B5EF4-FFF2-40B4-BE49-F238E27FC236}">
                  <a16:creationId xmlns:a16="http://schemas.microsoft.com/office/drawing/2014/main" id="{4505D53C-24D2-C3B6-DA39-2C5BA97D5043}"/>
                </a:ext>
              </a:extLst>
            </p:cNvPr>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p:spPr>
          <p:txBody>
            <a:bodyPr/>
            <a:lstStyle/>
            <a:p>
              <a:pPr>
                <a:defRPr/>
              </a:pPr>
              <a:endParaRPr lang="el-GR"/>
            </a:p>
          </p:txBody>
        </p:sp>
        <p:sp>
          <p:nvSpPr>
            <p:cNvPr id="1034" name="Freeform 5">
              <a:extLst>
                <a:ext uri="{FF2B5EF4-FFF2-40B4-BE49-F238E27FC236}">
                  <a16:creationId xmlns:a16="http://schemas.microsoft.com/office/drawing/2014/main" id="{1036E549-1311-9785-FB35-5B9325DFA602}"/>
                </a:ext>
              </a:extLst>
            </p:cNvPr>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l-GR"/>
            </a:p>
          </p:txBody>
        </p:sp>
        <p:sp>
          <p:nvSpPr>
            <p:cNvPr id="4102" name="Freeform 6">
              <a:extLst>
                <a:ext uri="{FF2B5EF4-FFF2-40B4-BE49-F238E27FC236}">
                  <a16:creationId xmlns:a16="http://schemas.microsoft.com/office/drawing/2014/main" id="{C0361CEB-7C40-31BE-6C90-E98B41766A8D}"/>
                </a:ext>
              </a:extLst>
            </p:cNvPr>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1" hangingPunct="1">
                <a:defRPr/>
              </a:pPr>
              <a:endParaRPr lang="el-GR"/>
            </a:p>
          </p:txBody>
        </p:sp>
        <p:sp>
          <p:nvSpPr>
            <p:cNvPr id="1036" name="Freeform 7">
              <a:extLst>
                <a:ext uri="{FF2B5EF4-FFF2-40B4-BE49-F238E27FC236}">
                  <a16:creationId xmlns:a16="http://schemas.microsoft.com/office/drawing/2014/main" id="{A19474DF-5B85-9C21-CF3D-EDE9C09722EE}"/>
                </a:ext>
              </a:extLst>
            </p:cNvPr>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close/>
                </a:path>
              </a:pathLst>
            </a:custGeom>
            <a:solidFill>
              <a:schemeClr val="bg1"/>
            </a:solidFill>
            <a:ln w="9525">
              <a:noFill/>
              <a:round/>
              <a:headEnd/>
              <a:tailEnd/>
            </a:ln>
          </p:spPr>
          <p:txBody>
            <a:bodyPr/>
            <a:lstStyle/>
            <a:p>
              <a:pPr>
                <a:defRPr/>
              </a:pPr>
              <a:endParaRPr lang="el-GR"/>
            </a:p>
          </p:txBody>
        </p:sp>
        <p:sp>
          <p:nvSpPr>
            <p:cNvPr id="1037" name="Freeform 8">
              <a:extLst>
                <a:ext uri="{FF2B5EF4-FFF2-40B4-BE49-F238E27FC236}">
                  <a16:creationId xmlns:a16="http://schemas.microsoft.com/office/drawing/2014/main" id="{9CCB7135-045C-EE48-7B1D-8255779AD8FD}"/>
                </a:ext>
              </a:extLst>
            </p:cNvPr>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close/>
                </a:path>
              </a:pathLst>
            </a:custGeom>
            <a:solidFill>
              <a:schemeClr val="bg1"/>
            </a:solidFill>
            <a:ln w="9525">
              <a:noFill/>
              <a:round/>
              <a:headEnd/>
              <a:tailEnd/>
            </a:ln>
          </p:spPr>
          <p:txBody>
            <a:bodyPr/>
            <a:lstStyle/>
            <a:p>
              <a:pPr>
                <a:defRPr/>
              </a:pPr>
              <a:endParaRPr lang="el-GR"/>
            </a:p>
          </p:txBody>
        </p:sp>
        <p:sp>
          <p:nvSpPr>
            <p:cNvPr id="1038" name="Freeform 9">
              <a:extLst>
                <a:ext uri="{FF2B5EF4-FFF2-40B4-BE49-F238E27FC236}">
                  <a16:creationId xmlns:a16="http://schemas.microsoft.com/office/drawing/2014/main" id="{2E5EBA0F-B58F-EE4C-7712-3C3687E9F9A3}"/>
                </a:ext>
              </a:extLst>
            </p:cNvPr>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close/>
                </a:path>
              </a:pathLst>
            </a:custGeom>
            <a:solidFill>
              <a:schemeClr val="bg1"/>
            </a:solidFill>
            <a:ln w="9525">
              <a:noFill/>
              <a:round/>
              <a:headEnd/>
              <a:tailEnd/>
            </a:ln>
          </p:spPr>
          <p:txBody>
            <a:bodyPr/>
            <a:lstStyle/>
            <a:p>
              <a:pPr>
                <a:defRPr/>
              </a:pPr>
              <a:endParaRPr lang="el-GR"/>
            </a:p>
          </p:txBody>
        </p:sp>
        <p:sp>
          <p:nvSpPr>
            <p:cNvPr id="1039" name="Freeform 10">
              <a:extLst>
                <a:ext uri="{FF2B5EF4-FFF2-40B4-BE49-F238E27FC236}">
                  <a16:creationId xmlns:a16="http://schemas.microsoft.com/office/drawing/2014/main" id="{5D1A2824-F680-D035-BF0B-E0A29B6192EF}"/>
                </a:ext>
              </a:extLst>
            </p:cNvPr>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close/>
                </a:path>
              </a:pathLst>
            </a:custGeom>
            <a:solidFill>
              <a:schemeClr val="bg1"/>
            </a:solidFill>
            <a:ln w="9525">
              <a:noFill/>
              <a:round/>
              <a:headEnd/>
              <a:tailEnd/>
            </a:ln>
          </p:spPr>
          <p:txBody>
            <a:bodyPr/>
            <a:lstStyle/>
            <a:p>
              <a:pPr>
                <a:defRPr/>
              </a:pPr>
              <a:endParaRPr lang="el-GR"/>
            </a:p>
          </p:txBody>
        </p:sp>
        <p:sp>
          <p:nvSpPr>
            <p:cNvPr id="1040" name="Freeform 11">
              <a:extLst>
                <a:ext uri="{FF2B5EF4-FFF2-40B4-BE49-F238E27FC236}">
                  <a16:creationId xmlns:a16="http://schemas.microsoft.com/office/drawing/2014/main" id="{F2C6AF23-F0EA-9BD6-96E0-9F8751E29801}"/>
                </a:ext>
              </a:extLst>
            </p:cNvPr>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92" h="881">
                  <a:moveTo>
                    <a:pt x="2302" y="36"/>
                  </a:moveTo>
                  <a:lnTo>
                    <a:pt x="2266" y="48"/>
                  </a:lnTo>
                  <a:lnTo>
                    <a:pt x="2231" y="54"/>
                  </a:lnTo>
                  <a:lnTo>
                    <a:pt x="2201" y="54"/>
                  </a:lnTo>
                  <a:lnTo>
                    <a:pt x="2195"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392" y="167"/>
                  </a:lnTo>
                  <a:lnTo>
                    <a:pt x="2392" y="60"/>
                  </a:lnTo>
                  <a:lnTo>
                    <a:pt x="2392" y="0"/>
                  </a:lnTo>
                  <a:lnTo>
                    <a:pt x="2344" y="18"/>
                  </a:lnTo>
                  <a:lnTo>
                    <a:pt x="2302" y="36"/>
                  </a:lnTo>
                  <a:close/>
                </a:path>
              </a:pathLst>
            </a:custGeom>
            <a:solidFill>
              <a:schemeClr val="bg1"/>
            </a:solidFill>
            <a:ln w="9525">
              <a:noFill/>
              <a:round/>
              <a:headEnd/>
              <a:tailEnd/>
            </a:ln>
          </p:spPr>
          <p:txBody>
            <a:bodyPr/>
            <a:lstStyle/>
            <a:p>
              <a:pPr>
                <a:defRPr/>
              </a:pPr>
              <a:endParaRPr lang="el-GR"/>
            </a:p>
          </p:txBody>
        </p:sp>
        <p:sp>
          <p:nvSpPr>
            <p:cNvPr id="4108" name="Freeform 12">
              <a:extLst>
                <a:ext uri="{FF2B5EF4-FFF2-40B4-BE49-F238E27FC236}">
                  <a16:creationId xmlns:a16="http://schemas.microsoft.com/office/drawing/2014/main" id="{6DF0AFB9-A20F-827A-66D7-759352DB69B1}"/>
                </a:ext>
              </a:extLst>
            </p:cNvPr>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eaLnBrk="1" hangingPunct="1">
                <a:defRPr/>
              </a:pPr>
              <a:endParaRPr lang="el-GR"/>
            </a:p>
          </p:txBody>
        </p:sp>
        <p:sp>
          <p:nvSpPr>
            <p:cNvPr id="1042" name="Freeform 13">
              <a:extLst>
                <a:ext uri="{FF2B5EF4-FFF2-40B4-BE49-F238E27FC236}">
                  <a16:creationId xmlns:a16="http://schemas.microsoft.com/office/drawing/2014/main" id="{C70394A5-BF90-CCF9-BE6F-ABBCD2E1BFB7}"/>
                </a:ext>
              </a:extLst>
            </p:cNvPr>
            <p:cNvSpPr>
              <a:spLocks/>
            </p:cNvSpPr>
            <p:nvPr userDrawn="1"/>
          </p:nvSpPr>
          <p:spPr bwMode="hidden">
            <a:xfrm>
              <a:off x="5327" y="1642"/>
              <a:ext cx="5" cy="1"/>
            </a:xfrm>
            <a:custGeom>
              <a:avLst/>
              <a:gdLst>
                <a:gd name="T0" fmla="*/ 0 w 5"/>
                <a:gd name="T1" fmla="*/ 0 h 1"/>
                <a:gd name="T2" fmla="*/ 5 w 5"/>
                <a:gd name="T3" fmla="*/ 0 h 1"/>
                <a:gd name="T4" fmla="*/ 0 w 5"/>
                <a:gd name="T5" fmla="*/ 0 h 1"/>
                <a:gd name="T6" fmla="*/ 0 w 5"/>
                <a:gd name="T7" fmla="*/ 0 h 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 h="1">
                  <a:moveTo>
                    <a:pt x="0" y="0"/>
                  </a:moveTo>
                  <a:lnTo>
                    <a:pt x="5" y="0"/>
                  </a:lnTo>
                  <a:lnTo>
                    <a:pt x="0" y="0"/>
                  </a:lnTo>
                  <a:close/>
                </a:path>
              </a:pathLst>
            </a:custGeom>
            <a:solidFill>
              <a:srgbClr val="FED1AD"/>
            </a:solidFill>
            <a:ln w="9525">
              <a:noFill/>
              <a:round/>
              <a:headEnd/>
              <a:tailEnd/>
            </a:ln>
          </p:spPr>
          <p:txBody>
            <a:bodyPr/>
            <a:lstStyle/>
            <a:p>
              <a:pPr>
                <a:defRPr/>
              </a:pPr>
              <a:endParaRPr lang="el-GR"/>
            </a:p>
          </p:txBody>
        </p:sp>
        <p:sp>
          <p:nvSpPr>
            <p:cNvPr id="4110" name="Freeform 14">
              <a:extLst>
                <a:ext uri="{FF2B5EF4-FFF2-40B4-BE49-F238E27FC236}">
                  <a16:creationId xmlns:a16="http://schemas.microsoft.com/office/drawing/2014/main" id="{34C8D622-E35C-22B3-DDB6-90BE228DE341}"/>
                </a:ext>
              </a:extLst>
            </p:cNvPr>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eaLnBrk="1" hangingPunct="1">
                <a:defRPr/>
              </a:pPr>
              <a:endParaRPr lang="el-GR"/>
            </a:p>
          </p:txBody>
        </p:sp>
        <p:sp>
          <p:nvSpPr>
            <p:cNvPr id="4111" name="Freeform 15">
              <a:extLst>
                <a:ext uri="{FF2B5EF4-FFF2-40B4-BE49-F238E27FC236}">
                  <a16:creationId xmlns:a16="http://schemas.microsoft.com/office/drawing/2014/main" id="{0F977451-EEBC-1668-2B6A-200A850A6E27}"/>
                </a:ext>
              </a:extLst>
            </p:cNvPr>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eaLnBrk="1" hangingPunct="1">
                <a:defRPr/>
              </a:pPr>
              <a:endParaRPr lang="el-GR"/>
            </a:p>
          </p:txBody>
        </p:sp>
        <p:sp>
          <p:nvSpPr>
            <p:cNvPr id="4112" name="Freeform 16">
              <a:extLst>
                <a:ext uri="{FF2B5EF4-FFF2-40B4-BE49-F238E27FC236}">
                  <a16:creationId xmlns:a16="http://schemas.microsoft.com/office/drawing/2014/main" id="{FA3CE4D9-961E-EF4D-D0D8-FE8F8F575DDA}"/>
                </a:ext>
              </a:extLst>
            </p:cNvPr>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eaLnBrk="1" hangingPunct="1">
                <a:defRPr/>
              </a:pPr>
              <a:endParaRPr lang="el-GR"/>
            </a:p>
          </p:txBody>
        </p:sp>
        <p:sp>
          <p:nvSpPr>
            <p:cNvPr id="1046" name="Freeform 17">
              <a:extLst>
                <a:ext uri="{FF2B5EF4-FFF2-40B4-BE49-F238E27FC236}">
                  <a16:creationId xmlns:a16="http://schemas.microsoft.com/office/drawing/2014/main" id="{EA32D6BC-2885-BB58-39DF-7B6A230313AE}"/>
                </a:ext>
              </a:extLst>
            </p:cNvPr>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l-GR"/>
            </a:p>
          </p:txBody>
        </p:sp>
      </p:grpSp>
      <p:sp>
        <p:nvSpPr>
          <p:cNvPr id="4114" name="Rectangle 18">
            <a:extLst>
              <a:ext uri="{FF2B5EF4-FFF2-40B4-BE49-F238E27FC236}">
                <a16:creationId xmlns:a16="http://schemas.microsoft.com/office/drawing/2014/main" id="{B95D743B-7F2A-599A-E2E5-E4B00E4D6B6C}"/>
              </a:ext>
            </a:extLst>
          </p:cNvPr>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a:t>Κάντε κλικ για επεξεργασία του τίτλου</a:t>
            </a:r>
          </a:p>
        </p:txBody>
      </p:sp>
      <p:sp>
        <p:nvSpPr>
          <p:cNvPr id="4115" name="Rectangle 19">
            <a:extLst>
              <a:ext uri="{FF2B5EF4-FFF2-40B4-BE49-F238E27FC236}">
                <a16:creationId xmlns:a16="http://schemas.microsoft.com/office/drawing/2014/main" id="{D037DD79-4F4D-B2FD-88B1-A9DF233997F8}"/>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l-GR"/>
          </a:p>
        </p:txBody>
      </p:sp>
      <p:sp>
        <p:nvSpPr>
          <p:cNvPr id="4116" name="Rectangle 20">
            <a:extLst>
              <a:ext uri="{FF2B5EF4-FFF2-40B4-BE49-F238E27FC236}">
                <a16:creationId xmlns:a16="http://schemas.microsoft.com/office/drawing/2014/main" id="{BA1CA4DF-257B-4231-E646-259FC9582F23}"/>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l-GR"/>
          </a:p>
        </p:txBody>
      </p:sp>
      <p:sp>
        <p:nvSpPr>
          <p:cNvPr id="4117" name="Rectangle 21">
            <a:extLst>
              <a:ext uri="{FF2B5EF4-FFF2-40B4-BE49-F238E27FC236}">
                <a16:creationId xmlns:a16="http://schemas.microsoft.com/office/drawing/2014/main" id="{1EF7592B-6FFB-8524-A697-42BE2F3CDA61}"/>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F7D89FF-CCEE-4A87-8EEB-87CDD936B3A3}" type="slidenum">
              <a:rPr lang="el-GR" altLang="el-GR"/>
              <a:pPr/>
              <a:t>‹#›</a:t>
            </a:fld>
            <a:endParaRPr lang="el-GR" altLang="el-GR"/>
          </a:p>
        </p:txBody>
      </p:sp>
      <p:sp>
        <p:nvSpPr>
          <p:cNvPr id="4118" name="Rectangle 22">
            <a:extLst>
              <a:ext uri="{FF2B5EF4-FFF2-40B4-BE49-F238E27FC236}">
                <a16:creationId xmlns:a16="http://schemas.microsoft.com/office/drawing/2014/main" id="{B0FE9D2A-4F65-5BE3-1DE7-311C88EFD0FA}"/>
              </a:ext>
            </a:extLst>
          </p:cNvPr>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 bg1="dk2" tx1="lt1" bg2="dk1" tx2="lt2" accent1="accent1" accent2="accent2" accent3="accent3" accent4="accent4" accent5="accent5" accent6="accent6" hlink="hlink" folHlink="folHlink"/>
  <p:sldLayoutIdLst>
    <p:sldLayoutId id="2147483948"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a:extLst>
              <a:ext uri="{FF2B5EF4-FFF2-40B4-BE49-F238E27FC236}">
                <a16:creationId xmlns:a16="http://schemas.microsoft.com/office/drawing/2014/main" id="{88D5F80C-E64C-6F41-FEB0-EC8DF2482863}"/>
              </a:ext>
            </a:extLst>
          </p:cNvPr>
          <p:cNvSpPr txBox="1">
            <a:spLocks noGrp="1" noChangeArrowheads="1"/>
          </p:cNvSpPr>
          <p:nvPr/>
        </p:nvSpPr>
        <p:spPr bwMode="auto">
          <a:xfrm>
            <a:off x="8243888" y="6245225"/>
            <a:ext cx="44291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DC22943D-BE88-4A4F-8F31-D79668A7B895}" type="slidenum">
              <a:rPr lang="en-US" altLang="el-GR" sz="1400">
                <a:latin typeface="Arial" panose="020B0604020202020204" pitchFamily="34" charset="0"/>
              </a:rPr>
              <a:pPr algn="r" eaLnBrk="1" hangingPunct="1"/>
              <a:t>1</a:t>
            </a:fld>
            <a:endParaRPr lang="en-US" altLang="el-GR" sz="1400">
              <a:latin typeface="Arial" panose="020B0604020202020204" pitchFamily="34" charset="0"/>
            </a:endParaRPr>
          </a:p>
        </p:txBody>
      </p:sp>
      <p:sp>
        <p:nvSpPr>
          <p:cNvPr id="19459" name="Rectangle 10">
            <a:extLst>
              <a:ext uri="{FF2B5EF4-FFF2-40B4-BE49-F238E27FC236}">
                <a16:creationId xmlns:a16="http://schemas.microsoft.com/office/drawing/2014/main" id="{18C77673-5372-61F2-F083-039D3D75D884}"/>
              </a:ext>
            </a:extLst>
          </p:cNvPr>
          <p:cNvSpPr>
            <a:spLocks noGrp="1" noChangeArrowheads="1"/>
          </p:cNvSpPr>
          <p:nvPr>
            <p:ph type="ctrTitle" idx="4294967295"/>
          </p:nvPr>
        </p:nvSpPr>
        <p:spPr>
          <a:xfrm>
            <a:off x="323850" y="2852738"/>
            <a:ext cx="8496300" cy="1728787"/>
          </a:xfrm>
        </p:spPr>
        <p:txBody>
          <a:bodyPr anchorCtr="0"/>
          <a:lstStyle/>
          <a:p>
            <a:pPr eaLnBrk="1" hangingPunct="1">
              <a:defRPr/>
            </a:pPr>
            <a:r>
              <a:rPr lang="el-GR" sz="4800" dirty="0"/>
              <a:t> </a:t>
            </a:r>
            <a:br>
              <a:rPr lang="el-GR" sz="4800" dirty="0"/>
            </a:br>
            <a:r>
              <a:rPr lang="el-GR" sz="4000" i="1" dirty="0"/>
              <a:t>Διοίκηση Ανθρώπινου Δυναμικού σε Δημόσιες </a:t>
            </a:r>
            <a:r>
              <a:rPr lang="en-US" sz="4000" i="1" dirty="0"/>
              <a:t>–</a:t>
            </a:r>
            <a:r>
              <a:rPr lang="el-GR" sz="4000" i="1" dirty="0"/>
              <a:t>Ιδιωτικές Επιχειρήσεις και Οργανισμούς</a:t>
            </a:r>
            <a:r>
              <a:rPr lang="el-GR" sz="4800" dirty="0"/>
              <a:t/>
            </a:r>
            <a:br>
              <a:rPr lang="el-GR" sz="4800" dirty="0"/>
            </a:br>
            <a:r>
              <a:rPr lang="el-GR" sz="4800" dirty="0"/>
              <a:t/>
            </a:r>
            <a:br>
              <a:rPr lang="el-GR" sz="4800" dirty="0"/>
            </a:br>
            <a:r>
              <a:rPr lang="el-GR" sz="4800" dirty="0"/>
              <a:t/>
            </a:r>
            <a:br>
              <a:rPr lang="el-GR" sz="4800" dirty="0"/>
            </a:br>
            <a:endParaRPr lang="el-GR" sz="4800" dirty="0"/>
          </a:p>
        </p:txBody>
      </p:sp>
      <p:sp>
        <p:nvSpPr>
          <p:cNvPr id="7" name="Rectangle 2">
            <a:extLst>
              <a:ext uri="{FF2B5EF4-FFF2-40B4-BE49-F238E27FC236}">
                <a16:creationId xmlns:a16="http://schemas.microsoft.com/office/drawing/2014/main" id="{7C941F77-0782-FFDD-7089-B4D88144ADE0}"/>
              </a:ext>
            </a:extLst>
          </p:cNvPr>
          <p:cNvSpPr txBox="1">
            <a:spLocks noChangeArrowheads="1"/>
          </p:cNvSpPr>
          <p:nvPr/>
        </p:nvSpPr>
        <p:spPr>
          <a:xfrm>
            <a:off x="179388" y="3786188"/>
            <a:ext cx="8640762" cy="2882900"/>
          </a:xfrm>
          <a:prstGeom prst="rect">
            <a:avLst/>
          </a:prstGeom>
        </p:spPr>
        <p:txBody>
          <a:bodyPr/>
          <a:lstStyle/>
          <a:p>
            <a:pPr marL="342900" indent="-342900" eaLnBrk="1" hangingPunct="1">
              <a:lnSpc>
                <a:spcPct val="90000"/>
              </a:lnSpc>
              <a:spcBef>
                <a:spcPct val="20000"/>
              </a:spcBef>
              <a:buClr>
                <a:schemeClr val="hlink"/>
              </a:buClr>
              <a:buFontTx/>
              <a:buChar char="•"/>
              <a:defRPr/>
            </a:pPr>
            <a:endParaRPr lang="el-GR" sz="2400" b="1" i="1" u="sng" kern="0" dirty="0">
              <a:effectLst>
                <a:outerShdw blurRad="38100" dist="38100" dir="2700000" algn="tl">
                  <a:srgbClr val="000000"/>
                </a:outerShdw>
              </a:effectLst>
              <a:latin typeface="+mn-lt"/>
            </a:endParaRPr>
          </a:p>
          <a:p>
            <a:pPr marL="342900" indent="-342900" algn="ctr" eaLnBrk="1" hangingPunct="1">
              <a:lnSpc>
                <a:spcPct val="90000"/>
              </a:lnSpc>
              <a:spcBef>
                <a:spcPct val="20000"/>
              </a:spcBef>
              <a:buClr>
                <a:schemeClr val="hlink"/>
              </a:buClr>
              <a:defRPr/>
            </a:pPr>
            <a:r>
              <a:rPr lang="el-GR" sz="2400" b="1" i="1" u="sng" kern="0" dirty="0">
                <a:effectLst>
                  <a:outerShdw blurRad="38100" dist="38100" dir="2700000" algn="tl">
                    <a:srgbClr val="000000"/>
                  </a:outerShdw>
                </a:effectLst>
                <a:latin typeface="+mn-lt"/>
              </a:rPr>
              <a:t>Διδάσκων</a:t>
            </a:r>
            <a:endParaRPr lang="en-US" sz="2400" b="1" kern="0" dirty="0">
              <a:effectLst>
                <a:outerShdw blurRad="38100" dist="38100" dir="2700000" algn="tl">
                  <a:srgbClr val="000000"/>
                </a:outerShdw>
              </a:effectLst>
              <a:latin typeface="+mn-lt"/>
            </a:endParaRPr>
          </a:p>
          <a:p>
            <a:pPr marL="342900" indent="-342900" algn="ctr" eaLnBrk="1" hangingPunct="1">
              <a:lnSpc>
                <a:spcPct val="90000"/>
              </a:lnSpc>
              <a:spcBef>
                <a:spcPct val="20000"/>
              </a:spcBef>
              <a:buClr>
                <a:schemeClr val="hlink"/>
              </a:buClr>
              <a:defRPr/>
            </a:pPr>
            <a:r>
              <a:rPr lang="el-GR" sz="2400" b="1" kern="0" dirty="0">
                <a:solidFill>
                  <a:srgbClr val="FFFF00"/>
                </a:solidFill>
                <a:effectLst>
                  <a:outerShdw blurRad="38100" dist="38100" dir="2700000" algn="tl">
                    <a:srgbClr val="000000"/>
                  </a:outerShdw>
                </a:effectLst>
                <a:latin typeface="+mn-lt"/>
              </a:rPr>
              <a:t>Σταύρος </a:t>
            </a:r>
            <a:r>
              <a:rPr lang="el-GR" sz="2400" b="1" kern="0" dirty="0" err="1">
                <a:solidFill>
                  <a:srgbClr val="FFFF00"/>
                </a:solidFill>
                <a:effectLst>
                  <a:outerShdw blurRad="38100" dist="38100" dir="2700000" algn="tl">
                    <a:srgbClr val="000000"/>
                  </a:outerShdw>
                </a:effectLst>
                <a:latin typeface="+mn-lt"/>
              </a:rPr>
              <a:t>Καλογιαννίδης</a:t>
            </a:r>
            <a:endParaRPr lang="el-GR" sz="2400" kern="0" dirty="0">
              <a:solidFill>
                <a:srgbClr val="FFFF00"/>
              </a:solidFill>
              <a:effectLst>
                <a:outerShdw blurRad="38100" dist="38100" dir="2700000" algn="tl">
                  <a:srgbClr val="000000"/>
                </a:outerShdw>
              </a:effectLst>
              <a:latin typeface="+mn-lt"/>
            </a:endParaRPr>
          </a:p>
          <a:p>
            <a:pPr marL="342900" indent="-342900" algn="ctr" eaLnBrk="1" hangingPunct="1">
              <a:lnSpc>
                <a:spcPct val="90000"/>
              </a:lnSpc>
              <a:spcBef>
                <a:spcPct val="20000"/>
              </a:spcBef>
              <a:buClr>
                <a:schemeClr val="hlink"/>
              </a:buClr>
              <a:defRPr/>
            </a:pPr>
            <a:r>
              <a:rPr lang="el-GR" sz="2400" kern="0" dirty="0" smtClean="0">
                <a:effectLst>
                  <a:outerShdw blurRad="38100" dist="38100" dir="2700000" algn="tl">
                    <a:srgbClr val="000000"/>
                  </a:outerShdw>
                </a:effectLst>
                <a:latin typeface="+mn-lt"/>
              </a:rPr>
              <a:t>Επίκουρος </a:t>
            </a:r>
            <a:r>
              <a:rPr lang="el-GR" sz="2400" kern="0" dirty="0">
                <a:effectLst>
                  <a:outerShdw blurRad="38100" dist="38100" dir="2700000" algn="tl">
                    <a:srgbClr val="000000"/>
                  </a:outerShdw>
                </a:effectLst>
                <a:latin typeface="+mn-lt"/>
              </a:rPr>
              <a:t>Καθηγητής</a:t>
            </a:r>
          </a:p>
          <a:p>
            <a:pPr marL="342900" indent="-342900" algn="ctr" eaLnBrk="1" hangingPunct="1">
              <a:lnSpc>
                <a:spcPct val="90000"/>
              </a:lnSpc>
              <a:spcBef>
                <a:spcPct val="20000"/>
              </a:spcBef>
              <a:buClr>
                <a:schemeClr val="hlink"/>
              </a:buClr>
              <a:defRPr/>
            </a:pPr>
            <a:r>
              <a:rPr lang="en-US" sz="2400" kern="0" dirty="0">
                <a:effectLst>
                  <a:outerShdw blurRad="38100" dist="38100" dir="2700000" algn="tl">
                    <a:srgbClr val="000000"/>
                  </a:outerShdw>
                </a:effectLst>
                <a:latin typeface="+mn-lt"/>
              </a:rPr>
              <a:t>   </a:t>
            </a:r>
            <a:r>
              <a:rPr lang="el-GR" sz="2400" kern="0" dirty="0">
                <a:effectLst>
                  <a:outerShdw blurRad="38100" dist="38100" dir="2700000" algn="tl">
                    <a:srgbClr val="000000"/>
                  </a:outerShdw>
                </a:effectLst>
                <a:latin typeface="+mn-lt"/>
              </a:rPr>
              <a:t>Τμήματος  Οργάνωσης και Διοίκησης Επιχειρήσεων </a:t>
            </a:r>
          </a:p>
          <a:p>
            <a:pPr marL="342900" indent="-342900" algn="ctr" eaLnBrk="1" hangingPunct="1">
              <a:lnSpc>
                <a:spcPct val="90000"/>
              </a:lnSpc>
              <a:spcBef>
                <a:spcPct val="20000"/>
              </a:spcBef>
              <a:buClr>
                <a:schemeClr val="hlink"/>
              </a:buClr>
              <a:defRPr/>
            </a:pPr>
            <a:r>
              <a:rPr lang="el-GR" sz="2400" kern="0" dirty="0">
                <a:effectLst>
                  <a:outerShdw blurRad="38100" dist="38100" dir="2700000" algn="tl">
                    <a:srgbClr val="000000"/>
                  </a:outerShdw>
                </a:effectLst>
                <a:latin typeface="+mn-lt"/>
              </a:rPr>
              <a:t>Πανεπιστήμιο  Δυτικής Μακεδονίας</a:t>
            </a:r>
            <a:r>
              <a:rPr lang="en-US" sz="2400" kern="0" dirty="0">
                <a:effectLst>
                  <a:outerShdw blurRad="38100" dist="38100" dir="2700000" algn="tl">
                    <a:srgbClr val="000000"/>
                  </a:outerShdw>
                </a:effectLst>
                <a:latin typeface="+mn-lt"/>
              </a:rPr>
              <a:t> </a:t>
            </a:r>
            <a:r>
              <a:rPr lang="el-GR" sz="2400" kern="0" dirty="0">
                <a:effectLst>
                  <a:outerShdw blurRad="38100" dist="38100" dir="2700000" algn="tl">
                    <a:srgbClr val="000000"/>
                  </a:outerShdw>
                </a:effectLst>
                <a:latin typeface="+mn-lt"/>
              </a:rPr>
              <a:t> </a:t>
            </a:r>
            <a:endParaRPr lang="en-US" sz="2400" kern="0" dirty="0">
              <a:effectLst>
                <a:outerShdw blurRad="38100" dist="38100" dir="2700000" algn="tl">
                  <a:srgbClr val="000000"/>
                </a:outerShdw>
              </a:effectLst>
              <a:latin typeface="+mn-lt"/>
            </a:endParaRPr>
          </a:p>
          <a:p>
            <a:pPr marL="342900" indent="-342900" algn="ctr" eaLnBrk="1" hangingPunct="1">
              <a:lnSpc>
                <a:spcPct val="90000"/>
              </a:lnSpc>
              <a:spcBef>
                <a:spcPct val="20000"/>
              </a:spcBef>
              <a:buClr>
                <a:schemeClr val="hlink"/>
              </a:buClr>
              <a:defRPr/>
            </a:pPr>
            <a:r>
              <a:rPr lang="el-GR" sz="2400" kern="0" dirty="0">
                <a:effectLst>
                  <a:outerShdw blurRad="38100" dist="38100" dir="2700000" algn="tl">
                    <a:srgbClr val="000000"/>
                  </a:outerShdw>
                </a:effectLst>
                <a:latin typeface="+mn-lt"/>
              </a:rPr>
              <a:t>Ε-</a:t>
            </a:r>
            <a:r>
              <a:rPr lang="en-US" sz="2400" kern="0" dirty="0">
                <a:effectLst>
                  <a:outerShdw blurRad="38100" dist="38100" dir="2700000" algn="tl">
                    <a:srgbClr val="000000"/>
                  </a:outerShdw>
                </a:effectLst>
                <a:latin typeface="+mn-lt"/>
              </a:rPr>
              <a:t>mail: </a:t>
            </a:r>
            <a:r>
              <a:rPr lang="en-US" sz="2400" kern="0" dirty="0" smtClean="0">
                <a:effectLst>
                  <a:outerShdw blurRad="38100" dist="38100" dir="2700000" algn="tl">
                    <a:srgbClr val="000000"/>
                  </a:outerShdw>
                </a:effectLst>
                <a:latin typeface="+mn-lt"/>
              </a:rPr>
              <a:t>sk</a:t>
            </a:r>
            <a:r>
              <a:rPr lang="en-US" sz="2400" kern="0" dirty="0" smtClean="0">
                <a:effectLst>
                  <a:outerShdw blurRad="38100" dist="38100" dir="2700000" algn="tl">
                    <a:srgbClr val="000000"/>
                  </a:outerShdw>
                </a:effectLst>
                <a:latin typeface="+mn-lt"/>
              </a:rPr>
              <a:t>al</a:t>
            </a:r>
            <a:r>
              <a:rPr lang="en-US" sz="2400" kern="0" dirty="0" smtClean="0">
                <a:effectLst>
                  <a:outerShdw blurRad="38100" dist="38100" dir="2700000" algn="tl">
                    <a:srgbClr val="000000"/>
                  </a:outerShdw>
                </a:effectLst>
                <a:latin typeface="+mn-lt"/>
              </a:rPr>
              <a:t>ogiannidis@uowm.gr</a:t>
            </a:r>
            <a:endParaRPr lang="el-GR" sz="2400" kern="0" dirty="0">
              <a:effectLst>
                <a:outerShdw blurRad="38100" dist="38100" dir="2700000" algn="tl">
                  <a:srgbClr val="000000"/>
                </a:outerShdw>
              </a:effectLst>
              <a:latin typeface="+mn-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07A20A9-8C51-021E-5D25-D151FB119036}"/>
              </a:ext>
            </a:extLst>
          </p:cNvPr>
          <p:cNvSpPr>
            <a:spLocks noGrp="1" noChangeArrowheads="1"/>
          </p:cNvSpPr>
          <p:nvPr>
            <p:ph type="title"/>
          </p:nvPr>
        </p:nvSpPr>
        <p:spPr/>
        <p:txBody>
          <a:bodyPr/>
          <a:lstStyle/>
          <a:p>
            <a:pPr eaLnBrk="1" hangingPunct="1">
              <a:defRPr/>
            </a:pPr>
            <a:r>
              <a:rPr lang="el-GR" sz="4000"/>
              <a:t>Ανάλυση του Μοντέλου του </a:t>
            </a:r>
            <a:r>
              <a:rPr lang="en-US" sz="4000"/>
              <a:t>Mayo(2001)</a:t>
            </a:r>
            <a:endParaRPr lang="el-GR" sz="4000"/>
          </a:p>
        </p:txBody>
      </p:sp>
      <p:sp>
        <p:nvSpPr>
          <p:cNvPr id="12291" name="Rectangle 3">
            <a:extLst>
              <a:ext uri="{FF2B5EF4-FFF2-40B4-BE49-F238E27FC236}">
                <a16:creationId xmlns:a16="http://schemas.microsoft.com/office/drawing/2014/main" id="{FCB7F3BB-6E7A-E958-F2C1-1C8F995626A4}"/>
              </a:ext>
            </a:extLst>
          </p:cNvPr>
          <p:cNvSpPr>
            <a:spLocks noGrp="1" noChangeArrowheads="1"/>
          </p:cNvSpPr>
          <p:nvPr>
            <p:ph type="body" idx="1"/>
          </p:nvPr>
        </p:nvSpPr>
        <p:spPr>
          <a:xfrm>
            <a:off x="179388" y="1600200"/>
            <a:ext cx="8964612" cy="5257800"/>
          </a:xfrm>
        </p:spPr>
        <p:txBody>
          <a:bodyPr/>
          <a:lstStyle/>
          <a:p>
            <a:pPr eaLnBrk="1" hangingPunct="1">
              <a:lnSpc>
                <a:spcPct val="80000"/>
              </a:lnSpc>
              <a:defRPr/>
            </a:pPr>
            <a:r>
              <a:rPr lang="el-GR" sz="1800"/>
              <a:t>Η </a:t>
            </a:r>
            <a:r>
              <a:rPr lang="el-GR" sz="1800" b="1" u="sng"/>
              <a:t>αγοραία αξία</a:t>
            </a:r>
            <a:r>
              <a:rPr lang="el-GR" sz="1800"/>
              <a:t> της επιχείρησης (αξία της μετοχής της πολλαπλασιαζόμενη με τον αριθμό των μετοχών της) είναι το άθροισμα του καθαρού ενεργητικού και του άυλου ενεργητικού της. Ως ενεργητικό νοείται το σύνολο των οικονομικών και φυσικών στοιχείων της επιχείρησης. </a:t>
            </a:r>
          </a:p>
          <a:p>
            <a:pPr eaLnBrk="1" hangingPunct="1">
              <a:lnSpc>
                <a:spcPct val="80000"/>
              </a:lnSpc>
              <a:defRPr/>
            </a:pPr>
            <a:endParaRPr lang="el-GR" sz="1800"/>
          </a:p>
          <a:p>
            <a:pPr eaLnBrk="1" hangingPunct="1">
              <a:lnSpc>
                <a:spcPct val="80000"/>
              </a:lnSpc>
              <a:defRPr/>
            </a:pPr>
            <a:r>
              <a:rPr lang="el-GR" sz="1800"/>
              <a:t>Ως άυλο ενεργητικό θεωρείται το </a:t>
            </a:r>
            <a:r>
              <a:rPr lang="el-GR" sz="1800" b="1"/>
              <a:t>νοητικό κεφάλαιο</a:t>
            </a:r>
            <a:r>
              <a:rPr lang="el-GR" sz="1800"/>
              <a:t>, το οποίο περιλαμβάνει τη γνώση, τις πληροφορίες, την πνευματική περιουσία και την εμπειρία της επιχείρησης. Ειδικότερα, το </a:t>
            </a:r>
            <a:r>
              <a:rPr lang="el-GR" sz="1800" b="1" u="sng"/>
              <a:t>νοητικό κεφάλαιο αποτελείται από 3 στοιχεία, ως εξής:</a:t>
            </a:r>
          </a:p>
          <a:p>
            <a:pPr eaLnBrk="1" hangingPunct="1">
              <a:lnSpc>
                <a:spcPct val="80000"/>
              </a:lnSpc>
              <a:defRPr/>
            </a:pPr>
            <a:endParaRPr lang="el-GR" sz="1800" b="1" u="sng"/>
          </a:p>
          <a:p>
            <a:pPr eaLnBrk="1" hangingPunct="1">
              <a:lnSpc>
                <a:spcPct val="80000"/>
              </a:lnSpc>
              <a:defRPr/>
            </a:pPr>
            <a:r>
              <a:rPr lang="el-GR" sz="1800" b="1"/>
              <a:t>Πελατειακό κεφάλαιο : </a:t>
            </a:r>
            <a:r>
              <a:rPr lang="el-GR" sz="1800"/>
              <a:t>Περιλαμβάνει τους πελάτες και το πλέγμα των σχέσεών τους με την επιχείρηση ή τον οργανισμό όπως,  συμβόλαια, ικανοποίηση και αφοσίωση πελατών, μερίδια αγοράς, εικόνα, φήμη, μάρκες προϊόντων, κανάλια διανομής κ.ά.</a:t>
            </a:r>
          </a:p>
          <a:p>
            <a:pPr eaLnBrk="1" hangingPunct="1">
              <a:lnSpc>
                <a:spcPct val="80000"/>
              </a:lnSpc>
              <a:defRPr/>
            </a:pPr>
            <a:endParaRPr lang="el-GR" sz="1800" b="1"/>
          </a:p>
          <a:p>
            <a:pPr eaLnBrk="1" hangingPunct="1">
              <a:lnSpc>
                <a:spcPct val="80000"/>
              </a:lnSpc>
              <a:defRPr/>
            </a:pPr>
            <a:r>
              <a:rPr lang="el-GR" sz="1800" b="1"/>
              <a:t>Οργανωσιακό κεφάλαιο: </a:t>
            </a:r>
            <a:r>
              <a:rPr lang="el-GR" sz="1800"/>
              <a:t>Εμπεριέχει όλα όσα αναφέρονται στην εσωτερική λειτουργία και αποτελεσματικότητα της επιχείρησης, δηλαδή στρατηγικές, συστήματα και διαδικασίες παραγωγής προϊόντων και υπηρεσιών. Περιλαμβάνει επίσης όλη την καταγεγραμμένη γνώση στην επιχείρηση (ευρεσιτεχνίες, τεχνογνωσία, βάσεις δεδομένων και τεχνολογίες) καθώς επίσης και ό,τι συνθέτει την  κουλτούρα της επιχείρησης / οργανισμού.</a:t>
            </a:r>
          </a:p>
          <a:p>
            <a:pPr eaLnBrk="1" hangingPunct="1">
              <a:lnSpc>
                <a:spcPct val="80000"/>
              </a:lnSpc>
              <a:defRPr/>
            </a:pPr>
            <a:endParaRPr lang="el-GR" sz="1800" b="1"/>
          </a:p>
          <a:p>
            <a:pPr eaLnBrk="1" hangingPunct="1">
              <a:lnSpc>
                <a:spcPct val="80000"/>
              </a:lnSpc>
              <a:defRPr/>
            </a:pPr>
            <a:r>
              <a:rPr lang="el-GR" sz="1800" b="1"/>
              <a:t>Ανθρώπινο Κεφάλαιο:  </a:t>
            </a:r>
            <a:r>
              <a:rPr lang="el-GR" sz="1800"/>
              <a:t>Αποτελείται από το σύνολο των εργαζομένων, τις ατομικές ικανότητες που έχουν, τη δέσμευσή τους προς την επιχείρηση ή τον οργανισμό  όπου απασχολούνται αλλά και  τις προσωπικές γνώσεις και εμπειρίες τους.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87FA9CCF-F0C6-9D9B-5BC7-8095FCFD781B}"/>
              </a:ext>
            </a:extLst>
          </p:cNvPr>
          <p:cNvSpPr>
            <a:spLocks noGrp="1"/>
          </p:cNvSpPr>
          <p:nvPr>
            <p:ph type="title"/>
          </p:nvPr>
        </p:nvSpPr>
        <p:spPr>
          <a:xfrm>
            <a:off x="428625" y="571500"/>
            <a:ext cx="8229600" cy="1398588"/>
          </a:xfrm>
        </p:spPr>
        <p:txBody>
          <a:bodyPr>
            <a:normAutofit fontScale="90000"/>
          </a:bodyPr>
          <a:lstStyle/>
          <a:p>
            <a:pPr eaLnBrk="1" hangingPunct="1">
              <a:defRPr/>
            </a:pPr>
            <a:r>
              <a:rPr lang="el-GR" dirty="0"/>
              <a:t>Τι είναι η Διοίκηση Ανθρώπινων  Πόρων</a:t>
            </a:r>
            <a:r>
              <a:rPr lang="en-US" dirty="0"/>
              <a:t/>
            </a:r>
            <a:br>
              <a:rPr lang="en-US" dirty="0"/>
            </a:br>
            <a:endParaRPr lang="el-GR" dirty="0"/>
          </a:p>
        </p:txBody>
      </p:sp>
      <p:sp>
        <p:nvSpPr>
          <p:cNvPr id="3" name="2 - Θέση περιεχομένου">
            <a:extLst>
              <a:ext uri="{FF2B5EF4-FFF2-40B4-BE49-F238E27FC236}">
                <a16:creationId xmlns:a16="http://schemas.microsoft.com/office/drawing/2014/main" id="{C0BA2BF6-2DC8-9B3C-BA4A-A7A93E9FB75F}"/>
              </a:ext>
            </a:extLst>
          </p:cNvPr>
          <p:cNvSpPr>
            <a:spLocks noGrp="1"/>
          </p:cNvSpPr>
          <p:nvPr>
            <p:ph idx="1"/>
          </p:nvPr>
        </p:nvSpPr>
        <p:spPr>
          <a:xfrm>
            <a:off x="500063" y="2214563"/>
            <a:ext cx="8229600" cy="3381375"/>
          </a:xfrm>
        </p:spPr>
        <p:txBody>
          <a:bodyPr/>
          <a:lstStyle/>
          <a:p>
            <a:pPr eaLnBrk="1" hangingPunct="1">
              <a:defRPr/>
            </a:pPr>
            <a:r>
              <a:rPr lang="el-GR" dirty="0"/>
              <a:t>Διοίκηση Ανθρωπίνων Πόρων (ΔΑΠ) ή Διοίκηση Προσωπικού (ΔΠ) είναι η διοικητική λειτουργία που μελετά, εφαρμόζει και εποπτεύει μια σειρά από δραστηριότητες που έχουν άμεση σχέση με τη διοίκηση και ανάπτυξη του ανθρωπίνου παράγοντα στα πλαίσια μιας επιχείρησης ή ενός οργανισμού</a:t>
            </a:r>
          </a:p>
        </p:txBody>
      </p:sp>
      <p:sp>
        <p:nvSpPr>
          <p:cNvPr id="13316" name="4 - Ορθογώνιο">
            <a:extLst>
              <a:ext uri="{FF2B5EF4-FFF2-40B4-BE49-F238E27FC236}">
                <a16:creationId xmlns:a16="http://schemas.microsoft.com/office/drawing/2014/main" id="{24C94A9E-DF79-D066-F33E-C72C86102576}"/>
              </a:ext>
            </a:extLst>
          </p:cNvPr>
          <p:cNvSpPr>
            <a:spLocks noChangeArrowheads="1"/>
          </p:cNvSpPr>
          <p:nvPr/>
        </p:nvSpPr>
        <p:spPr bwMode="auto">
          <a:xfrm>
            <a:off x="5000625" y="6211888"/>
            <a:ext cx="4143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l-GR"/>
              <a:t>https://www.youtube.com/watch?v=57PmDk73u7I</a:t>
            </a:r>
            <a:endParaRPr lang="el-GR" altLang="el-GR"/>
          </a:p>
        </p:txBody>
      </p:sp>
      <p:sp>
        <p:nvSpPr>
          <p:cNvPr id="13317" name="6 - Ορθογώνιο">
            <a:extLst>
              <a:ext uri="{FF2B5EF4-FFF2-40B4-BE49-F238E27FC236}">
                <a16:creationId xmlns:a16="http://schemas.microsoft.com/office/drawing/2014/main" id="{22466BCE-1B37-CF0F-5F20-8FA1CF58539F}"/>
              </a:ext>
            </a:extLst>
          </p:cNvPr>
          <p:cNvSpPr>
            <a:spLocks noChangeArrowheads="1"/>
          </p:cNvSpPr>
          <p:nvPr/>
        </p:nvSpPr>
        <p:spPr bwMode="auto">
          <a:xfrm>
            <a:off x="0" y="6211888"/>
            <a:ext cx="457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l-GR"/>
              <a:t>https://www.youtube.com/watch?v=rByDmC0SqtM</a:t>
            </a:r>
            <a:endParaRPr lang="el-GR" alt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C4966F93-4057-7EA2-84B1-1310D6DE78D1}"/>
              </a:ext>
            </a:extLst>
          </p:cNvPr>
          <p:cNvSpPr>
            <a:spLocks noGrp="1"/>
          </p:cNvSpPr>
          <p:nvPr>
            <p:ph type="title"/>
          </p:nvPr>
        </p:nvSpPr>
        <p:spPr>
          <a:xfrm>
            <a:off x="428625" y="357188"/>
            <a:ext cx="8229600" cy="1398587"/>
          </a:xfrm>
        </p:spPr>
        <p:txBody>
          <a:bodyPr>
            <a:normAutofit fontScale="90000"/>
          </a:bodyPr>
          <a:lstStyle/>
          <a:p>
            <a:pPr eaLnBrk="1" hangingPunct="1">
              <a:defRPr/>
            </a:pPr>
            <a:r>
              <a:rPr lang="el-GR" dirty="0"/>
              <a:t/>
            </a:r>
            <a:br>
              <a:rPr lang="el-GR" dirty="0"/>
            </a:br>
            <a:r>
              <a:rPr lang="el-GR" dirty="0"/>
              <a:t> Διοίκηση Ανθρώπινων  Πόρων</a:t>
            </a:r>
          </a:p>
        </p:txBody>
      </p:sp>
      <p:sp>
        <p:nvSpPr>
          <p:cNvPr id="3" name="2 - Θέση περιεχομένου">
            <a:extLst>
              <a:ext uri="{FF2B5EF4-FFF2-40B4-BE49-F238E27FC236}">
                <a16:creationId xmlns:a16="http://schemas.microsoft.com/office/drawing/2014/main" id="{3FF6C185-09C7-04BC-1166-FD6D709CCEBD}"/>
              </a:ext>
            </a:extLst>
          </p:cNvPr>
          <p:cNvSpPr>
            <a:spLocks noGrp="1"/>
          </p:cNvSpPr>
          <p:nvPr>
            <p:ph idx="1"/>
          </p:nvPr>
        </p:nvSpPr>
        <p:spPr>
          <a:xfrm>
            <a:off x="457200" y="2071688"/>
            <a:ext cx="8229600" cy="4024312"/>
          </a:xfrm>
        </p:spPr>
        <p:txBody>
          <a:bodyPr/>
          <a:lstStyle/>
          <a:p>
            <a:pPr eaLnBrk="1" hangingPunct="1">
              <a:defRPr/>
            </a:pPr>
            <a:r>
              <a:rPr lang="el-GR" dirty="0"/>
              <a:t>Η Δ.Α.Π. περιλαμβάνει την προσέλκυση, επιλογή, ανάπτυξη, αξιοποίηση και προσαρμογή των ανθρωπίνων πόρων στον εργασιακό χώρο με σκοπό την αύξηση της εργασιακής τους ικανοποίησης και της αποτελεσματικότητας  των επιχειρήσεων.</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589B6C4C-3201-4E04-4FB8-8D51CB5A329D}"/>
              </a:ext>
            </a:extLst>
          </p:cNvPr>
          <p:cNvSpPr>
            <a:spLocks noGrp="1"/>
          </p:cNvSpPr>
          <p:nvPr>
            <p:ph type="title"/>
          </p:nvPr>
        </p:nvSpPr>
        <p:spPr>
          <a:xfrm>
            <a:off x="428625" y="428625"/>
            <a:ext cx="8229600" cy="1398588"/>
          </a:xfrm>
        </p:spPr>
        <p:txBody>
          <a:bodyPr>
            <a:normAutofit/>
          </a:bodyPr>
          <a:lstStyle/>
          <a:p>
            <a:pPr eaLnBrk="1" hangingPunct="1">
              <a:defRPr/>
            </a:pPr>
            <a:r>
              <a:rPr lang="el-GR" dirty="0"/>
              <a:t>Διοίκηση Ανθρώπινων  Πόρων</a:t>
            </a:r>
          </a:p>
        </p:txBody>
      </p:sp>
      <p:sp>
        <p:nvSpPr>
          <p:cNvPr id="3" name="2 - Θέση περιεχομένου">
            <a:extLst>
              <a:ext uri="{FF2B5EF4-FFF2-40B4-BE49-F238E27FC236}">
                <a16:creationId xmlns:a16="http://schemas.microsoft.com/office/drawing/2014/main" id="{F0DCAE31-A836-A3BE-9152-EB142452837C}"/>
              </a:ext>
            </a:extLst>
          </p:cNvPr>
          <p:cNvSpPr>
            <a:spLocks noGrp="1"/>
          </p:cNvSpPr>
          <p:nvPr>
            <p:ph idx="1"/>
          </p:nvPr>
        </p:nvSpPr>
        <p:spPr>
          <a:xfrm>
            <a:off x="428625" y="1785938"/>
            <a:ext cx="8229600" cy="4495800"/>
          </a:xfrm>
        </p:spPr>
        <p:txBody>
          <a:bodyPr>
            <a:noAutofit/>
          </a:bodyPr>
          <a:lstStyle/>
          <a:p>
            <a:pPr eaLnBrk="1" hangingPunct="1">
              <a:defRPr/>
            </a:pPr>
            <a:r>
              <a:rPr lang="el-GR" sz="2400" dirty="0"/>
              <a:t>ΔΑΠ είναι η λειτουργία της διοίκησης ενός Οργανισμού που ειδικεύεται στη διαχείριση των ανθρώπων δίνοντας έμφαση στα ακόλουθα.</a:t>
            </a:r>
          </a:p>
          <a:p>
            <a:pPr eaLnBrk="1" hangingPunct="1">
              <a:defRPr/>
            </a:pPr>
            <a:endParaRPr lang="el-GR" sz="2400" dirty="0"/>
          </a:p>
          <a:p>
            <a:pPr marL="628650" indent="-382588" eaLnBrk="1" hangingPunct="1">
              <a:buFont typeface="Wingdings" pitchFamily="2" charset="2"/>
              <a:buChar char="Ø"/>
              <a:defRPr/>
            </a:pPr>
            <a:r>
              <a:rPr lang="el-GR" sz="2400" dirty="0"/>
              <a:t>Οι εργαζόμενοι πρέπει να παίζουν καθοριστικό ρόλο στην επίτευξη συνεχούς ανταγωνιστικού πλεονεκτήματος</a:t>
            </a:r>
          </a:p>
          <a:p>
            <a:pPr marL="628650" indent="-382588" eaLnBrk="1" hangingPunct="1">
              <a:buFont typeface="Wingdings" pitchFamily="2" charset="2"/>
              <a:buChar char="Ø"/>
              <a:defRPr/>
            </a:pPr>
            <a:r>
              <a:rPr lang="el-GR" sz="2400" dirty="0"/>
              <a:t>Οι πρακτικές ΔΑΠ πρέπει να είναι εναρμονισμένες με την επιχειρησιακή στρατηγική</a:t>
            </a:r>
          </a:p>
          <a:p>
            <a:pPr marL="628650" indent="-382588" eaLnBrk="1" hangingPunct="1">
              <a:buFont typeface="Wingdings" pitchFamily="2" charset="2"/>
              <a:buChar char="Ø"/>
              <a:defRPr/>
            </a:pPr>
            <a:r>
              <a:rPr lang="el-GR" sz="2400" dirty="0"/>
              <a:t>Οι υπεύθυνοι ΔΑΠ πρέπει να βοηθούν την ανώτατη διεύθυνση να καλύπτει στόχους τόσο αποτελεσματικότητας όσο και κοινωνικής δικαιοσύνης.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B9802AD0-28AA-057C-39B9-DDC91C17B639}"/>
              </a:ext>
            </a:extLst>
          </p:cNvPr>
          <p:cNvSpPr>
            <a:spLocks noGrp="1"/>
          </p:cNvSpPr>
          <p:nvPr>
            <p:ph type="title"/>
          </p:nvPr>
        </p:nvSpPr>
        <p:spPr>
          <a:xfrm>
            <a:off x="428625" y="214313"/>
            <a:ext cx="8143875" cy="857250"/>
          </a:xfrm>
        </p:spPr>
        <p:txBody>
          <a:bodyPr/>
          <a:lstStyle/>
          <a:p>
            <a:pPr eaLnBrk="1" hangingPunct="1">
              <a:defRPr/>
            </a:pPr>
            <a:r>
              <a:rPr lang="el-GR" dirty="0"/>
              <a:t>Περιεχόμενο </a:t>
            </a:r>
          </a:p>
        </p:txBody>
      </p:sp>
      <p:graphicFrame>
        <p:nvGraphicFramePr>
          <p:cNvPr id="4" name="3 - Θέση περιεχομένου">
            <a:extLst>
              <a:ext uri="{FF2B5EF4-FFF2-40B4-BE49-F238E27FC236}">
                <a16:creationId xmlns:a16="http://schemas.microsoft.com/office/drawing/2014/main" id="{55FF66C4-551E-9C7D-442E-588BE19ACB3D}"/>
              </a:ext>
            </a:extLst>
          </p:cNvPr>
          <p:cNvGraphicFramePr>
            <a:graphicFrameLocks noGrp="1"/>
          </p:cNvGraphicFramePr>
          <p:nvPr>
            <p:ph idx="1"/>
          </p:nvPr>
        </p:nvGraphicFramePr>
        <p:xfrm>
          <a:off x="342912" y="1285860"/>
          <a:ext cx="8186766" cy="55721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 TextBox">
            <a:extLst>
              <a:ext uri="{FF2B5EF4-FFF2-40B4-BE49-F238E27FC236}">
                <a16:creationId xmlns:a16="http://schemas.microsoft.com/office/drawing/2014/main" id="{3007AE1E-733C-8039-507A-662730077E68}"/>
              </a:ext>
            </a:extLst>
          </p:cNvPr>
          <p:cNvSpPr txBox="1"/>
          <p:nvPr/>
        </p:nvSpPr>
        <p:spPr>
          <a:xfrm>
            <a:off x="3357563" y="2500313"/>
            <a:ext cx="2357437" cy="461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Προγραμματισμός Ανθρώπινου Δυναμικού</a:t>
            </a:r>
          </a:p>
        </p:txBody>
      </p:sp>
      <p:sp>
        <p:nvSpPr>
          <p:cNvPr id="6" name="5 - TextBox">
            <a:extLst>
              <a:ext uri="{FF2B5EF4-FFF2-40B4-BE49-F238E27FC236}">
                <a16:creationId xmlns:a16="http://schemas.microsoft.com/office/drawing/2014/main" id="{AF340D02-20BE-E4E5-3280-BF9713A50BEF}"/>
              </a:ext>
            </a:extLst>
          </p:cNvPr>
          <p:cNvSpPr txBox="1"/>
          <p:nvPr/>
        </p:nvSpPr>
        <p:spPr>
          <a:xfrm>
            <a:off x="3357563" y="3286125"/>
            <a:ext cx="2357437" cy="276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Προσέλκυση</a:t>
            </a:r>
          </a:p>
        </p:txBody>
      </p:sp>
      <p:sp>
        <p:nvSpPr>
          <p:cNvPr id="17" name="16 - TextBox">
            <a:extLst>
              <a:ext uri="{FF2B5EF4-FFF2-40B4-BE49-F238E27FC236}">
                <a16:creationId xmlns:a16="http://schemas.microsoft.com/office/drawing/2014/main" id="{B515DF5B-014E-7881-59B1-973877EA1652}"/>
              </a:ext>
            </a:extLst>
          </p:cNvPr>
          <p:cNvSpPr txBox="1"/>
          <p:nvPr/>
        </p:nvSpPr>
        <p:spPr>
          <a:xfrm>
            <a:off x="3357563" y="4071938"/>
            <a:ext cx="2357437" cy="276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Επιλογή</a:t>
            </a:r>
          </a:p>
        </p:txBody>
      </p:sp>
      <p:sp>
        <p:nvSpPr>
          <p:cNvPr id="18" name="17 - TextBox">
            <a:extLst>
              <a:ext uri="{FF2B5EF4-FFF2-40B4-BE49-F238E27FC236}">
                <a16:creationId xmlns:a16="http://schemas.microsoft.com/office/drawing/2014/main" id="{810653DD-9095-1085-B3E9-33581B61FE04}"/>
              </a:ext>
            </a:extLst>
          </p:cNvPr>
          <p:cNvSpPr txBox="1"/>
          <p:nvPr/>
        </p:nvSpPr>
        <p:spPr>
          <a:xfrm>
            <a:off x="3357563" y="4714875"/>
            <a:ext cx="2357437" cy="276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Αξιολόγηση Εργαζομένων</a:t>
            </a:r>
          </a:p>
        </p:txBody>
      </p:sp>
      <p:sp>
        <p:nvSpPr>
          <p:cNvPr id="19" name="18 - TextBox">
            <a:extLst>
              <a:ext uri="{FF2B5EF4-FFF2-40B4-BE49-F238E27FC236}">
                <a16:creationId xmlns:a16="http://schemas.microsoft.com/office/drawing/2014/main" id="{71099325-62FB-1A23-8BE3-DEA710B762AF}"/>
              </a:ext>
            </a:extLst>
          </p:cNvPr>
          <p:cNvSpPr txBox="1"/>
          <p:nvPr/>
        </p:nvSpPr>
        <p:spPr>
          <a:xfrm>
            <a:off x="3357563" y="5429250"/>
            <a:ext cx="2357437" cy="276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Διοίκηση Απόδοσης</a:t>
            </a:r>
          </a:p>
        </p:txBody>
      </p:sp>
      <p:sp>
        <p:nvSpPr>
          <p:cNvPr id="20" name="19 - TextBox">
            <a:extLst>
              <a:ext uri="{FF2B5EF4-FFF2-40B4-BE49-F238E27FC236}">
                <a16:creationId xmlns:a16="http://schemas.microsoft.com/office/drawing/2014/main" id="{7FEDC91F-9CC3-CDB8-70C8-EC244698E026}"/>
              </a:ext>
            </a:extLst>
          </p:cNvPr>
          <p:cNvSpPr txBox="1"/>
          <p:nvPr/>
        </p:nvSpPr>
        <p:spPr>
          <a:xfrm>
            <a:off x="3429000" y="6286500"/>
            <a:ext cx="2357438" cy="277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Στόχοι ΔΑΠ</a:t>
            </a:r>
          </a:p>
        </p:txBody>
      </p:sp>
      <p:sp>
        <p:nvSpPr>
          <p:cNvPr id="21" name="20 - TextBox">
            <a:extLst>
              <a:ext uri="{FF2B5EF4-FFF2-40B4-BE49-F238E27FC236}">
                <a16:creationId xmlns:a16="http://schemas.microsoft.com/office/drawing/2014/main" id="{5A3074BD-CF1B-AC13-CBA9-A7E8A6292C84}"/>
              </a:ext>
            </a:extLst>
          </p:cNvPr>
          <p:cNvSpPr txBox="1"/>
          <p:nvPr/>
        </p:nvSpPr>
        <p:spPr>
          <a:xfrm>
            <a:off x="6572250" y="5857875"/>
            <a:ext cx="2357438" cy="276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Εσωτερική Επικοινωνία </a:t>
            </a:r>
          </a:p>
        </p:txBody>
      </p:sp>
      <p:sp>
        <p:nvSpPr>
          <p:cNvPr id="22" name="21 - TextBox">
            <a:extLst>
              <a:ext uri="{FF2B5EF4-FFF2-40B4-BE49-F238E27FC236}">
                <a16:creationId xmlns:a16="http://schemas.microsoft.com/office/drawing/2014/main" id="{0449BF67-ED1A-7BF1-F659-A826DC0FF47B}"/>
              </a:ext>
            </a:extLst>
          </p:cNvPr>
          <p:cNvSpPr txBox="1"/>
          <p:nvPr/>
        </p:nvSpPr>
        <p:spPr>
          <a:xfrm>
            <a:off x="6572250" y="4714875"/>
            <a:ext cx="2357438" cy="276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Αμοιβές - Παροχές</a:t>
            </a:r>
          </a:p>
        </p:txBody>
      </p:sp>
      <p:sp>
        <p:nvSpPr>
          <p:cNvPr id="23" name="22 - TextBox">
            <a:extLst>
              <a:ext uri="{FF2B5EF4-FFF2-40B4-BE49-F238E27FC236}">
                <a16:creationId xmlns:a16="http://schemas.microsoft.com/office/drawing/2014/main" id="{C0569E1D-EAEA-9AFE-A571-C3058C070DDE}"/>
              </a:ext>
            </a:extLst>
          </p:cNvPr>
          <p:cNvSpPr txBox="1"/>
          <p:nvPr/>
        </p:nvSpPr>
        <p:spPr>
          <a:xfrm>
            <a:off x="6572250" y="3786188"/>
            <a:ext cx="2357438" cy="276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Εργασιακές Σχέσεις</a:t>
            </a:r>
          </a:p>
        </p:txBody>
      </p:sp>
      <p:sp>
        <p:nvSpPr>
          <p:cNvPr id="24" name="23 - TextBox">
            <a:extLst>
              <a:ext uri="{FF2B5EF4-FFF2-40B4-BE49-F238E27FC236}">
                <a16:creationId xmlns:a16="http://schemas.microsoft.com/office/drawing/2014/main" id="{490D7167-332E-D25B-A314-62E4E8E77BC7}"/>
              </a:ext>
            </a:extLst>
          </p:cNvPr>
          <p:cNvSpPr txBox="1"/>
          <p:nvPr/>
        </p:nvSpPr>
        <p:spPr>
          <a:xfrm>
            <a:off x="357188" y="5786438"/>
            <a:ext cx="2357437" cy="461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Οργανωσιακή και Διοικητική Ανάπτυξη</a:t>
            </a:r>
          </a:p>
        </p:txBody>
      </p:sp>
      <p:sp>
        <p:nvSpPr>
          <p:cNvPr id="25" name="24 - TextBox">
            <a:extLst>
              <a:ext uri="{FF2B5EF4-FFF2-40B4-BE49-F238E27FC236}">
                <a16:creationId xmlns:a16="http://schemas.microsoft.com/office/drawing/2014/main" id="{2BD11516-C9F5-6729-CCA1-C35426952040}"/>
              </a:ext>
            </a:extLst>
          </p:cNvPr>
          <p:cNvSpPr txBox="1"/>
          <p:nvPr/>
        </p:nvSpPr>
        <p:spPr>
          <a:xfrm>
            <a:off x="285750" y="4786313"/>
            <a:ext cx="2357438" cy="276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Εκπαίδευση - Ανάπτυξη</a:t>
            </a:r>
          </a:p>
        </p:txBody>
      </p:sp>
      <p:sp>
        <p:nvSpPr>
          <p:cNvPr id="26" name="25 - TextBox">
            <a:extLst>
              <a:ext uri="{FF2B5EF4-FFF2-40B4-BE49-F238E27FC236}">
                <a16:creationId xmlns:a16="http://schemas.microsoft.com/office/drawing/2014/main" id="{1BC32D8E-EAED-C3CD-C5B1-7100A3FEADD6}"/>
              </a:ext>
            </a:extLst>
          </p:cNvPr>
          <p:cNvSpPr txBox="1"/>
          <p:nvPr/>
        </p:nvSpPr>
        <p:spPr>
          <a:xfrm>
            <a:off x="285750" y="2714625"/>
            <a:ext cx="2357438" cy="461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Ανάλυση και περιγραφή θέσης</a:t>
            </a:r>
          </a:p>
        </p:txBody>
      </p:sp>
      <p:sp>
        <p:nvSpPr>
          <p:cNvPr id="27" name="26 - TextBox">
            <a:extLst>
              <a:ext uri="{FF2B5EF4-FFF2-40B4-BE49-F238E27FC236}">
                <a16:creationId xmlns:a16="http://schemas.microsoft.com/office/drawing/2014/main" id="{561A0821-D999-81EF-0D59-CE653882CA69}"/>
              </a:ext>
            </a:extLst>
          </p:cNvPr>
          <p:cNvSpPr txBox="1"/>
          <p:nvPr/>
        </p:nvSpPr>
        <p:spPr>
          <a:xfrm>
            <a:off x="6286500" y="1857375"/>
            <a:ext cx="2357438" cy="276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Οργανωσιακό Περιβάλλον</a:t>
            </a:r>
          </a:p>
        </p:txBody>
      </p:sp>
      <p:sp>
        <p:nvSpPr>
          <p:cNvPr id="28" name="27 - TextBox">
            <a:extLst>
              <a:ext uri="{FF2B5EF4-FFF2-40B4-BE49-F238E27FC236}">
                <a16:creationId xmlns:a16="http://schemas.microsoft.com/office/drawing/2014/main" id="{B991AC96-FFFB-5148-5DEE-89731E2DC6D8}"/>
              </a:ext>
            </a:extLst>
          </p:cNvPr>
          <p:cNvSpPr txBox="1"/>
          <p:nvPr/>
        </p:nvSpPr>
        <p:spPr>
          <a:xfrm>
            <a:off x="285750" y="1857375"/>
            <a:ext cx="2357438" cy="276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Εξωτερικό Περιβάλλον</a:t>
            </a:r>
          </a:p>
        </p:txBody>
      </p:sp>
      <p:sp>
        <p:nvSpPr>
          <p:cNvPr id="29" name="28 - TextBox">
            <a:extLst>
              <a:ext uri="{FF2B5EF4-FFF2-40B4-BE49-F238E27FC236}">
                <a16:creationId xmlns:a16="http://schemas.microsoft.com/office/drawing/2014/main" id="{5296795D-436E-EB1B-44B3-384598403088}"/>
              </a:ext>
            </a:extLst>
          </p:cNvPr>
          <p:cNvSpPr txBox="1"/>
          <p:nvPr/>
        </p:nvSpPr>
        <p:spPr>
          <a:xfrm>
            <a:off x="3286125" y="1214438"/>
            <a:ext cx="2357438" cy="276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eaLnBrk="1" hangingPunct="1">
              <a:defRPr/>
            </a:pPr>
            <a:r>
              <a:rPr lang="el-GR" sz="1200" b="1" dirty="0"/>
              <a:t>Λειτουργίες ΔΑΠ</a:t>
            </a:r>
          </a:p>
        </p:txBody>
      </p:sp>
      <p:sp>
        <p:nvSpPr>
          <p:cNvPr id="16403" name="29 - TextBox">
            <a:extLst>
              <a:ext uri="{FF2B5EF4-FFF2-40B4-BE49-F238E27FC236}">
                <a16:creationId xmlns:a16="http://schemas.microsoft.com/office/drawing/2014/main" id="{D3E814A6-AFD0-F9C7-6B75-D81F15829C9D}"/>
              </a:ext>
            </a:extLst>
          </p:cNvPr>
          <p:cNvSpPr txBox="1">
            <a:spLocks noChangeArrowheads="1"/>
          </p:cNvSpPr>
          <p:nvPr/>
        </p:nvSpPr>
        <p:spPr bwMode="auto">
          <a:xfrm>
            <a:off x="6929438" y="6572250"/>
            <a:ext cx="22145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l-GR" altLang="el-GR" sz="800"/>
              <a:t>Παπαλεξανδρή και Μπουραντάς , σελ. 21</a:t>
            </a:r>
          </a:p>
        </p:txBody>
      </p:sp>
      <p:cxnSp>
        <p:nvCxnSpPr>
          <p:cNvPr id="32" name="31 - Ευθύγραμμο βέλος σύνδεσης">
            <a:extLst>
              <a:ext uri="{FF2B5EF4-FFF2-40B4-BE49-F238E27FC236}">
                <a16:creationId xmlns:a16="http://schemas.microsoft.com/office/drawing/2014/main" id="{02390B15-D7B9-7F8E-10B2-017F7298B537}"/>
              </a:ext>
            </a:extLst>
          </p:cNvPr>
          <p:cNvCxnSpPr>
            <a:stCxn id="29" idx="2"/>
          </p:cNvCxnSpPr>
          <p:nvPr/>
        </p:nvCxnSpPr>
        <p:spPr>
          <a:xfrm rot="5400000">
            <a:off x="3965575" y="1989138"/>
            <a:ext cx="998537"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0" name="39 - Ευθύγραμμο βέλος σύνδεσης">
            <a:extLst>
              <a:ext uri="{FF2B5EF4-FFF2-40B4-BE49-F238E27FC236}">
                <a16:creationId xmlns:a16="http://schemas.microsoft.com/office/drawing/2014/main" id="{CD06FA40-7069-582A-44BC-8FACFD6C30D3}"/>
              </a:ext>
            </a:extLst>
          </p:cNvPr>
          <p:cNvCxnSpPr/>
          <p:nvPr/>
        </p:nvCxnSpPr>
        <p:spPr>
          <a:xfrm rot="5400000">
            <a:off x="4287043" y="3142457"/>
            <a:ext cx="284163"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1" name="40 - Ευθύγραμμο βέλος σύνδεσης">
            <a:extLst>
              <a:ext uri="{FF2B5EF4-FFF2-40B4-BE49-F238E27FC236}">
                <a16:creationId xmlns:a16="http://schemas.microsoft.com/office/drawing/2014/main" id="{E8545A09-5BEA-C98D-207B-85728DFBD8F8}"/>
              </a:ext>
            </a:extLst>
          </p:cNvPr>
          <p:cNvCxnSpPr/>
          <p:nvPr/>
        </p:nvCxnSpPr>
        <p:spPr>
          <a:xfrm rot="5400000">
            <a:off x="4108450" y="5964238"/>
            <a:ext cx="642937"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2" name="41 - Ευθύγραμμο βέλος σύνδεσης">
            <a:extLst>
              <a:ext uri="{FF2B5EF4-FFF2-40B4-BE49-F238E27FC236}">
                <a16:creationId xmlns:a16="http://schemas.microsoft.com/office/drawing/2014/main" id="{951997C9-33CE-74B9-3D83-A28F928663B8}"/>
              </a:ext>
            </a:extLst>
          </p:cNvPr>
          <p:cNvCxnSpPr/>
          <p:nvPr/>
        </p:nvCxnSpPr>
        <p:spPr>
          <a:xfrm rot="5400000">
            <a:off x="4215606" y="5214144"/>
            <a:ext cx="428625"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3" name="42 - Ευθύγραμμο βέλος σύνδεσης">
            <a:extLst>
              <a:ext uri="{FF2B5EF4-FFF2-40B4-BE49-F238E27FC236}">
                <a16:creationId xmlns:a16="http://schemas.microsoft.com/office/drawing/2014/main" id="{CDC8D30D-108B-36D7-74DB-6C9F0FC0D12F}"/>
              </a:ext>
            </a:extLst>
          </p:cNvPr>
          <p:cNvCxnSpPr/>
          <p:nvPr/>
        </p:nvCxnSpPr>
        <p:spPr>
          <a:xfrm rot="5400000">
            <a:off x="4251325" y="4535488"/>
            <a:ext cx="357187"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4" name="43 - Ευθύγραμμο βέλος σύνδεσης">
            <a:extLst>
              <a:ext uri="{FF2B5EF4-FFF2-40B4-BE49-F238E27FC236}">
                <a16:creationId xmlns:a16="http://schemas.microsoft.com/office/drawing/2014/main" id="{88A12CF8-D87E-713C-EE9C-79D7B420C125}"/>
              </a:ext>
            </a:extLst>
          </p:cNvPr>
          <p:cNvCxnSpPr/>
          <p:nvPr/>
        </p:nvCxnSpPr>
        <p:spPr>
          <a:xfrm rot="5400000">
            <a:off x="4180681" y="3821907"/>
            <a:ext cx="498475"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5" name="64 - Ευθύγραμμο βέλος σύνδεσης">
            <a:extLst>
              <a:ext uri="{FF2B5EF4-FFF2-40B4-BE49-F238E27FC236}">
                <a16:creationId xmlns:a16="http://schemas.microsoft.com/office/drawing/2014/main" id="{35562C78-9700-8AC2-2DA9-3E519E58089A}"/>
              </a:ext>
            </a:extLst>
          </p:cNvPr>
          <p:cNvCxnSpPr>
            <a:stCxn id="28" idx="3"/>
          </p:cNvCxnSpPr>
          <p:nvPr/>
        </p:nvCxnSpPr>
        <p:spPr>
          <a:xfrm>
            <a:off x="2643188" y="1995488"/>
            <a:ext cx="1643062" cy="476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6" name="65 - Ευθύγραμμο βέλος σύνδεσης">
            <a:extLst>
              <a:ext uri="{FF2B5EF4-FFF2-40B4-BE49-F238E27FC236}">
                <a16:creationId xmlns:a16="http://schemas.microsoft.com/office/drawing/2014/main" id="{C2A73BA5-0A26-82B9-C6F4-72325FB23CFE}"/>
              </a:ext>
            </a:extLst>
          </p:cNvPr>
          <p:cNvCxnSpPr/>
          <p:nvPr/>
        </p:nvCxnSpPr>
        <p:spPr>
          <a:xfrm>
            <a:off x="2643188" y="2857500"/>
            <a:ext cx="714375"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8" name="67 - Ευθύγραμμο βέλος σύνδεσης">
            <a:extLst>
              <a:ext uri="{FF2B5EF4-FFF2-40B4-BE49-F238E27FC236}">
                <a16:creationId xmlns:a16="http://schemas.microsoft.com/office/drawing/2014/main" id="{02F33D72-632E-E4B2-186A-B677884AF197}"/>
              </a:ext>
            </a:extLst>
          </p:cNvPr>
          <p:cNvCxnSpPr/>
          <p:nvPr/>
        </p:nvCxnSpPr>
        <p:spPr>
          <a:xfrm>
            <a:off x="2714625" y="6000750"/>
            <a:ext cx="1643063" cy="476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1" name="70 - Shape">
            <a:extLst>
              <a:ext uri="{FF2B5EF4-FFF2-40B4-BE49-F238E27FC236}">
                <a16:creationId xmlns:a16="http://schemas.microsoft.com/office/drawing/2014/main" id="{E48C0F3E-0B3C-990C-8071-204AE0391DBB}"/>
              </a:ext>
            </a:extLst>
          </p:cNvPr>
          <p:cNvCxnSpPr>
            <a:stCxn id="25" idx="2"/>
          </p:cNvCxnSpPr>
          <p:nvPr/>
        </p:nvCxnSpPr>
        <p:spPr>
          <a:xfrm rot="16200000" flipH="1">
            <a:off x="2120106" y="4406107"/>
            <a:ext cx="509587" cy="1822450"/>
          </a:xfrm>
          <a:prstGeom prst="bentConnector2">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7" name="76 - Ευθύγραμμο βέλος σύνδεσης">
            <a:extLst>
              <a:ext uri="{FF2B5EF4-FFF2-40B4-BE49-F238E27FC236}">
                <a16:creationId xmlns:a16="http://schemas.microsoft.com/office/drawing/2014/main" id="{97F155BA-CA81-61DF-EB67-06B399AC5224}"/>
              </a:ext>
            </a:extLst>
          </p:cNvPr>
          <p:cNvCxnSpPr/>
          <p:nvPr/>
        </p:nvCxnSpPr>
        <p:spPr>
          <a:xfrm>
            <a:off x="2714625" y="4929188"/>
            <a:ext cx="571500" cy="1587"/>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80" name="79 - Ευθύγραμμο βέλος σύνδεσης">
            <a:extLst>
              <a:ext uri="{FF2B5EF4-FFF2-40B4-BE49-F238E27FC236}">
                <a16:creationId xmlns:a16="http://schemas.microsoft.com/office/drawing/2014/main" id="{6D93413E-0ED1-DE68-0A62-264430708A96}"/>
              </a:ext>
            </a:extLst>
          </p:cNvPr>
          <p:cNvCxnSpPr>
            <a:stCxn id="27" idx="1"/>
          </p:cNvCxnSpPr>
          <p:nvPr/>
        </p:nvCxnSpPr>
        <p:spPr>
          <a:xfrm rot="10800000" flipV="1">
            <a:off x="4643438" y="1995488"/>
            <a:ext cx="1643062" cy="476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82" name="81 - Ευθύγραμμο βέλος σύνδεσης">
            <a:extLst>
              <a:ext uri="{FF2B5EF4-FFF2-40B4-BE49-F238E27FC236}">
                <a16:creationId xmlns:a16="http://schemas.microsoft.com/office/drawing/2014/main" id="{2D5244F8-C1F1-CE7A-BD3C-AD03FD94213A}"/>
              </a:ext>
            </a:extLst>
          </p:cNvPr>
          <p:cNvCxnSpPr/>
          <p:nvPr/>
        </p:nvCxnSpPr>
        <p:spPr>
          <a:xfrm rot="5400000">
            <a:off x="7430294" y="4358481"/>
            <a:ext cx="5715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84" name="83 - Γωνιακή σύνδεση">
            <a:extLst>
              <a:ext uri="{FF2B5EF4-FFF2-40B4-BE49-F238E27FC236}">
                <a16:creationId xmlns:a16="http://schemas.microsoft.com/office/drawing/2014/main" id="{08F794AF-7EC6-EE3D-8A52-C9DEFCC0B1A6}"/>
              </a:ext>
            </a:extLst>
          </p:cNvPr>
          <p:cNvCxnSpPr>
            <a:stCxn id="22" idx="2"/>
          </p:cNvCxnSpPr>
          <p:nvPr/>
        </p:nvCxnSpPr>
        <p:spPr>
          <a:xfrm rot="5400000">
            <a:off x="6550025" y="4370388"/>
            <a:ext cx="581025" cy="1822450"/>
          </a:xfrm>
          <a:prstGeom prst="bentConnector2">
            <a:avLst/>
          </a:prstGeom>
          <a:ln>
            <a:tailEnd type="arrow"/>
          </a:ln>
        </p:spPr>
        <p:style>
          <a:lnRef idx="2">
            <a:schemeClr val="accent2"/>
          </a:lnRef>
          <a:fillRef idx="0">
            <a:schemeClr val="accent2"/>
          </a:fillRef>
          <a:effectRef idx="1">
            <a:schemeClr val="accent2"/>
          </a:effectRef>
          <a:fontRef idx="minor">
            <a:schemeClr val="tx1"/>
          </a:fontRef>
        </p:style>
      </p:cxnSp>
      <p:cxnSp>
        <p:nvCxnSpPr>
          <p:cNvPr id="87" name="86 - Ευθύγραμμο βέλος σύνδεσης">
            <a:extLst>
              <a:ext uri="{FF2B5EF4-FFF2-40B4-BE49-F238E27FC236}">
                <a16:creationId xmlns:a16="http://schemas.microsoft.com/office/drawing/2014/main" id="{29503E6F-47D3-DC8C-E0ED-3133207ED513}"/>
              </a:ext>
            </a:extLst>
          </p:cNvPr>
          <p:cNvCxnSpPr/>
          <p:nvPr/>
        </p:nvCxnSpPr>
        <p:spPr>
          <a:xfrm>
            <a:off x="5929313" y="4857750"/>
            <a:ext cx="500062" cy="1588"/>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89" name="88 - Ευθύγραμμο βέλος σύνδεσης">
            <a:extLst>
              <a:ext uri="{FF2B5EF4-FFF2-40B4-BE49-F238E27FC236}">
                <a16:creationId xmlns:a16="http://schemas.microsoft.com/office/drawing/2014/main" id="{FF93FE46-C6AE-86AD-CF44-2C3FB36B9C61}"/>
              </a:ext>
            </a:extLst>
          </p:cNvPr>
          <p:cNvCxnSpPr/>
          <p:nvPr/>
        </p:nvCxnSpPr>
        <p:spPr>
          <a:xfrm rot="10800000">
            <a:off x="4714875" y="6000750"/>
            <a:ext cx="1857375"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A76C8E3F-7FE5-EBC2-818D-62B706379B37}"/>
              </a:ext>
            </a:extLst>
          </p:cNvPr>
          <p:cNvSpPr>
            <a:spLocks noGrp="1"/>
          </p:cNvSpPr>
          <p:nvPr>
            <p:ph type="title"/>
          </p:nvPr>
        </p:nvSpPr>
        <p:spPr/>
        <p:txBody>
          <a:bodyPr/>
          <a:lstStyle/>
          <a:p>
            <a:pPr eaLnBrk="1" hangingPunct="1">
              <a:defRPr/>
            </a:pPr>
            <a:r>
              <a:rPr lang="el-GR" dirty="0"/>
              <a:t>Στόχοι ΔΑΠ</a:t>
            </a:r>
          </a:p>
        </p:txBody>
      </p:sp>
      <p:sp>
        <p:nvSpPr>
          <p:cNvPr id="3" name="2 - Θέση περιεχομένου">
            <a:extLst>
              <a:ext uri="{FF2B5EF4-FFF2-40B4-BE49-F238E27FC236}">
                <a16:creationId xmlns:a16="http://schemas.microsoft.com/office/drawing/2014/main" id="{FE55AF25-08EC-C4CC-8E9B-AE1945A92847}"/>
              </a:ext>
            </a:extLst>
          </p:cNvPr>
          <p:cNvSpPr>
            <a:spLocks noGrp="1"/>
          </p:cNvSpPr>
          <p:nvPr>
            <p:ph idx="1"/>
          </p:nvPr>
        </p:nvSpPr>
        <p:spPr>
          <a:xfrm>
            <a:off x="571500" y="1857375"/>
            <a:ext cx="8229600" cy="4495800"/>
          </a:xfrm>
        </p:spPr>
        <p:txBody>
          <a:bodyPr/>
          <a:lstStyle/>
          <a:p>
            <a:pPr eaLnBrk="1" hangingPunct="1">
              <a:defRPr/>
            </a:pPr>
            <a:r>
              <a:rPr lang="el-GR" dirty="0"/>
              <a:t>Αύξηση  Ανταγωνιστικότητας</a:t>
            </a:r>
          </a:p>
          <a:p>
            <a:pPr eaLnBrk="1" hangingPunct="1">
              <a:defRPr/>
            </a:pPr>
            <a:r>
              <a:rPr lang="el-GR" dirty="0"/>
              <a:t>Βελτίωση Ποιότητας και Παραγωγικότητας</a:t>
            </a:r>
          </a:p>
          <a:p>
            <a:pPr eaLnBrk="1" hangingPunct="1">
              <a:defRPr/>
            </a:pPr>
            <a:r>
              <a:rPr lang="el-GR" dirty="0"/>
              <a:t>Τήρηση Νομικών και Κοινωνικών  Υποχρεώσεων</a:t>
            </a:r>
          </a:p>
          <a:p>
            <a:pPr eaLnBrk="1" hangingPunct="1">
              <a:defRPr/>
            </a:pPr>
            <a:r>
              <a:rPr lang="el-GR" dirty="0"/>
              <a:t>Εργασιακή Ικανοποίηση και Ανάπτυξη Προσωπικού</a:t>
            </a:r>
          </a:p>
          <a:p>
            <a:pPr eaLnBrk="1" hangingPunct="1">
              <a:defRPr/>
            </a:pPr>
            <a:r>
              <a:rPr lang="el-GR" dirty="0"/>
              <a:t>Επίτευξη Επιχειρησιακών Στόχων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a:extLst>
              <a:ext uri="{FF2B5EF4-FFF2-40B4-BE49-F238E27FC236}">
                <a16:creationId xmlns:a16="http://schemas.microsoft.com/office/drawing/2014/main" id="{936F046B-E812-0663-9E8F-3EA468CCF071}"/>
              </a:ext>
            </a:extLst>
          </p:cNvPr>
          <p:cNvSpPr>
            <a:spLocks noGrp="1" noChangeArrowheads="1"/>
          </p:cNvSpPr>
          <p:nvPr>
            <p:ph type="body" idx="1"/>
          </p:nvPr>
        </p:nvSpPr>
        <p:spPr>
          <a:xfrm>
            <a:off x="539750" y="1989138"/>
            <a:ext cx="8229600" cy="4495800"/>
          </a:xfrm>
          <a:noFill/>
          <a:extLst>
            <a:ext uri="{909E8E84-426E-40DD-AFC4-6F175D3DCCD1}">
              <a14:hiddenFill xmlns:a14="http://schemas.microsoft.com/office/drawing/2010/main">
                <a:solidFill>
                  <a:srgbClr val="FFFFFF"/>
                </a:solidFill>
              </a14:hiddenFill>
            </a:ext>
          </a:extLst>
        </p:spPr>
        <p:txBody>
          <a:bodyPr/>
          <a:lstStyle/>
          <a:p>
            <a:pPr lvl="1" eaLnBrk="1" hangingPunct="1"/>
            <a:r>
              <a:rPr lang="el-GR" altLang="el-GR" b="1" i="1">
                <a:effectLst/>
              </a:rPr>
              <a:t>«… είναι η στρατηγική και συνεκτική προσέγγιση για το πώς διοικείται ο πολυτιμότερος πόρος κάθε επιχείρησης.</a:t>
            </a:r>
          </a:p>
          <a:p>
            <a:pPr lvl="1" eaLnBrk="1" hangingPunct="1"/>
            <a:endParaRPr lang="el-GR" altLang="el-GR" b="1" i="1">
              <a:effectLst/>
            </a:endParaRPr>
          </a:p>
          <a:p>
            <a:pPr lvl="1" eaLnBrk="1" hangingPunct="1"/>
            <a:r>
              <a:rPr lang="el-GR" altLang="el-GR" b="1" i="1">
                <a:effectLst/>
              </a:rPr>
              <a:t>….και πως δουλεύει ο καθένας ατομικά και συλλογικά για να συνεισφέρει στην εκπλήρωση των στόχων της επιχείρησης!!!</a:t>
            </a:r>
            <a:endParaRPr lang="en-US" altLang="el-GR" b="1" i="1">
              <a:effectLst/>
            </a:endParaRPr>
          </a:p>
        </p:txBody>
      </p:sp>
      <p:sp>
        <p:nvSpPr>
          <p:cNvPr id="28677" name="Rectangle 2">
            <a:extLst>
              <a:ext uri="{FF2B5EF4-FFF2-40B4-BE49-F238E27FC236}">
                <a16:creationId xmlns:a16="http://schemas.microsoft.com/office/drawing/2014/main" id="{E0766EAB-E4EE-4674-BA23-526A1EB694A9}"/>
              </a:ext>
            </a:extLst>
          </p:cNvPr>
          <p:cNvSpPr>
            <a:spLocks noGrp="1" noChangeArrowheads="1"/>
          </p:cNvSpPr>
          <p:nvPr>
            <p:ph type="title"/>
          </p:nvPr>
        </p:nvSpPr>
        <p:spPr/>
        <p:txBody>
          <a:bodyPr/>
          <a:lstStyle/>
          <a:p>
            <a:pPr eaLnBrk="1" hangingPunct="1">
              <a:defRPr/>
            </a:pPr>
            <a:r>
              <a:rPr lang="el-GR" b="0"/>
              <a:t>Στρατηγική</a:t>
            </a:r>
            <a:r>
              <a:rPr lang="en-US" b="0"/>
              <a:t> </a:t>
            </a:r>
            <a:r>
              <a:rPr lang="el-GR" b="0"/>
              <a:t>Δ Α</a:t>
            </a:r>
            <a:r>
              <a:rPr lang="en-US" b="0"/>
              <a:t> </a:t>
            </a:r>
            <a:r>
              <a:rPr lang="el-GR" b="0"/>
              <a:t>Δ</a:t>
            </a:r>
            <a:endParaRPr lang="en-US" b="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4 - Θέση αριθμού διαφάνειας">
            <a:extLst>
              <a:ext uri="{FF2B5EF4-FFF2-40B4-BE49-F238E27FC236}">
                <a16:creationId xmlns:a16="http://schemas.microsoft.com/office/drawing/2014/main" id="{4BBD01C1-C3C2-BD9D-D22B-967DFA58D376}"/>
              </a:ext>
            </a:extLst>
          </p:cNvPr>
          <p:cNvSpPr txBox="1">
            <a:spLocks noGrp="1"/>
          </p:cNvSpPr>
          <p:nvPr/>
        </p:nvSpPr>
        <p:spPr bwMode="auto">
          <a:xfrm>
            <a:off x="8316913" y="6453188"/>
            <a:ext cx="369887"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DF59FE46-AF76-4299-9A3C-E90063A11B61}" type="slidenum">
              <a:rPr lang="en-US" altLang="el-GR" sz="1000">
                <a:latin typeface="Arial" panose="020B0604020202020204" pitchFamily="34" charset="0"/>
              </a:rPr>
              <a:pPr algn="r" eaLnBrk="1" hangingPunct="1"/>
              <a:t>17</a:t>
            </a:fld>
            <a:endParaRPr lang="en-US" altLang="el-GR" sz="1000">
              <a:latin typeface="Arial" panose="020B0604020202020204" pitchFamily="34" charset="0"/>
            </a:endParaRPr>
          </a:p>
        </p:txBody>
      </p:sp>
      <p:grpSp>
        <p:nvGrpSpPr>
          <p:cNvPr id="2" name="Group 19">
            <a:extLst>
              <a:ext uri="{FF2B5EF4-FFF2-40B4-BE49-F238E27FC236}">
                <a16:creationId xmlns:a16="http://schemas.microsoft.com/office/drawing/2014/main" id="{4020CEE3-39FC-132B-F0FC-53BD73DA5D2A}"/>
              </a:ext>
            </a:extLst>
          </p:cNvPr>
          <p:cNvGrpSpPr>
            <a:grpSpLocks/>
          </p:cNvGrpSpPr>
          <p:nvPr/>
        </p:nvGrpSpPr>
        <p:grpSpPr bwMode="auto">
          <a:xfrm>
            <a:off x="2268538" y="1412875"/>
            <a:ext cx="1905000" cy="1447800"/>
            <a:chOff x="1429" y="890"/>
            <a:chExt cx="1200" cy="912"/>
          </a:xfrm>
        </p:grpSpPr>
        <p:sp>
          <p:nvSpPr>
            <p:cNvPr id="19472" name="AutoShape 2">
              <a:extLst>
                <a:ext uri="{FF2B5EF4-FFF2-40B4-BE49-F238E27FC236}">
                  <a16:creationId xmlns:a16="http://schemas.microsoft.com/office/drawing/2014/main" id="{1CF87D07-74C9-99F7-0758-BAA8AAACB54B}"/>
                </a:ext>
              </a:extLst>
            </p:cNvPr>
            <p:cNvSpPr>
              <a:spLocks noChangeArrowheads="1"/>
            </p:cNvSpPr>
            <p:nvPr/>
          </p:nvSpPr>
          <p:spPr bwMode="auto">
            <a:xfrm>
              <a:off x="1429" y="890"/>
              <a:ext cx="1200" cy="912"/>
            </a:xfrm>
            <a:prstGeom prst="star24">
              <a:avLst>
                <a:gd name="adj" fmla="val 37500"/>
              </a:avLst>
            </a:prstGeom>
            <a:solidFill>
              <a:srgbClr val="FF0000"/>
            </a:solidFill>
            <a:ln w="9525">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endParaRPr lang="en-US" altLang="el-GR" sz="2400" b="1">
                <a:solidFill>
                  <a:schemeClr val="bg1"/>
                </a:solidFill>
                <a:latin typeface="Arial Narrow" panose="020B0606020202030204" pitchFamily="34" charset="0"/>
              </a:endParaRPr>
            </a:p>
          </p:txBody>
        </p:sp>
        <p:sp>
          <p:nvSpPr>
            <p:cNvPr id="19473" name="Text Box 3">
              <a:extLst>
                <a:ext uri="{FF2B5EF4-FFF2-40B4-BE49-F238E27FC236}">
                  <a16:creationId xmlns:a16="http://schemas.microsoft.com/office/drawing/2014/main" id="{9447D718-A175-E1F6-8A30-CF87CDFD7D9F}"/>
                </a:ext>
              </a:extLst>
            </p:cNvPr>
            <p:cNvSpPr txBox="1">
              <a:spLocks noChangeArrowheads="1"/>
            </p:cNvSpPr>
            <p:nvPr/>
          </p:nvSpPr>
          <p:spPr bwMode="auto">
            <a:xfrm>
              <a:off x="1754" y="1202"/>
              <a:ext cx="672" cy="28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l-GR" altLang="el-GR" sz="2400" b="1">
                  <a:solidFill>
                    <a:schemeClr val="bg1"/>
                  </a:solidFill>
                  <a:latin typeface="Arial Narrow" panose="020B0606020202030204" pitchFamily="34" charset="0"/>
                </a:rPr>
                <a:t>Όραμα</a:t>
              </a:r>
              <a:endParaRPr lang="en-US" altLang="el-GR" sz="2400" b="1">
                <a:solidFill>
                  <a:schemeClr val="bg1"/>
                </a:solidFill>
                <a:latin typeface="Arial Narrow" panose="020B0606020202030204" pitchFamily="34" charset="0"/>
              </a:endParaRPr>
            </a:p>
          </p:txBody>
        </p:sp>
      </p:grpSp>
      <p:sp>
        <p:nvSpPr>
          <p:cNvPr id="765956" name="Text Box 4">
            <a:extLst>
              <a:ext uri="{FF2B5EF4-FFF2-40B4-BE49-F238E27FC236}">
                <a16:creationId xmlns:a16="http://schemas.microsoft.com/office/drawing/2014/main" id="{8EF6C717-0222-72C0-561C-388B0B5F13ED}"/>
              </a:ext>
            </a:extLst>
          </p:cNvPr>
          <p:cNvSpPr txBox="1">
            <a:spLocks noChangeArrowheads="1"/>
          </p:cNvSpPr>
          <p:nvPr/>
        </p:nvSpPr>
        <p:spPr bwMode="auto">
          <a:xfrm>
            <a:off x="3924300" y="3203575"/>
            <a:ext cx="2514600" cy="495300"/>
          </a:xfrm>
          <a:prstGeom prst="rect">
            <a:avLst/>
          </a:prstGeom>
          <a:noFill/>
          <a:ln w="38100">
            <a:solidFill>
              <a:srgbClr val="3399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spcBef>
                <a:spcPct val="50000"/>
              </a:spcBef>
            </a:pPr>
            <a:r>
              <a:rPr lang="en-US" altLang="el-GR" sz="2400" b="1">
                <a:latin typeface="Arial Narrow" panose="020B0606020202030204" pitchFamily="34" charset="0"/>
              </a:rPr>
              <a:t>Business Strategy</a:t>
            </a:r>
          </a:p>
        </p:txBody>
      </p:sp>
      <p:sp>
        <p:nvSpPr>
          <p:cNvPr id="765957" name="Text Box 5">
            <a:extLst>
              <a:ext uri="{FF2B5EF4-FFF2-40B4-BE49-F238E27FC236}">
                <a16:creationId xmlns:a16="http://schemas.microsoft.com/office/drawing/2014/main" id="{E3C2BC7C-B032-5A2B-EA3A-61E2786DF18E}"/>
              </a:ext>
            </a:extLst>
          </p:cNvPr>
          <p:cNvSpPr txBox="1">
            <a:spLocks noChangeArrowheads="1"/>
          </p:cNvSpPr>
          <p:nvPr/>
        </p:nvSpPr>
        <p:spPr bwMode="auto">
          <a:xfrm>
            <a:off x="5241925" y="4194175"/>
            <a:ext cx="2209800" cy="860425"/>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spcBef>
                <a:spcPct val="50000"/>
              </a:spcBef>
            </a:pPr>
            <a:r>
              <a:rPr lang="en-US" altLang="el-GR" sz="2400" b="1">
                <a:latin typeface="Arial Narrow" panose="020B0606020202030204" pitchFamily="34" charset="0"/>
              </a:rPr>
              <a:t>Organizational Strategy</a:t>
            </a:r>
          </a:p>
        </p:txBody>
      </p:sp>
      <p:sp>
        <p:nvSpPr>
          <p:cNvPr id="765958" name="Text Box 6">
            <a:extLst>
              <a:ext uri="{FF2B5EF4-FFF2-40B4-BE49-F238E27FC236}">
                <a16:creationId xmlns:a16="http://schemas.microsoft.com/office/drawing/2014/main" id="{A96BF1E5-1B10-E032-2E9F-0E5E36FBDCC8}"/>
              </a:ext>
            </a:extLst>
          </p:cNvPr>
          <p:cNvSpPr txBox="1">
            <a:spLocks noChangeArrowheads="1"/>
          </p:cNvSpPr>
          <p:nvPr/>
        </p:nvSpPr>
        <p:spPr bwMode="auto">
          <a:xfrm>
            <a:off x="6502400" y="5445125"/>
            <a:ext cx="2533650" cy="898525"/>
          </a:xfrm>
          <a:prstGeom prst="rect">
            <a:avLst/>
          </a:prstGeom>
          <a:noFill/>
          <a:ln w="76200">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spcBef>
                <a:spcPct val="50000"/>
              </a:spcBef>
            </a:pPr>
            <a:r>
              <a:rPr lang="el-GR" altLang="el-GR" sz="2400" b="1">
                <a:latin typeface="Arial Narrow" panose="020B0606020202030204" pitchFamily="34" charset="0"/>
              </a:rPr>
              <a:t>Στρατηγική </a:t>
            </a:r>
            <a:r>
              <a:rPr lang="en-US" altLang="el-GR" sz="2400" b="1">
                <a:latin typeface="Arial Narrow" panose="020B0606020202030204" pitchFamily="34" charset="0"/>
              </a:rPr>
              <a:t>HR: </a:t>
            </a:r>
            <a:r>
              <a:rPr lang="el-GR" altLang="el-GR" sz="2400" b="1">
                <a:latin typeface="Arial Narrow" panose="020B0606020202030204" pitchFamily="34" charset="0"/>
              </a:rPr>
              <a:t>Ικανότητα</a:t>
            </a:r>
            <a:endParaRPr lang="en-US" altLang="el-GR" sz="2400" b="1">
              <a:latin typeface="Arial Narrow" panose="020B0606020202030204" pitchFamily="34" charset="0"/>
            </a:endParaRPr>
          </a:p>
        </p:txBody>
      </p:sp>
      <p:cxnSp>
        <p:nvCxnSpPr>
          <p:cNvPr id="765959" name="AutoShape 7">
            <a:extLst>
              <a:ext uri="{FF2B5EF4-FFF2-40B4-BE49-F238E27FC236}">
                <a16:creationId xmlns:a16="http://schemas.microsoft.com/office/drawing/2014/main" id="{D85C26C8-6EE1-F7A7-CFC0-750B2E74DAA3}"/>
              </a:ext>
            </a:extLst>
          </p:cNvPr>
          <p:cNvCxnSpPr>
            <a:cxnSpLocks noChangeShapeType="1"/>
            <a:stCxn id="19472" idx="2"/>
            <a:endCxn id="765956" idx="1"/>
          </p:cNvCxnSpPr>
          <p:nvPr/>
        </p:nvCxnSpPr>
        <p:spPr bwMode="auto">
          <a:xfrm rot="16200000" flipH="1">
            <a:off x="3267869" y="2813844"/>
            <a:ext cx="590550" cy="684212"/>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765960" name="AutoShape 8">
            <a:extLst>
              <a:ext uri="{FF2B5EF4-FFF2-40B4-BE49-F238E27FC236}">
                <a16:creationId xmlns:a16="http://schemas.microsoft.com/office/drawing/2014/main" id="{CB2FA0DD-979B-2B32-23B1-4F54C9E9C29E}"/>
              </a:ext>
            </a:extLst>
          </p:cNvPr>
          <p:cNvCxnSpPr>
            <a:cxnSpLocks noChangeShapeType="1"/>
            <a:stCxn id="765956" idx="1"/>
            <a:endCxn id="765957" idx="1"/>
          </p:cNvCxnSpPr>
          <p:nvPr/>
        </p:nvCxnSpPr>
        <p:spPr bwMode="auto">
          <a:xfrm rot="10800000" flipH="1" flipV="1">
            <a:off x="3905250" y="3451225"/>
            <a:ext cx="1317625" cy="1173163"/>
          </a:xfrm>
          <a:prstGeom prst="bentConnector3">
            <a:avLst>
              <a:gd name="adj1" fmla="val -15903"/>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765961" name="AutoShape 9">
            <a:extLst>
              <a:ext uri="{FF2B5EF4-FFF2-40B4-BE49-F238E27FC236}">
                <a16:creationId xmlns:a16="http://schemas.microsoft.com/office/drawing/2014/main" id="{5AFCE369-C671-4CF1-3F10-C6140A7CBB7D}"/>
              </a:ext>
            </a:extLst>
          </p:cNvPr>
          <p:cNvCxnSpPr>
            <a:cxnSpLocks noChangeShapeType="1"/>
            <a:stCxn id="765956" idx="2"/>
          </p:cNvCxnSpPr>
          <p:nvPr/>
        </p:nvCxnSpPr>
        <p:spPr bwMode="auto">
          <a:xfrm rot="16200000" flipH="1">
            <a:off x="5762625" y="3136900"/>
            <a:ext cx="400050" cy="1562100"/>
          </a:xfrm>
          <a:prstGeom prst="curvedConnector2">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65962" name="AutoShape 10">
            <a:extLst>
              <a:ext uri="{FF2B5EF4-FFF2-40B4-BE49-F238E27FC236}">
                <a16:creationId xmlns:a16="http://schemas.microsoft.com/office/drawing/2014/main" id="{51EF7FA7-1A8D-C042-4FBF-5ADDFCE97328}"/>
              </a:ext>
            </a:extLst>
          </p:cNvPr>
          <p:cNvCxnSpPr>
            <a:cxnSpLocks noChangeShapeType="1"/>
            <a:stCxn id="765957" idx="2"/>
            <a:endCxn id="765958" idx="1"/>
          </p:cNvCxnSpPr>
          <p:nvPr/>
        </p:nvCxnSpPr>
        <p:spPr bwMode="auto">
          <a:xfrm rot="16200000" flipH="1">
            <a:off x="5995194" y="5425281"/>
            <a:ext cx="820738" cy="117475"/>
          </a:xfrm>
          <a:prstGeom prst="bentConnector2">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grpSp>
        <p:nvGrpSpPr>
          <p:cNvPr id="3" name="Group 20">
            <a:extLst>
              <a:ext uri="{FF2B5EF4-FFF2-40B4-BE49-F238E27FC236}">
                <a16:creationId xmlns:a16="http://schemas.microsoft.com/office/drawing/2014/main" id="{D1ED3F83-1A80-3DCC-112B-589FB09742E6}"/>
              </a:ext>
            </a:extLst>
          </p:cNvPr>
          <p:cNvGrpSpPr>
            <a:grpSpLocks/>
          </p:cNvGrpSpPr>
          <p:nvPr/>
        </p:nvGrpSpPr>
        <p:grpSpPr bwMode="auto">
          <a:xfrm>
            <a:off x="4067175" y="2205038"/>
            <a:ext cx="3673475" cy="3436937"/>
            <a:chOff x="2562" y="1389"/>
            <a:chExt cx="2314" cy="2165"/>
          </a:xfrm>
        </p:grpSpPr>
        <p:sp>
          <p:nvSpPr>
            <p:cNvPr id="19470" name="Line 11">
              <a:extLst>
                <a:ext uri="{FF2B5EF4-FFF2-40B4-BE49-F238E27FC236}">
                  <a16:creationId xmlns:a16="http://schemas.microsoft.com/office/drawing/2014/main" id="{B23F59CB-12CB-69C2-6133-0A832410FC9B}"/>
                </a:ext>
              </a:extLst>
            </p:cNvPr>
            <p:cNvSpPr>
              <a:spLocks noChangeShapeType="1"/>
            </p:cNvSpPr>
            <p:nvPr/>
          </p:nvSpPr>
          <p:spPr bwMode="auto">
            <a:xfrm flipH="1" flipV="1">
              <a:off x="4876" y="1394"/>
              <a:ext cx="0" cy="2160"/>
            </a:xfrm>
            <a:prstGeom prst="line">
              <a:avLst/>
            </a:prstGeom>
            <a:noFill/>
            <a:ln w="28575">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1" name="Line 12">
              <a:extLst>
                <a:ext uri="{FF2B5EF4-FFF2-40B4-BE49-F238E27FC236}">
                  <a16:creationId xmlns:a16="http://schemas.microsoft.com/office/drawing/2014/main" id="{88922675-3C69-A6C1-314B-3FCB0F5AE121}"/>
                </a:ext>
              </a:extLst>
            </p:cNvPr>
            <p:cNvSpPr>
              <a:spLocks noChangeShapeType="1"/>
            </p:cNvSpPr>
            <p:nvPr/>
          </p:nvSpPr>
          <p:spPr bwMode="auto">
            <a:xfrm flipH="1" flipV="1">
              <a:off x="2562" y="1389"/>
              <a:ext cx="2314" cy="5"/>
            </a:xfrm>
            <a:prstGeom prst="line">
              <a:avLst/>
            </a:prstGeom>
            <a:noFill/>
            <a:ln w="28575">
              <a:solidFill>
                <a:schemeClr val="tx1"/>
              </a:solidFill>
              <a:prstDash val="lg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765965" name="Rectangle 13">
            <a:extLst>
              <a:ext uri="{FF2B5EF4-FFF2-40B4-BE49-F238E27FC236}">
                <a16:creationId xmlns:a16="http://schemas.microsoft.com/office/drawing/2014/main" id="{5FA4A0F7-6FC5-4896-7F97-21B1D7CF4008}"/>
              </a:ext>
            </a:extLst>
          </p:cNvPr>
          <p:cNvSpPr>
            <a:spLocks noGrp="1" noChangeArrowheads="1"/>
          </p:cNvSpPr>
          <p:nvPr>
            <p:ph type="title" idx="4294967295"/>
          </p:nvPr>
        </p:nvSpPr>
        <p:spPr>
          <a:xfrm>
            <a:off x="468313" y="476250"/>
            <a:ext cx="8675687" cy="561975"/>
          </a:xfrm>
        </p:spPr>
        <p:txBody>
          <a:bodyPr anchorCtr="0"/>
          <a:lstStyle/>
          <a:p>
            <a:pPr eaLnBrk="1" hangingPunct="1">
              <a:defRPr/>
            </a:pPr>
            <a:r>
              <a:rPr lang="el-GR" b="0"/>
              <a:t>Η ΔΑΔ αφορά την </a:t>
            </a:r>
            <a:r>
              <a:rPr lang="el-GR" b="0">
                <a:solidFill>
                  <a:schemeClr val="tx1"/>
                </a:solidFill>
              </a:rPr>
              <a:t>εργασιακή ικανότητα</a:t>
            </a:r>
            <a:endParaRPr lang="en-US" b="0">
              <a:solidFill>
                <a:schemeClr val="tx1"/>
              </a:solidFill>
            </a:endParaRPr>
          </a:p>
        </p:txBody>
      </p:sp>
      <p:sp>
        <p:nvSpPr>
          <p:cNvPr id="765970" name="AutoShape 18">
            <a:extLst>
              <a:ext uri="{FF2B5EF4-FFF2-40B4-BE49-F238E27FC236}">
                <a16:creationId xmlns:a16="http://schemas.microsoft.com/office/drawing/2014/main" id="{693DB82D-DDE8-C40E-A11F-6BB7EF6A1DC3}"/>
              </a:ext>
            </a:extLst>
          </p:cNvPr>
          <p:cNvSpPr>
            <a:spLocks noChangeArrowheads="1"/>
          </p:cNvSpPr>
          <p:nvPr/>
        </p:nvSpPr>
        <p:spPr bwMode="auto">
          <a:xfrm>
            <a:off x="1116013" y="2781300"/>
            <a:ext cx="2519362" cy="3527425"/>
          </a:xfrm>
          <a:prstGeom prst="rightArrowCallout">
            <a:avLst>
              <a:gd name="adj1" fmla="val 17605"/>
              <a:gd name="adj2" fmla="val 35003"/>
              <a:gd name="adj3" fmla="val 17264"/>
              <a:gd name="adj4" fmla="val 66667"/>
            </a:avLst>
          </a:prstGeom>
          <a:solidFill>
            <a:srgbClr val="000080"/>
          </a:solidFill>
          <a:ln w="9525" algn="ctr">
            <a:solidFill>
              <a:schemeClr val="tx1"/>
            </a:solidFill>
            <a:miter lim="800000"/>
            <a:headEnd/>
            <a:tailEnd/>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nSpc>
                <a:spcPct val="70000"/>
              </a:lnSpc>
              <a:spcBef>
                <a:spcPct val="50000"/>
              </a:spcBef>
            </a:pPr>
            <a:r>
              <a:rPr lang="el-GR" altLang="el-GR" b="1" i="1">
                <a:solidFill>
                  <a:schemeClr val="bg1"/>
                </a:solidFill>
                <a:latin typeface="Arial Narrow" panose="020B0606020202030204" pitchFamily="34" charset="0"/>
              </a:rPr>
              <a:t>Όταν απαιτείς μία υψηλή ποιότητα ανθρώπινου δυναμικού διαθέσιμου για να ανταπεξέλθει στους στρατηγικούς στόχους</a:t>
            </a:r>
            <a:r>
              <a:rPr lang="en-US" altLang="el-GR" b="1" i="1">
                <a:solidFill>
                  <a:schemeClr val="bg1"/>
                </a:solidFill>
                <a:latin typeface="Arial Narrow" panose="020B0606020202030204" pitchFamily="34" charset="0"/>
              </a:rPr>
              <a:t>, </a:t>
            </a:r>
            <a:r>
              <a:rPr lang="el-GR" altLang="el-GR" b="1" i="1">
                <a:solidFill>
                  <a:schemeClr val="bg1"/>
                </a:solidFill>
                <a:latin typeface="Arial Narrow" panose="020B0606020202030204" pitchFamily="34" charset="0"/>
              </a:rPr>
              <a:t>πρέπει πρωτίστως να κατανοούμε τις παρούσες και τις μελλοντικές ικανότητες εργασίας</a:t>
            </a:r>
            <a:endParaRPr lang="en-US" altLang="el-GR" b="1" i="1">
              <a:solidFill>
                <a:schemeClr val="bg1"/>
              </a:solidFill>
              <a:latin typeface="Arial Narrow" panose="020B0606020202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par>
                          <p:cTn id="15" fill="hold" nodeType="afterGroup">
                            <p:stCondLst>
                              <p:cond delay="1000"/>
                            </p:stCondLst>
                            <p:childTnLst>
                              <p:par>
                                <p:cTn id="16" presetID="23" presetClass="entr" presetSubtype="16" fill="hold" nodeType="afterEffect">
                                  <p:stCondLst>
                                    <p:cond delay="0"/>
                                  </p:stCondLst>
                                  <p:childTnLst>
                                    <p:set>
                                      <p:cBhvr>
                                        <p:cTn id="17" dur="1" fill="hold">
                                          <p:stCondLst>
                                            <p:cond delay="0"/>
                                          </p:stCondLst>
                                        </p:cTn>
                                        <p:tgtEl>
                                          <p:spTgt spid="765959"/>
                                        </p:tgtEl>
                                        <p:attrNameLst>
                                          <p:attrName>style.visibility</p:attrName>
                                        </p:attrNameLst>
                                      </p:cBhvr>
                                      <p:to>
                                        <p:strVal val="visible"/>
                                      </p:to>
                                    </p:set>
                                    <p:anim calcmode="lin" valueType="num">
                                      <p:cBhvr>
                                        <p:cTn id="18" dur="500" fill="hold"/>
                                        <p:tgtEl>
                                          <p:spTgt spid="765959"/>
                                        </p:tgtEl>
                                        <p:attrNameLst>
                                          <p:attrName>ppt_w</p:attrName>
                                        </p:attrNameLst>
                                      </p:cBhvr>
                                      <p:tavLst>
                                        <p:tav tm="0">
                                          <p:val>
                                            <p:fltVal val="0"/>
                                          </p:val>
                                        </p:tav>
                                        <p:tav tm="100000">
                                          <p:val>
                                            <p:strVal val="#ppt_w"/>
                                          </p:val>
                                        </p:tav>
                                      </p:tavLst>
                                    </p:anim>
                                    <p:anim calcmode="lin" valueType="num">
                                      <p:cBhvr>
                                        <p:cTn id="19" dur="500" fill="hold"/>
                                        <p:tgtEl>
                                          <p:spTgt spid="765959"/>
                                        </p:tgtEl>
                                        <p:attrNameLst>
                                          <p:attrName>ppt_h</p:attrName>
                                        </p:attrNameLst>
                                      </p:cBhvr>
                                      <p:tavLst>
                                        <p:tav tm="0">
                                          <p:val>
                                            <p:fltVal val="0"/>
                                          </p:val>
                                        </p:tav>
                                        <p:tav tm="100000">
                                          <p:val>
                                            <p:strVal val="#ppt_h"/>
                                          </p:val>
                                        </p:tav>
                                      </p:tavLst>
                                    </p:anim>
                                  </p:childTnLst>
                                </p:cTn>
                              </p:par>
                              <p:par>
                                <p:cTn id="20" presetID="23" presetClass="entr" presetSubtype="16" fill="hold" grpId="0" nodeType="withEffect">
                                  <p:stCondLst>
                                    <p:cond delay="0"/>
                                  </p:stCondLst>
                                  <p:childTnLst>
                                    <p:set>
                                      <p:cBhvr>
                                        <p:cTn id="21" dur="1" fill="hold">
                                          <p:stCondLst>
                                            <p:cond delay="0"/>
                                          </p:stCondLst>
                                        </p:cTn>
                                        <p:tgtEl>
                                          <p:spTgt spid="765956"/>
                                        </p:tgtEl>
                                        <p:attrNameLst>
                                          <p:attrName>style.visibility</p:attrName>
                                        </p:attrNameLst>
                                      </p:cBhvr>
                                      <p:to>
                                        <p:strVal val="visible"/>
                                      </p:to>
                                    </p:set>
                                    <p:anim calcmode="lin" valueType="num">
                                      <p:cBhvr>
                                        <p:cTn id="22" dur="500" fill="hold"/>
                                        <p:tgtEl>
                                          <p:spTgt spid="765956"/>
                                        </p:tgtEl>
                                        <p:attrNameLst>
                                          <p:attrName>ppt_w</p:attrName>
                                        </p:attrNameLst>
                                      </p:cBhvr>
                                      <p:tavLst>
                                        <p:tav tm="0">
                                          <p:val>
                                            <p:fltVal val="0"/>
                                          </p:val>
                                        </p:tav>
                                        <p:tav tm="100000">
                                          <p:val>
                                            <p:strVal val="#ppt_w"/>
                                          </p:val>
                                        </p:tav>
                                      </p:tavLst>
                                    </p:anim>
                                    <p:anim calcmode="lin" valueType="num">
                                      <p:cBhvr>
                                        <p:cTn id="23" dur="500" fill="hold"/>
                                        <p:tgtEl>
                                          <p:spTgt spid="765956"/>
                                        </p:tgtEl>
                                        <p:attrNameLst>
                                          <p:attrName>ppt_h</p:attrName>
                                        </p:attrNameLst>
                                      </p:cBhvr>
                                      <p:tavLst>
                                        <p:tav tm="0">
                                          <p:val>
                                            <p:fltVal val="0"/>
                                          </p:val>
                                        </p:tav>
                                        <p:tav tm="100000">
                                          <p:val>
                                            <p:strVal val="#ppt_h"/>
                                          </p:val>
                                        </p:tav>
                                      </p:tavLst>
                                    </p:anim>
                                  </p:childTnLst>
                                </p:cTn>
                              </p:par>
                            </p:childTnLst>
                          </p:cTn>
                        </p:par>
                        <p:par>
                          <p:cTn id="24" fill="hold" nodeType="afterGroup">
                            <p:stCondLst>
                              <p:cond delay="1500"/>
                            </p:stCondLst>
                            <p:childTnLst>
                              <p:par>
                                <p:cTn id="25" presetID="23" presetClass="entr" presetSubtype="16" fill="hold" nodeType="afterEffect">
                                  <p:stCondLst>
                                    <p:cond delay="0"/>
                                  </p:stCondLst>
                                  <p:childTnLst>
                                    <p:set>
                                      <p:cBhvr>
                                        <p:cTn id="26" dur="1" fill="hold">
                                          <p:stCondLst>
                                            <p:cond delay="0"/>
                                          </p:stCondLst>
                                        </p:cTn>
                                        <p:tgtEl>
                                          <p:spTgt spid="765960"/>
                                        </p:tgtEl>
                                        <p:attrNameLst>
                                          <p:attrName>style.visibility</p:attrName>
                                        </p:attrNameLst>
                                      </p:cBhvr>
                                      <p:to>
                                        <p:strVal val="visible"/>
                                      </p:to>
                                    </p:set>
                                    <p:anim calcmode="lin" valueType="num">
                                      <p:cBhvr>
                                        <p:cTn id="27" dur="500" fill="hold"/>
                                        <p:tgtEl>
                                          <p:spTgt spid="765960"/>
                                        </p:tgtEl>
                                        <p:attrNameLst>
                                          <p:attrName>ppt_w</p:attrName>
                                        </p:attrNameLst>
                                      </p:cBhvr>
                                      <p:tavLst>
                                        <p:tav tm="0">
                                          <p:val>
                                            <p:fltVal val="0"/>
                                          </p:val>
                                        </p:tav>
                                        <p:tav tm="100000">
                                          <p:val>
                                            <p:strVal val="#ppt_w"/>
                                          </p:val>
                                        </p:tav>
                                      </p:tavLst>
                                    </p:anim>
                                    <p:anim calcmode="lin" valueType="num">
                                      <p:cBhvr>
                                        <p:cTn id="28" dur="500" fill="hold"/>
                                        <p:tgtEl>
                                          <p:spTgt spid="765960"/>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765957"/>
                                        </p:tgtEl>
                                        <p:attrNameLst>
                                          <p:attrName>style.visibility</p:attrName>
                                        </p:attrNameLst>
                                      </p:cBhvr>
                                      <p:to>
                                        <p:strVal val="visible"/>
                                      </p:to>
                                    </p:set>
                                    <p:anim calcmode="lin" valueType="num">
                                      <p:cBhvr>
                                        <p:cTn id="31" dur="500" fill="hold"/>
                                        <p:tgtEl>
                                          <p:spTgt spid="765957"/>
                                        </p:tgtEl>
                                        <p:attrNameLst>
                                          <p:attrName>ppt_w</p:attrName>
                                        </p:attrNameLst>
                                      </p:cBhvr>
                                      <p:tavLst>
                                        <p:tav tm="0">
                                          <p:val>
                                            <p:fltVal val="0"/>
                                          </p:val>
                                        </p:tav>
                                        <p:tav tm="100000">
                                          <p:val>
                                            <p:strVal val="#ppt_w"/>
                                          </p:val>
                                        </p:tav>
                                      </p:tavLst>
                                    </p:anim>
                                    <p:anim calcmode="lin" valueType="num">
                                      <p:cBhvr>
                                        <p:cTn id="32" dur="500" fill="hold"/>
                                        <p:tgtEl>
                                          <p:spTgt spid="765957"/>
                                        </p:tgtEl>
                                        <p:attrNameLst>
                                          <p:attrName>ppt_h</p:attrName>
                                        </p:attrNameLst>
                                      </p:cBhvr>
                                      <p:tavLst>
                                        <p:tav tm="0">
                                          <p:val>
                                            <p:fltVal val="0"/>
                                          </p:val>
                                        </p:tav>
                                        <p:tav tm="100000">
                                          <p:val>
                                            <p:strVal val="#ppt_h"/>
                                          </p:val>
                                        </p:tav>
                                      </p:tavLst>
                                    </p:anim>
                                  </p:childTnLst>
                                </p:cTn>
                              </p:par>
                            </p:childTnLst>
                          </p:cTn>
                        </p:par>
                        <p:par>
                          <p:cTn id="33" fill="hold" nodeType="afterGroup">
                            <p:stCondLst>
                              <p:cond delay="2000"/>
                            </p:stCondLst>
                            <p:childTnLst>
                              <p:par>
                                <p:cTn id="34" presetID="30" presetClass="entr" presetSubtype="0" fill="hold" nodeType="afterEffect">
                                  <p:stCondLst>
                                    <p:cond delay="0"/>
                                  </p:stCondLst>
                                  <p:childTnLst>
                                    <p:set>
                                      <p:cBhvr>
                                        <p:cTn id="35" dur="1" fill="hold">
                                          <p:stCondLst>
                                            <p:cond delay="0"/>
                                          </p:stCondLst>
                                        </p:cTn>
                                        <p:tgtEl>
                                          <p:spTgt spid="765961"/>
                                        </p:tgtEl>
                                        <p:attrNameLst>
                                          <p:attrName>style.visibility</p:attrName>
                                        </p:attrNameLst>
                                      </p:cBhvr>
                                      <p:to>
                                        <p:strVal val="visible"/>
                                      </p:to>
                                    </p:set>
                                    <p:animEffect transition="in" filter="fade">
                                      <p:cBhvr>
                                        <p:cTn id="36" dur="800" decel="100000"/>
                                        <p:tgtEl>
                                          <p:spTgt spid="765961"/>
                                        </p:tgtEl>
                                      </p:cBhvr>
                                    </p:animEffect>
                                    <p:anim calcmode="lin" valueType="num">
                                      <p:cBhvr>
                                        <p:cTn id="37" dur="800" decel="100000" fill="hold"/>
                                        <p:tgtEl>
                                          <p:spTgt spid="765961"/>
                                        </p:tgtEl>
                                        <p:attrNameLst>
                                          <p:attrName>style.rotation</p:attrName>
                                        </p:attrNameLst>
                                      </p:cBhvr>
                                      <p:tavLst>
                                        <p:tav tm="0">
                                          <p:val>
                                            <p:fltVal val="-90"/>
                                          </p:val>
                                        </p:tav>
                                        <p:tav tm="100000">
                                          <p:val>
                                            <p:fltVal val="0"/>
                                          </p:val>
                                        </p:tav>
                                      </p:tavLst>
                                    </p:anim>
                                    <p:anim calcmode="lin" valueType="num">
                                      <p:cBhvr>
                                        <p:cTn id="38" dur="800" decel="100000" fill="hold"/>
                                        <p:tgtEl>
                                          <p:spTgt spid="765961"/>
                                        </p:tgtEl>
                                        <p:attrNameLst>
                                          <p:attrName>ppt_x</p:attrName>
                                        </p:attrNameLst>
                                      </p:cBhvr>
                                      <p:tavLst>
                                        <p:tav tm="0">
                                          <p:val>
                                            <p:strVal val="#ppt_x+0.4"/>
                                          </p:val>
                                        </p:tav>
                                        <p:tav tm="100000">
                                          <p:val>
                                            <p:strVal val="#ppt_x-0.05"/>
                                          </p:val>
                                        </p:tav>
                                      </p:tavLst>
                                    </p:anim>
                                    <p:anim calcmode="lin" valueType="num">
                                      <p:cBhvr>
                                        <p:cTn id="39" dur="800" decel="100000" fill="hold"/>
                                        <p:tgtEl>
                                          <p:spTgt spid="765961"/>
                                        </p:tgtEl>
                                        <p:attrNameLst>
                                          <p:attrName>ppt_y</p:attrName>
                                        </p:attrNameLst>
                                      </p:cBhvr>
                                      <p:tavLst>
                                        <p:tav tm="0">
                                          <p:val>
                                            <p:strVal val="#ppt_y-0.4"/>
                                          </p:val>
                                        </p:tav>
                                        <p:tav tm="100000">
                                          <p:val>
                                            <p:strVal val="#ppt_y+0.1"/>
                                          </p:val>
                                        </p:tav>
                                      </p:tavLst>
                                    </p:anim>
                                    <p:anim calcmode="lin" valueType="num">
                                      <p:cBhvr>
                                        <p:cTn id="40" dur="200" accel="100000" fill="hold">
                                          <p:stCondLst>
                                            <p:cond delay="800"/>
                                          </p:stCondLst>
                                        </p:cTn>
                                        <p:tgtEl>
                                          <p:spTgt spid="765961"/>
                                        </p:tgtEl>
                                        <p:attrNameLst>
                                          <p:attrName>ppt_x</p:attrName>
                                        </p:attrNameLst>
                                      </p:cBhvr>
                                      <p:tavLst>
                                        <p:tav tm="0">
                                          <p:val>
                                            <p:strVal val="#ppt_x-0.05"/>
                                          </p:val>
                                        </p:tav>
                                        <p:tav tm="100000">
                                          <p:val>
                                            <p:strVal val="#ppt_x"/>
                                          </p:val>
                                        </p:tav>
                                      </p:tavLst>
                                    </p:anim>
                                    <p:anim calcmode="lin" valueType="num">
                                      <p:cBhvr>
                                        <p:cTn id="41" dur="200" accel="100000" fill="hold">
                                          <p:stCondLst>
                                            <p:cond delay="800"/>
                                          </p:stCondLst>
                                        </p:cTn>
                                        <p:tgtEl>
                                          <p:spTgt spid="765961"/>
                                        </p:tgtEl>
                                        <p:attrNameLst>
                                          <p:attrName>ppt_y</p:attrName>
                                        </p:attrNameLst>
                                      </p:cBhvr>
                                      <p:tavLst>
                                        <p:tav tm="0">
                                          <p:val>
                                            <p:strVal val="#ppt_y+0.1"/>
                                          </p:val>
                                        </p:tav>
                                        <p:tav tm="100000">
                                          <p:val>
                                            <p:strVal val="#ppt_y"/>
                                          </p:val>
                                        </p:tav>
                                      </p:tavLst>
                                    </p:anim>
                                  </p:childTnLst>
                                </p:cTn>
                              </p:par>
                            </p:childTnLst>
                          </p:cTn>
                        </p:par>
                        <p:par>
                          <p:cTn id="42" fill="hold" nodeType="afterGroup">
                            <p:stCondLst>
                              <p:cond delay="3000"/>
                            </p:stCondLst>
                            <p:childTnLst>
                              <p:par>
                                <p:cTn id="43" presetID="23" presetClass="entr" presetSubtype="16" fill="hold" nodeType="afterEffect">
                                  <p:stCondLst>
                                    <p:cond delay="0"/>
                                  </p:stCondLst>
                                  <p:childTnLst>
                                    <p:set>
                                      <p:cBhvr>
                                        <p:cTn id="44" dur="1" fill="hold">
                                          <p:stCondLst>
                                            <p:cond delay="0"/>
                                          </p:stCondLst>
                                        </p:cTn>
                                        <p:tgtEl>
                                          <p:spTgt spid="765962"/>
                                        </p:tgtEl>
                                        <p:attrNameLst>
                                          <p:attrName>style.visibility</p:attrName>
                                        </p:attrNameLst>
                                      </p:cBhvr>
                                      <p:to>
                                        <p:strVal val="visible"/>
                                      </p:to>
                                    </p:set>
                                    <p:anim calcmode="lin" valueType="num">
                                      <p:cBhvr>
                                        <p:cTn id="45" dur="500" fill="hold"/>
                                        <p:tgtEl>
                                          <p:spTgt spid="765962"/>
                                        </p:tgtEl>
                                        <p:attrNameLst>
                                          <p:attrName>ppt_w</p:attrName>
                                        </p:attrNameLst>
                                      </p:cBhvr>
                                      <p:tavLst>
                                        <p:tav tm="0">
                                          <p:val>
                                            <p:fltVal val="0"/>
                                          </p:val>
                                        </p:tav>
                                        <p:tav tm="100000">
                                          <p:val>
                                            <p:strVal val="#ppt_w"/>
                                          </p:val>
                                        </p:tav>
                                      </p:tavLst>
                                    </p:anim>
                                    <p:anim calcmode="lin" valueType="num">
                                      <p:cBhvr>
                                        <p:cTn id="46" dur="500" fill="hold"/>
                                        <p:tgtEl>
                                          <p:spTgt spid="765962"/>
                                        </p:tgtEl>
                                        <p:attrNameLst>
                                          <p:attrName>ppt_h</p:attrName>
                                        </p:attrNameLst>
                                      </p:cBhvr>
                                      <p:tavLst>
                                        <p:tav tm="0">
                                          <p:val>
                                            <p:fltVal val="0"/>
                                          </p:val>
                                        </p:tav>
                                        <p:tav tm="100000">
                                          <p:val>
                                            <p:strVal val="#ppt_h"/>
                                          </p:val>
                                        </p:tav>
                                      </p:tavLst>
                                    </p:anim>
                                  </p:childTnLst>
                                </p:cTn>
                              </p:par>
                              <p:par>
                                <p:cTn id="47" presetID="23" presetClass="entr" presetSubtype="16" fill="hold" grpId="0" nodeType="withEffect">
                                  <p:stCondLst>
                                    <p:cond delay="0"/>
                                  </p:stCondLst>
                                  <p:childTnLst>
                                    <p:set>
                                      <p:cBhvr>
                                        <p:cTn id="48" dur="1" fill="hold">
                                          <p:stCondLst>
                                            <p:cond delay="0"/>
                                          </p:stCondLst>
                                        </p:cTn>
                                        <p:tgtEl>
                                          <p:spTgt spid="765958"/>
                                        </p:tgtEl>
                                        <p:attrNameLst>
                                          <p:attrName>style.visibility</p:attrName>
                                        </p:attrNameLst>
                                      </p:cBhvr>
                                      <p:to>
                                        <p:strVal val="visible"/>
                                      </p:to>
                                    </p:set>
                                    <p:anim calcmode="lin" valueType="num">
                                      <p:cBhvr>
                                        <p:cTn id="49" dur="500" fill="hold"/>
                                        <p:tgtEl>
                                          <p:spTgt spid="765958"/>
                                        </p:tgtEl>
                                        <p:attrNameLst>
                                          <p:attrName>ppt_w</p:attrName>
                                        </p:attrNameLst>
                                      </p:cBhvr>
                                      <p:tavLst>
                                        <p:tav tm="0">
                                          <p:val>
                                            <p:fltVal val="0"/>
                                          </p:val>
                                        </p:tav>
                                        <p:tav tm="100000">
                                          <p:val>
                                            <p:strVal val="#ppt_w"/>
                                          </p:val>
                                        </p:tav>
                                      </p:tavLst>
                                    </p:anim>
                                    <p:anim calcmode="lin" valueType="num">
                                      <p:cBhvr>
                                        <p:cTn id="50" dur="500" fill="hold"/>
                                        <p:tgtEl>
                                          <p:spTgt spid="765958"/>
                                        </p:tgtEl>
                                        <p:attrNameLst>
                                          <p:attrName>ppt_h</p:attrName>
                                        </p:attrNameLst>
                                      </p:cBhvr>
                                      <p:tavLst>
                                        <p:tav tm="0">
                                          <p:val>
                                            <p:fltVal val="0"/>
                                          </p:val>
                                        </p:tav>
                                        <p:tav tm="100000">
                                          <p:val>
                                            <p:strVal val="#ppt_h"/>
                                          </p:val>
                                        </p:tav>
                                      </p:tavLst>
                                    </p:anim>
                                  </p:childTnLst>
                                </p:cTn>
                              </p:par>
                              <p:par>
                                <p:cTn id="51" presetID="23" presetClass="entr" presetSubtype="288" fill="hold" nodeType="with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500" fill="hold"/>
                                        <p:tgtEl>
                                          <p:spTgt spid="3"/>
                                        </p:tgtEl>
                                        <p:attrNameLst>
                                          <p:attrName>ppt_w</p:attrName>
                                        </p:attrNameLst>
                                      </p:cBhvr>
                                      <p:tavLst>
                                        <p:tav tm="0">
                                          <p:val>
                                            <p:strVal val="4/3*#ppt_w"/>
                                          </p:val>
                                        </p:tav>
                                        <p:tav tm="100000">
                                          <p:val>
                                            <p:strVal val="#ppt_w"/>
                                          </p:val>
                                        </p:tav>
                                      </p:tavLst>
                                    </p:anim>
                                    <p:anim calcmode="lin" valueType="num">
                                      <p:cBhvr>
                                        <p:cTn id="54" dur="500" fill="hold"/>
                                        <p:tgtEl>
                                          <p:spTgt spid="3"/>
                                        </p:tgtEl>
                                        <p:attrNameLst>
                                          <p:attrName>ppt_h</p:attrName>
                                        </p:attrNameLst>
                                      </p:cBhvr>
                                      <p:tavLst>
                                        <p:tav tm="0">
                                          <p:val>
                                            <p:strVal val="4/3*#ppt_h"/>
                                          </p:val>
                                        </p:tav>
                                        <p:tav tm="100000">
                                          <p:val>
                                            <p:strVal val="#ppt_h"/>
                                          </p:val>
                                        </p:tav>
                                      </p:tavLst>
                                    </p:anim>
                                  </p:childTnLst>
                                </p:cTn>
                              </p:par>
                            </p:childTnLst>
                          </p:cTn>
                        </p:par>
                        <p:par>
                          <p:cTn id="55" fill="hold" nodeType="afterGroup">
                            <p:stCondLst>
                              <p:cond delay="3500"/>
                            </p:stCondLst>
                            <p:childTnLst>
                              <p:par>
                                <p:cTn id="56" presetID="30" presetClass="entr" presetSubtype="0" fill="hold" grpId="0" nodeType="afterEffect">
                                  <p:stCondLst>
                                    <p:cond delay="0"/>
                                  </p:stCondLst>
                                  <p:childTnLst>
                                    <p:set>
                                      <p:cBhvr>
                                        <p:cTn id="57" dur="1" fill="hold">
                                          <p:stCondLst>
                                            <p:cond delay="0"/>
                                          </p:stCondLst>
                                        </p:cTn>
                                        <p:tgtEl>
                                          <p:spTgt spid="765970"/>
                                        </p:tgtEl>
                                        <p:attrNameLst>
                                          <p:attrName>style.visibility</p:attrName>
                                        </p:attrNameLst>
                                      </p:cBhvr>
                                      <p:to>
                                        <p:strVal val="visible"/>
                                      </p:to>
                                    </p:set>
                                    <p:animEffect transition="in" filter="fade">
                                      <p:cBhvr>
                                        <p:cTn id="58" dur="800" decel="100000"/>
                                        <p:tgtEl>
                                          <p:spTgt spid="765970"/>
                                        </p:tgtEl>
                                      </p:cBhvr>
                                    </p:animEffect>
                                    <p:anim calcmode="lin" valueType="num">
                                      <p:cBhvr>
                                        <p:cTn id="59" dur="800" decel="100000" fill="hold"/>
                                        <p:tgtEl>
                                          <p:spTgt spid="765970"/>
                                        </p:tgtEl>
                                        <p:attrNameLst>
                                          <p:attrName>style.rotation</p:attrName>
                                        </p:attrNameLst>
                                      </p:cBhvr>
                                      <p:tavLst>
                                        <p:tav tm="0">
                                          <p:val>
                                            <p:fltVal val="-90"/>
                                          </p:val>
                                        </p:tav>
                                        <p:tav tm="100000">
                                          <p:val>
                                            <p:fltVal val="0"/>
                                          </p:val>
                                        </p:tav>
                                      </p:tavLst>
                                    </p:anim>
                                    <p:anim calcmode="lin" valueType="num">
                                      <p:cBhvr>
                                        <p:cTn id="60" dur="800" decel="100000" fill="hold"/>
                                        <p:tgtEl>
                                          <p:spTgt spid="765970"/>
                                        </p:tgtEl>
                                        <p:attrNameLst>
                                          <p:attrName>ppt_x</p:attrName>
                                        </p:attrNameLst>
                                      </p:cBhvr>
                                      <p:tavLst>
                                        <p:tav tm="0">
                                          <p:val>
                                            <p:strVal val="#ppt_x+0.4"/>
                                          </p:val>
                                        </p:tav>
                                        <p:tav tm="100000">
                                          <p:val>
                                            <p:strVal val="#ppt_x-0.05"/>
                                          </p:val>
                                        </p:tav>
                                      </p:tavLst>
                                    </p:anim>
                                    <p:anim calcmode="lin" valueType="num">
                                      <p:cBhvr>
                                        <p:cTn id="61" dur="800" decel="100000" fill="hold"/>
                                        <p:tgtEl>
                                          <p:spTgt spid="765970"/>
                                        </p:tgtEl>
                                        <p:attrNameLst>
                                          <p:attrName>ppt_y</p:attrName>
                                        </p:attrNameLst>
                                      </p:cBhvr>
                                      <p:tavLst>
                                        <p:tav tm="0">
                                          <p:val>
                                            <p:strVal val="#ppt_y-0.4"/>
                                          </p:val>
                                        </p:tav>
                                        <p:tav tm="100000">
                                          <p:val>
                                            <p:strVal val="#ppt_y+0.1"/>
                                          </p:val>
                                        </p:tav>
                                      </p:tavLst>
                                    </p:anim>
                                    <p:anim calcmode="lin" valueType="num">
                                      <p:cBhvr>
                                        <p:cTn id="62" dur="200" accel="100000" fill="hold">
                                          <p:stCondLst>
                                            <p:cond delay="800"/>
                                          </p:stCondLst>
                                        </p:cTn>
                                        <p:tgtEl>
                                          <p:spTgt spid="765970"/>
                                        </p:tgtEl>
                                        <p:attrNameLst>
                                          <p:attrName>ppt_x</p:attrName>
                                        </p:attrNameLst>
                                      </p:cBhvr>
                                      <p:tavLst>
                                        <p:tav tm="0">
                                          <p:val>
                                            <p:strVal val="#ppt_x-0.05"/>
                                          </p:val>
                                        </p:tav>
                                        <p:tav tm="100000">
                                          <p:val>
                                            <p:strVal val="#ppt_x"/>
                                          </p:val>
                                        </p:tav>
                                      </p:tavLst>
                                    </p:anim>
                                    <p:anim calcmode="lin" valueType="num">
                                      <p:cBhvr>
                                        <p:cTn id="63" dur="200" accel="100000" fill="hold">
                                          <p:stCondLst>
                                            <p:cond delay="800"/>
                                          </p:stCondLst>
                                        </p:cTn>
                                        <p:tgtEl>
                                          <p:spTgt spid="76597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5956" grpId="0" animBg="1"/>
      <p:bldP spid="765957" grpId="0" animBg="1"/>
      <p:bldP spid="765958" grpId="0" animBg="1"/>
      <p:bldP spid="76597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5D6AEC6E-F531-4237-ECC1-E2053D6AD634}"/>
              </a:ext>
            </a:extLst>
          </p:cNvPr>
          <p:cNvSpPr>
            <a:spLocks noGrp="1"/>
          </p:cNvSpPr>
          <p:nvPr>
            <p:ph type="title"/>
          </p:nvPr>
        </p:nvSpPr>
        <p:spPr/>
        <p:txBody>
          <a:bodyPr/>
          <a:lstStyle/>
          <a:p>
            <a:pPr eaLnBrk="1" hangingPunct="1">
              <a:defRPr/>
            </a:pPr>
            <a:r>
              <a:rPr lang="el-GR" dirty="0"/>
              <a:t>ΔΑΠ και στελέχη γραμμής</a:t>
            </a:r>
          </a:p>
        </p:txBody>
      </p:sp>
      <p:sp>
        <p:nvSpPr>
          <p:cNvPr id="3" name="2 - Θέση περιεχομένου">
            <a:extLst>
              <a:ext uri="{FF2B5EF4-FFF2-40B4-BE49-F238E27FC236}">
                <a16:creationId xmlns:a16="http://schemas.microsoft.com/office/drawing/2014/main" id="{6826B4F5-0834-D489-C842-F8ADEC6C6676}"/>
              </a:ext>
            </a:extLst>
          </p:cNvPr>
          <p:cNvSpPr>
            <a:spLocks noGrp="1"/>
          </p:cNvSpPr>
          <p:nvPr>
            <p:ph idx="1"/>
          </p:nvPr>
        </p:nvSpPr>
        <p:spPr/>
        <p:txBody>
          <a:bodyPr>
            <a:normAutofit fontScale="92500" lnSpcReduction="20000"/>
          </a:bodyPr>
          <a:lstStyle/>
          <a:p>
            <a:pPr eaLnBrk="1" hangingPunct="1">
              <a:defRPr/>
            </a:pPr>
            <a:r>
              <a:rPr lang="el-GR" dirty="0"/>
              <a:t>Πρακτική εφαρμογή των καθημερινών λειτουργιών της ΔΑΠ.</a:t>
            </a:r>
          </a:p>
          <a:p>
            <a:pPr eaLnBrk="1" hangingPunct="1">
              <a:defRPr/>
            </a:pPr>
            <a:r>
              <a:rPr lang="el-GR" dirty="0"/>
              <a:t>Λειτουργία τμήματος ΔΑΠ ως Συμβουλευτικού Κέντρου</a:t>
            </a:r>
          </a:p>
          <a:p>
            <a:pPr eaLnBrk="1" hangingPunct="1">
              <a:defRPr/>
            </a:pPr>
            <a:r>
              <a:rPr lang="el-GR" dirty="0"/>
              <a:t>Ρόλοι οργανωτικής μονάδας ΔΑΠ :</a:t>
            </a:r>
          </a:p>
          <a:p>
            <a:pPr marL="722313" indent="-449263" eaLnBrk="1" hangingPunct="1">
              <a:buFont typeface="Wingdings" pitchFamily="2" charset="2"/>
              <a:buChar char="Ø"/>
              <a:defRPr/>
            </a:pPr>
            <a:r>
              <a:rPr lang="el-GR" dirty="0"/>
              <a:t>Επιτελικός</a:t>
            </a:r>
          </a:p>
          <a:p>
            <a:pPr marL="722313" indent="-449263" eaLnBrk="1" hangingPunct="1">
              <a:buFont typeface="Wingdings" pitchFamily="2" charset="2"/>
              <a:buChar char="Ø"/>
              <a:defRPr/>
            </a:pPr>
            <a:r>
              <a:rPr lang="el-GR" dirty="0"/>
              <a:t>Υποστηρικτικός </a:t>
            </a:r>
          </a:p>
          <a:p>
            <a:pPr marL="722313" indent="-449263" eaLnBrk="1" hangingPunct="1">
              <a:buFont typeface="Wingdings" pitchFamily="2" charset="2"/>
              <a:buChar char="Ø"/>
              <a:defRPr/>
            </a:pPr>
            <a:r>
              <a:rPr lang="el-GR" dirty="0"/>
              <a:t>Συμβουλευτικός</a:t>
            </a:r>
          </a:p>
          <a:p>
            <a:pPr marL="722313" indent="-449263" eaLnBrk="1" hangingPunct="1">
              <a:buFont typeface="Wingdings" pitchFamily="2" charset="2"/>
              <a:buChar char="Ø"/>
              <a:defRPr/>
            </a:pPr>
            <a:r>
              <a:rPr lang="el-GR" dirty="0"/>
              <a:t>Εποπτικός</a:t>
            </a:r>
          </a:p>
          <a:p>
            <a:pPr marL="722313" indent="-449263" eaLnBrk="1" hangingPunct="1">
              <a:buFont typeface="Wingdings" pitchFamily="2" charset="2"/>
              <a:buChar char="Ø"/>
              <a:defRPr/>
            </a:pPr>
            <a:r>
              <a:rPr lang="el-GR" dirty="0"/>
              <a:t>Εκτελεστικός</a:t>
            </a:r>
          </a:p>
          <a:p>
            <a:pPr eaLnBrk="1" hangingPunct="1">
              <a:defRPr/>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357ABC35-4358-4931-0F48-DEDFB1270A7A}"/>
              </a:ext>
            </a:extLst>
          </p:cNvPr>
          <p:cNvSpPr>
            <a:spLocks noGrp="1"/>
          </p:cNvSpPr>
          <p:nvPr>
            <p:ph type="title"/>
          </p:nvPr>
        </p:nvSpPr>
        <p:spPr>
          <a:xfrm>
            <a:off x="428625" y="428625"/>
            <a:ext cx="8229600" cy="1398588"/>
          </a:xfrm>
        </p:spPr>
        <p:txBody>
          <a:bodyPr>
            <a:normAutofit fontScale="90000"/>
          </a:bodyPr>
          <a:lstStyle/>
          <a:p>
            <a:pPr eaLnBrk="1" hangingPunct="1">
              <a:defRPr/>
            </a:pPr>
            <a:r>
              <a:rPr lang="el-GR" dirty="0"/>
              <a:t>Αξιολόγηση Συμβολής ΔΑΠ στην επιχείρηση</a:t>
            </a:r>
          </a:p>
        </p:txBody>
      </p:sp>
      <p:sp>
        <p:nvSpPr>
          <p:cNvPr id="3" name="2 - Θέση περιεχομένου">
            <a:extLst>
              <a:ext uri="{FF2B5EF4-FFF2-40B4-BE49-F238E27FC236}">
                <a16:creationId xmlns:a16="http://schemas.microsoft.com/office/drawing/2014/main" id="{7137722A-1926-F99E-13D6-53234CA827E1}"/>
              </a:ext>
            </a:extLst>
          </p:cNvPr>
          <p:cNvSpPr>
            <a:spLocks noGrp="1"/>
          </p:cNvSpPr>
          <p:nvPr>
            <p:ph idx="1"/>
          </p:nvPr>
        </p:nvSpPr>
        <p:spPr>
          <a:xfrm>
            <a:off x="457200" y="2286000"/>
            <a:ext cx="8229600" cy="3810000"/>
          </a:xfrm>
        </p:spPr>
        <p:txBody>
          <a:bodyPr>
            <a:normAutofit fontScale="92500"/>
          </a:bodyPr>
          <a:lstStyle/>
          <a:p>
            <a:pPr eaLnBrk="1" hangingPunct="1">
              <a:defRPr/>
            </a:pPr>
            <a:r>
              <a:rPr lang="el-GR" dirty="0"/>
              <a:t>Κριτήρια αξιολόγησης ΔΑΠ κατά </a:t>
            </a:r>
            <a:r>
              <a:rPr lang="en-US" dirty="0"/>
              <a:t>Armstrong (1999)</a:t>
            </a:r>
          </a:p>
          <a:p>
            <a:pPr marL="800100" indent="-382588" eaLnBrk="1" hangingPunct="1">
              <a:lnSpc>
                <a:spcPct val="150000"/>
              </a:lnSpc>
              <a:buFont typeface="Wingdings" pitchFamily="2" charset="2"/>
              <a:buChar char="Ø"/>
              <a:defRPr/>
            </a:pPr>
            <a:r>
              <a:rPr lang="el-GR" dirty="0"/>
              <a:t>συνολικής λειτουργίας της επιχείρησης</a:t>
            </a:r>
          </a:p>
          <a:p>
            <a:pPr marL="800100" indent="-382588" eaLnBrk="1" hangingPunct="1">
              <a:lnSpc>
                <a:spcPct val="150000"/>
              </a:lnSpc>
              <a:buFont typeface="Wingdings" pitchFamily="2" charset="2"/>
              <a:buChar char="Ø"/>
              <a:defRPr/>
            </a:pPr>
            <a:r>
              <a:rPr lang="el-GR" dirty="0"/>
              <a:t>παρεχόμενων υπηρεσιών ΔΑΠ</a:t>
            </a:r>
          </a:p>
          <a:p>
            <a:pPr marL="800100" indent="-382588" eaLnBrk="1" hangingPunct="1">
              <a:lnSpc>
                <a:spcPct val="150000"/>
              </a:lnSpc>
              <a:buFont typeface="Wingdings" pitchFamily="2" charset="2"/>
              <a:buChar char="Ø"/>
              <a:defRPr/>
            </a:pPr>
            <a:r>
              <a:rPr lang="el-GR" dirty="0"/>
              <a:t>συμπεριφοράς εργαζομένων</a:t>
            </a:r>
          </a:p>
          <a:p>
            <a:pPr marL="800100" indent="-382588" eaLnBrk="1" hangingPunct="1">
              <a:lnSpc>
                <a:spcPct val="150000"/>
              </a:lnSpc>
              <a:buFont typeface="Wingdings" pitchFamily="2" charset="2"/>
              <a:buChar char="Ø"/>
              <a:defRPr/>
            </a:pPr>
            <a:r>
              <a:rPr lang="el-GR" dirty="0"/>
              <a:t>ικανοποίησης εργαζόμενων</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4 - Θέση αριθμού διαφάνειας">
            <a:extLst>
              <a:ext uri="{FF2B5EF4-FFF2-40B4-BE49-F238E27FC236}">
                <a16:creationId xmlns:a16="http://schemas.microsoft.com/office/drawing/2014/main" id="{710286BD-9F26-7FC1-EE65-4B3C59DC2EDD}"/>
              </a:ext>
            </a:extLst>
          </p:cNvPr>
          <p:cNvSpPr txBox="1">
            <a:spLocks noGrp="1"/>
          </p:cNvSpPr>
          <p:nvPr/>
        </p:nvSpPr>
        <p:spPr bwMode="auto">
          <a:xfrm>
            <a:off x="8316913" y="6453188"/>
            <a:ext cx="369887"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965935BA-E6A5-4AA0-A94E-776A40075503}" type="slidenum">
              <a:rPr lang="en-US" altLang="el-GR" sz="1000">
                <a:latin typeface="Arial" panose="020B0604020202020204" pitchFamily="34" charset="0"/>
              </a:rPr>
              <a:pPr algn="r" eaLnBrk="1" hangingPunct="1"/>
              <a:t>2</a:t>
            </a:fld>
            <a:endParaRPr lang="en-US" altLang="el-GR" sz="1000">
              <a:latin typeface="Arial" panose="020B0604020202020204" pitchFamily="34" charset="0"/>
            </a:endParaRPr>
          </a:p>
        </p:txBody>
      </p:sp>
      <p:sp>
        <p:nvSpPr>
          <p:cNvPr id="40963" name="Rectangle 2">
            <a:extLst>
              <a:ext uri="{FF2B5EF4-FFF2-40B4-BE49-F238E27FC236}">
                <a16:creationId xmlns:a16="http://schemas.microsoft.com/office/drawing/2014/main" id="{3154A454-98F2-38E7-2C43-4EAF2A729BE8}"/>
              </a:ext>
            </a:extLst>
          </p:cNvPr>
          <p:cNvSpPr>
            <a:spLocks noGrp="1" noChangeArrowheads="1"/>
          </p:cNvSpPr>
          <p:nvPr>
            <p:ph type="title" idx="4294967295"/>
          </p:nvPr>
        </p:nvSpPr>
        <p:spPr/>
        <p:txBody>
          <a:bodyPr anchorCtr="0"/>
          <a:lstStyle/>
          <a:p>
            <a:pPr eaLnBrk="1" hangingPunct="1">
              <a:defRPr/>
            </a:pPr>
            <a:r>
              <a:rPr lang="el-GR" b="0"/>
              <a:t>Κύριες λειτουργίες</a:t>
            </a:r>
            <a:endParaRPr lang="en-US" b="0"/>
          </a:p>
        </p:txBody>
      </p:sp>
      <p:sp>
        <p:nvSpPr>
          <p:cNvPr id="749571" name="Oval 3">
            <a:extLst>
              <a:ext uri="{FF2B5EF4-FFF2-40B4-BE49-F238E27FC236}">
                <a16:creationId xmlns:a16="http://schemas.microsoft.com/office/drawing/2014/main" id="{A6AEBF2F-0C8D-FFCA-17FE-2EFBC2C29A48}"/>
              </a:ext>
            </a:extLst>
          </p:cNvPr>
          <p:cNvSpPr>
            <a:spLocks noChangeArrowheads="1"/>
          </p:cNvSpPr>
          <p:nvPr/>
        </p:nvSpPr>
        <p:spPr bwMode="auto">
          <a:xfrm>
            <a:off x="2973388" y="3308350"/>
            <a:ext cx="981075" cy="914400"/>
          </a:xfrm>
          <a:prstGeom prst="ellipse">
            <a:avLst/>
          </a:prstGeom>
          <a:solidFill>
            <a:srgbClr val="000080">
              <a:alpha val="54117"/>
            </a:srgbClr>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chemeClr val="bg1"/>
                </a:solidFill>
                <a:latin typeface="Arial Narrow" panose="020B0606020202030204" pitchFamily="34" charset="0"/>
              </a:rPr>
              <a:t>Στρατολόγηση </a:t>
            </a:r>
          </a:p>
          <a:p>
            <a:pPr algn="ctr" eaLnBrk="1" hangingPunct="1"/>
            <a:r>
              <a:rPr lang="el-GR" altLang="el-GR" sz="1200" b="1">
                <a:solidFill>
                  <a:schemeClr val="bg1"/>
                </a:solidFill>
                <a:latin typeface="Arial Narrow" panose="020B0606020202030204" pitchFamily="34" charset="0"/>
              </a:rPr>
              <a:t>&amp; Επιλογή</a:t>
            </a:r>
            <a:endParaRPr lang="en-GB" altLang="el-GR" sz="1200" b="1">
              <a:solidFill>
                <a:schemeClr val="bg1"/>
              </a:solidFill>
              <a:latin typeface="Arial Narrow" panose="020B0606020202030204" pitchFamily="34" charset="0"/>
            </a:endParaRPr>
          </a:p>
        </p:txBody>
      </p:sp>
      <p:sp>
        <p:nvSpPr>
          <p:cNvPr id="749572" name="Oval 4">
            <a:extLst>
              <a:ext uri="{FF2B5EF4-FFF2-40B4-BE49-F238E27FC236}">
                <a16:creationId xmlns:a16="http://schemas.microsoft.com/office/drawing/2014/main" id="{E055D3E4-AD43-6460-F8F4-42EDDE909CE4}"/>
              </a:ext>
            </a:extLst>
          </p:cNvPr>
          <p:cNvSpPr>
            <a:spLocks noChangeArrowheads="1"/>
          </p:cNvSpPr>
          <p:nvPr/>
        </p:nvSpPr>
        <p:spPr bwMode="auto">
          <a:xfrm>
            <a:off x="8042275" y="3294063"/>
            <a:ext cx="914400" cy="914400"/>
          </a:xfrm>
          <a:prstGeom prst="ellipse">
            <a:avLst/>
          </a:prstGeom>
          <a:solidFill>
            <a:srgbClr val="000080">
              <a:alpha val="54117"/>
            </a:srgbClr>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chemeClr val="bg1"/>
                </a:solidFill>
                <a:latin typeface="Arial Narrow" panose="020B0606020202030204" pitchFamily="34" charset="0"/>
              </a:rPr>
              <a:t>Εκπαίδευση </a:t>
            </a:r>
          </a:p>
          <a:p>
            <a:pPr algn="ctr" eaLnBrk="1" hangingPunct="1"/>
            <a:r>
              <a:rPr lang="el-GR" altLang="el-GR" sz="1200" b="1">
                <a:solidFill>
                  <a:schemeClr val="bg1"/>
                </a:solidFill>
                <a:latin typeface="Arial Narrow" panose="020B0606020202030204" pitchFamily="34" charset="0"/>
              </a:rPr>
              <a:t>&amp; Ανάπτυξη</a:t>
            </a:r>
            <a:endParaRPr lang="en-GB" altLang="el-GR" sz="1200" b="1">
              <a:solidFill>
                <a:schemeClr val="bg1"/>
              </a:solidFill>
              <a:latin typeface="Arial Narrow" panose="020B0606020202030204" pitchFamily="34" charset="0"/>
            </a:endParaRPr>
          </a:p>
        </p:txBody>
      </p:sp>
      <p:sp>
        <p:nvSpPr>
          <p:cNvPr id="749573" name="Oval 5">
            <a:extLst>
              <a:ext uri="{FF2B5EF4-FFF2-40B4-BE49-F238E27FC236}">
                <a16:creationId xmlns:a16="http://schemas.microsoft.com/office/drawing/2014/main" id="{C22FC13F-5D30-5392-976F-4CA30018CCD7}"/>
              </a:ext>
            </a:extLst>
          </p:cNvPr>
          <p:cNvSpPr>
            <a:spLocks noChangeArrowheads="1"/>
          </p:cNvSpPr>
          <p:nvPr/>
        </p:nvSpPr>
        <p:spPr bwMode="auto">
          <a:xfrm>
            <a:off x="1339850" y="3308350"/>
            <a:ext cx="914400" cy="914400"/>
          </a:xfrm>
          <a:prstGeom prst="ellipse">
            <a:avLst/>
          </a:prstGeom>
          <a:solidFill>
            <a:srgbClr val="000080">
              <a:alpha val="54117"/>
            </a:srgbClr>
          </a:solidFill>
          <a:ln w="9525">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chemeClr val="bg1"/>
                </a:solidFill>
                <a:latin typeface="Arial Narrow" panose="020B0606020202030204" pitchFamily="34" charset="0"/>
              </a:rPr>
              <a:t>Περιγραφές</a:t>
            </a:r>
          </a:p>
          <a:p>
            <a:pPr algn="ctr" eaLnBrk="1" hangingPunct="1"/>
            <a:r>
              <a:rPr lang="el-GR" altLang="el-GR" sz="1200" b="1">
                <a:solidFill>
                  <a:schemeClr val="bg1"/>
                </a:solidFill>
                <a:latin typeface="Arial Narrow" panose="020B0606020202030204" pitchFamily="34" charset="0"/>
              </a:rPr>
              <a:t>Θέσεων </a:t>
            </a:r>
            <a:endParaRPr lang="en-GB" altLang="el-GR" sz="1200" b="1">
              <a:solidFill>
                <a:schemeClr val="bg1"/>
              </a:solidFill>
              <a:latin typeface="Arial Narrow" panose="020B0606020202030204" pitchFamily="34" charset="0"/>
            </a:endParaRPr>
          </a:p>
        </p:txBody>
      </p:sp>
      <p:sp>
        <p:nvSpPr>
          <p:cNvPr id="749574" name="Oval 6">
            <a:extLst>
              <a:ext uri="{FF2B5EF4-FFF2-40B4-BE49-F238E27FC236}">
                <a16:creationId xmlns:a16="http://schemas.microsoft.com/office/drawing/2014/main" id="{27B4C0F9-D9F2-F2EB-E62B-78D077D7332A}"/>
              </a:ext>
            </a:extLst>
          </p:cNvPr>
          <p:cNvSpPr>
            <a:spLocks noChangeArrowheads="1"/>
          </p:cNvSpPr>
          <p:nvPr/>
        </p:nvSpPr>
        <p:spPr bwMode="auto">
          <a:xfrm>
            <a:off x="1187450" y="1773238"/>
            <a:ext cx="1219200" cy="1219200"/>
          </a:xfrm>
          <a:prstGeom prst="ellipse">
            <a:avLst/>
          </a:prstGeom>
          <a:solidFill>
            <a:srgbClr val="000080"/>
          </a:solidFill>
          <a:ln w="9525">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n-US" altLang="el-GR" sz="1600" b="1">
                <a:solidFill>
                  <a:schemeClr val="bg1"/>
                </a:solidFill>
                <a:latin typeface="Arial Narrow" panose="020B0606020202030204" pitchFamily="34" charset="0"/>
              </a:rPr>
              <a:t>1.</a:t>
            </a:r>
          </a:p>
          <a:p>
            <a:pPr algn="ctr" eaLnBrk="1" hangingPunct="1"/>
            <a:r>
              <a:rPr lang="el-GR" altLang="el-GR" sz="1600" b="1">
                <a:solidFill>
                  <a:schemeClr val="bg1"/>
                </a:solidFill>
                <a:latin typeface="Arial Narrow" panose="020B0606020202030204" pitchFamily="34" charset="0"/>
              </a:rPr>
              <a:t>Προγραμ-</a:t>
            </a:r>
          </a:p>
          <a:p>
            <a:pPr algn="ctr" eaLnBrk="1" hangingPunct="1"/>
            <a:r>
              <a:rPr lang="el-GR" altLang="el-GR" sz="1600" b="1">
                <a:solidFill>
                  <a:schemeClr val="bg1"/>
                </a:solidFill>
                <a:latin typeface="Arial Narrow" panose="020B0606020202030204" pitchFamily="34" charset="0"/>
              </a:rPr>
              <a:t>ματισμός</a:t>
            </a:r>
            <a:endParaRPr lang="en-GB" altLang="el-GR" sz="1600" b="1">
              <a:solidFill>
                <a:schemeClr val="bg1"/>
              </a:solidFill>
              <a:latin typeface="Arial Narrow" panose="020B0606020202030204" pitchFamily="34" charset="0"/>
            </a:endParaRPr>
          </a:p>
        </p:txBody>
      </p:sp>
      <p:sp>
        <p:nvSpPr>
          <p:cNvPr id="749575" name="Oval 7">
            <a:extLst>
              <a:ext uri="{FF2B5EF4-FFF2-40B4-BE49-F238E27FC236}">
                <a16:creationId xmlns:a16="http://schemas.microsoft.com/office/drawing/2014/main" id="{86CA768B-BFF5-08DA-F221-949D21E2B849}"/>
              </a:ext>
            </a:extLst>
          </p:cNvPr>
          <p:cNvSpPr>
            <a:spLocks noChangeArrowheads="1"/>
          </p:cNvSpPr>
          <p:nvPr/>
        </p:nvSpPr>
        <p:spPr bwMode="auto">
          <a:xfrm>
            <a:off x="6388100" y="3297238"/>
            <a:ext cx="914400" cy="914400"/>
          </a:xfrm>
          <a:prstGeom prst="ellipse">
            <a:avLst/>
          </a:prstGeom>
          <a:solidFill>
            <a:srgbClr val="000080">
              <a:alpha val="54117"/>
            </a:srgbClr>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chemeClr val="bg1"/>
                </a:solidFill>
                <a:latin typeface="Arial Narrow" panose="020B0606020202030204" pitchFamily="34" charset="0"/>
              </a:rPr>
              <a:t>Αμοιβές &amp; </a:t>
            </a:r>
          </a:p>
          <a:p>
            <a:pPr algn="ctr" eaLnBrk="1" hangingPunct="1"/>
            <a:r>
              <a:rPr lang="el-GR" altLang="el-GR" sz="1200" b="1">
                <a:solidFill>
                  <a:schemeClr val="bg1"/>
                </a:solidFill>
                <a:latin typeface="Arial Narrow" panose="020B0606020202030204" pitchFamily="34" charset="0"/>
              </a:rPr>
              <a:t>Παροχές</a:t>
            </a:r>
            <a:endParaRPr lang="en-GB" altLang="el-GR" sz="1200" b="1">
              <a:solidFill>
                <a:schemeClr val="bg1"/>
              </a:solidFill>
              <a:latin typeface="Arial Narrow" panose="020B0606020202030204" pitchFamily="34" charset="0"/>
            </a:endParaRPr>
          </a:p>
        </p:txBody>
      </p:sp>
      <p:sp>
        <p:nvSpPr>
          <p:cNvPr id="749576" name="Oval 8">
            <a:extLst>
              <a:ext uri="{FF2B5EF4-FFF2-40B4-BE49-F238E27FC236}">
                <a16:creationId xmlns:a16="http://schemas.microsoft.com/office/drawing/2014/main" id="{0375CB03-9AFE-77C8-A95F-B08EA0CEAB75}"/>
              </a:ext>
            </a:extLst>
          </p:cNvPr>
          <p:cNvSpPr>
            <a:spLocks noChangeArrowheads="1"/>
          </p:cNvSpPr>
          <p:nvPr/>
        </p:nvSpPr>
        <p:spPr bwMode="auto">
          <a:xfrm>
            <a:off x="4678363" y="3308350"/>
            <a:ext cx="914400" cy="914400"/>
          </a:xfrm>
          <a:prstGeom prst="ellipse">
            <a:avLst/>
          </a:prstGeom>
          <a:solidFill>
            <a:srgbClr val="000080">
              <a:alpha val="54117"/>
            </a:srgbClr>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chemeClr val="bg1"/>
                </a:solidFill>
                <a:latin typeface="Arial Narrow" panose="020B0606020202030204" pitchFamily="34" charset="0"/>
              </a:rPr>
              <a:t>Σύστημα</a:t>
            </a:r>
            <a:endParaRPr lang="en-GB" altLang="el-GR" sz="1200" b="1">
              <a:solidFill>
                <a:schemeClr val="bg1"/>
              </a:solidFill>
              <a:latin typeface="Arial Narrow" panose="020B0606020202030204" pitchFamily="34" charset="0"/>
            </a:endParaRPr>
          </a:p>
        </p:txBody>
      </p:sp>
      <p:sp>
        <p:nvSpPr>
          <p:cNvPr id="749577" name="Oval 9">
            <a:extLst>
              <a:ext uri="{FF2B5EF4-FFF2-40B4-BE49-F238E27FC236}">
                <a16:creationId xmlns:a16="http://schemas.microsoft.com/office/drawing/2014/main" id="{D6EB01A8-E7D6-911B-F5F9-16579735792B}"/>
              </a:ext>
            </a:extLst>
          </p:cNvPr>
          <p:cNvSpPr>
            <a:spLocks noChangeArrowheads="1"/>
          </p:cNvSpPr>
          <p:nvPr/>
        </p:nvSpPr>
        <p:spPr bwMode="auto">
          <a:xfrm>
            <a:off x="8050213" y="4437063"/>
            <a:ext cx="914400" cy="914400"/>
          </a:xfrm>
          <a:prstGeom prst="ellipse">
            <a:avLst/>
          </a:prstGeom>
          <a:solidFill>
            <a:srgbClr val="000080">
              <a:alpha val="54117"/>
            </a:srgbClr>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chemeClr val="bg1"/>
                </a:solidFill>
                <a:latin typeface="Arial Narrow" panose="020B0606020202030204" pitchFamily="34" charset="0"/>
              </a:rPr>
              <a:t>Πλάνα </a:t>
            </a:r>
          </a:p>
          <a:p>
            <a:pPr algn="ctr" eaLnBrk="1" hangingPunct="1"/>
            <a:r>
              <a:rPr lang="el-GR" altLang="el-GR" sz="1200" b="1">
                <a:solidFill>
                  <a:schemeClr val="bg1"/>
                </a:solidFill>
                <a:latin typeface="Arial Narrow" panose="020B0606020202030204" pitchFamily="34" charset="0"/>
              </a:rPr>
              <a:t>Καριέρας</a:t>
            </a:r>
            <a:endParaRPr lang="en-GB" altLang="el-GR" sz="1200" b="1">
              <a:solidFill>
                <a:schemeClr val="bg1"/>
              </a:solidFill>
              <a:latin typeface="Arial Narrow" panose="020B0606020202030204" pitchFamily="34" charset="0"/>
            </a:endParaRPr>
          </a:p>
        </p:txBody>
      </p:sp>
      <p:sp>
        <p:nvSpPr>
          <p:cNvPr id="749578" name="Oval 10">
            <a:extLst>
              <a:ext uri="{FF2B5EF4-FFF2-40B4-BE49-F238E27FC236}">
                <a16:creationId xmlns:a16="http://schemas.microsoft.com/office/drawing/2014/main" id="{1856AA8B-6395-7F9D-BD22-61930FDDF1BE}"/>
              </a:ext>
            </a:extLst>
          </p:cNvPr>
          <p:cNvSpPr>
            <a:spLocks noChangeArrowheads="1"/>
          </p:cNvSpPr>
          <p:nvPr/>
        </p:nvSpPr>
        <p:spPr bwMode="auto">
          <a:xfrm>
            <a:off x="2863850" y="1746250"/>
            <a:ext cx="1219200" cy="1219200"/>
          </a:xfrm>
          <a:prstGeom prst="ellipse">
            <a:avLst/>
          </a:prstGeom>
          <a:solidFill>
            <a:srgbClr val="000080"/>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n-US" altLang="el-GR" sz="1600" b="1">
                <a:solidFill>
                  <a:schemeClr val="bg1"/>
                </a:solidFill>
                <a:latin typeface="Arial Narrow" panose="020B0606020202030204" pitchFamily="34" charset="0"/>
              </a:rPr>
              <a:t>2.</a:t>
            </a:r>
          </a:p>
          <a:p>
            <a:pPr algn="ctr" eaLnBrk="1" hangingPunct="1"/>
            <a:r>
              <a:rPr lang="el-GR" altLang="el-GR" sz="1600" b="1">
                <a:solidFill>
                  <a:schemeClr val="bg1"/>
                </a:solidFill>
                <a:latin typeface="Arial Narrow" panose="020B0606020202030204" pitchFamily="34" charset="0"/>
              </a:rPr>
              <a:t>Στελέχωση</a:t>
            </a:r>
          </a:p>
          <a:p>
            <a:pPr algn="ctr" eaLnBrk="1" hangingPunct="1"/>
            <a:endParaRPr lang="en-GB" altLang="el-GR" sz="1600" b="1">
              <a:solidFill>
                <a:schemeClr val="bg1"/>
              </a:solidFill>
              <a:latin typeface="Arial Narrow" panose="020B0606020202030204" pitchFamily="34" charset="0"/>
            </a:endParaRPr>
          </a:p>
        </p:txBody>
      </p:sp>
      <p:sp>
        <p:nvSpPr>
          <p:cNvPr id="749579" name="Oval 11">
            <a:extLst>
              <a:ext uri="{FF2B5EF4-FFF2-40B4-BE49-F238E27FC236}">
                <a16:creationId xmlns:a16="http://schemas.microsoft.com/office/drawing/2014/main" id="{8FE52D0A-F720-2887-30CE-CDBF01AD3EBD}"/>
              </a:ext>
            </a:extLst>
          </p:cNvPr>
          <p:cNvSpPr>
            <a:spLocks noChangeArrowheads="1"/>
          </p:cNvSpPr>
          <p:nvPr/>
        </p:nvSpPr>
        <p:spPr bwMode="auto">
          <a:xfrm>
            <a:off x="4540250" y="1746250"/>
            <a:ext cx="1219200" cy="1219200"/>
          </a:xfrm>
          <a:prstGeom prst="ellipse">
            <a:avLst/>
          </a:prstGeom>
          <a:solidFill>
            <a:srgbClr val="000080"/>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n-US" altLang="el-GR" sz="1600" b="1">
                <a:solidFill>
                  <a:schemeClr val="bg1"/>
                </a:solidFill>
                <a:latin typeface="Arial Narrow" panose="020B0606020202030204" pitchFamily="34" charset="0"/>
              </a:rPr>
              <a:t>3.</a:t>
            </a:r>
          </a:p>
          <a:p>
            <a:pPr algn="ctr" eaLnBrk="1" hangingPunct="1"/>
            <a:r>
              <a:rPr lang="el-GR" altLang="el-GR" sz="1600" b="1">
                <a:solidFill>
                  <a:schemeClr val="bg1"/>
                </a:solidFill>
                <a:latin typeface="Arial Narrow" panose="020B0606020202030204" pitchFamily="34" charset="0"/>
              </a:rPr>
              <a:t>Αξιολόγηση</a:t>
            </a:r>
          </a:p>
          <a:p>
            <a:pPr algn="ctr" eaLnBrk="1" hangingPunct="1"/>
            <a:endParaRPr lang="en-GB" altLang="el-GR" sz="1600" b="1">
              <a:solidFill>
                <a:schemeClr val="bg1"/>
              </a:solidFill>
              <a:latin typeface="Arial Narrow" panose="020B0606020202030204" pitchFamily="34" charset="0"/>
            </a:endParaRPr>
          </a:p>
        </p:txBody>
      </p:sp>
      <p:sp>
        <p:nvSpPr>
          <p:cNvPr id="749580" name="Oval 12">
            <a:extLst>
              <a:ext uri="{FF2B5EF4-FFF2-40B4-BE49-F238E27FC236}">
                <a16:creationId xmlns:a16="http://schemas.microsoft.com/office/drawing/2014/main" id="{87F9C80E-859A-8533-6982-DDA2377B35D7}"/>
              </a:ext>
            </a:extLst>
          </p:cNvPr>
          <p:cNvSpPr>
            <a:spLocks noChangeArrowheads="1"/>
          </p:cNvSpPr>
          <p:nvPr/>
        </p:nvSpPr>
        <p:spPr bwMode="auto">
          <a:xfrm>
            <a:off x="6227763" y="1746250"/>
            <a:ext cx="1219200" cy="1219200"/>
          </a:xfrm>
          <a:prstGeom prst="ellipse">
            <a:avLst/>
          </a:prstGeom>
          <a:solidFill>
            <a:srgbClr val="000080"/>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n-US" altLang="el-GR" sz="1600" b="1">
                <a:solidFill>
                  <a:schemeClr val="bg1"/>
                </a:solidFill>
                <a:latin typeface="Arial Narrow" panose="020B0606020202030204" pitchFamily="34" charset="0"/>
              </a:rPr>
              <a:t>4.</a:t>
            </a:r>
          </a:p>
          <a:p>
            <a:pPr algn="ctr" eaLnBrk="1" hangingPunct="1"/>
            <a:r>
              <a:rPr lang="el-GR" altLang="el-GR" sz="1600" b="1">
                <a:solidFill>
                  <a:schemeClr val="bg1"/>
                </a:solidFill>
                <a:latin typeface="Arial Narrow" panose="020B0606020202030204" pitchFamily="34" charset="0"/>
              </a:rPr>
              <a:t>Αποδοχές</a:t>
            </a:r>
          </a:p>
          <a:p>
            <a:pPr algn="ctr" eaLnBrk="1" hangingPunct="1"/>
            <a:endParaRPr lang="en-GB" altLang="el-GR" sz="1600" b="1">
              <a:solidFill>
                <a:schemeClr val="bg1"/>
              </a:solidFill>
              <a:latin typeface="Arial Narrow" panose="020B0606020202030204" pitchFamily="34" charset="0"/>
            </a:endParaRPr>
          </a:p>
        </p:txBody>
      </p:sp>
      <p:sp>
        <p:nvSpPr>
          <p:cNvPr id="749581" name="Oval 13">
            <a:extLst>
              <a:ext uri="{FF2B5EF4-FFF2-40B4-BE49-F238E27FC236}">
                <a16:creationId xmlns:a16="http://schemas.microsoft.com/office/drawing/2014/main" id="{D51F0C45-3B94-4874-BDC2-9373768668A8}"/>
              </a:ext>
            </a:extLst>
          </p:cNvPr>
          <p:cNvSpPr>
            <a:spLocks noChangeArrowheads="1"/>
          </p:cNvSpPr>
          <p:nvPr/>
        </p:nvSpPr>
        <p:spPr bwMode="auto">
          <a:xfrm>
            <a:off x="7885113" y="1746250"/>
            <a:ext cx="1219200" cy="1219200"/>
          </a:xfrm>
          <a:prstGeom prst="ellipse">
            <a:avLst/>
          </a:prstGeom>
          <a:solidFill>
            <a:srgbClr val="000080"/>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n-US" altLang="el-GR" sz="1600" b="1">
                <a:solidFill>
                  <a:schemeClr val="bg1"/>
                </a:solidFill>
                <a:latin typeface="Arial Narrow" panose="020B0606020202030204" pitchFamily="34" charset="0"/>
              </a:rPr>
              <a:t>5.</a:t>
            </a:r>
          </a:p>
          <a:p>
            <a:pPr algn="ctr" eaLnBrk="1" hangingPunct="1"/>
            <a:r>
              <a:rPr lang="el-GR" altLang="el-GR" sz="1600" b="1">
                <a:solidFill>
                  <a:schemeClr val="bg1"/>
                </a:solidFill>
                <a:latin typeface="Arial Narrow" panose="020B0606020202030204" pitchFamily="34" charset="0"/>
              </a:rPr>
              <a:t>Ανάπτυξη</a:t>
            </a:r>
          </a:p>
          <a:p>
            <a:pPr algn="ctr" eaLnBrk="1" hangingPunct="1"/>
            <a:endParaRPr lang="en-GB" altLang="el-GR" sz="1600" b="1">
              <a:solidFill>
                <a:schemeClr val="bg1"/>
              </a:solidFill>
              <a:latin typeface="Arial Narrow" panose="020B0606020202030204" pitchFamily="34" charset="0"/>
            </a:endParaRPr>
          </a:p>
        </p:txBody>
      </p:sp>
      <p:sp>
        <p:nvSpPr>
          <p:cNvPr id="749582" name="Oval 14">
            <a:extLst>
              <a:ext uri="{FF2B5EF4-FFF2-40B4-BE49-F238E27FC236}">
                <a16:creationId xmlns:a16="http://schemas.microsoft.com/office/drawing/2014/main" id="{ED0E9199-3339-2EFA-2899-6C40399ADF21}"/>
              </a:ext>
            </a:extLst>
          </p:cNvPr>
          <p:cNvSpPr>
            <a:spLocks noChangeArrowheads="1"/>
          </p:cNvSpPr>
          <p:nvPr/>
        </p:nvSpPr>
        <p:spPr bwMode="auto">
          <a:xfrm>
            <a:off x="4678363" y="4459288"/>
            <a:ext cx="914400" cy="914400"/>
          </a:xfrm>
          <a:prstGeom prst="ellipse">
            <a:avLst/>
          </a:prstGeom>
          <a:solidFill>
            <a:srgbClr val="000080">
              <a:alpha val="54117"/>
            </a:srgbClr>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n-GB" altLang="el-GR" sz="1200" b="1">
                <a:solidFill>
                  <a:schemeClr val="bg1"/>
                </a:solidFill>
                <a:latin typeface="Arial Narrow" panose="020B0606020202030204" pitchFamily="34" charset="0"/>
              </a:rPr>
              <a:t>Evaluation</a:t>
            </a:r>
          </a:p>
          <a:p>
            <a:pPr algn="ctr" eaLnBrk="1" hangingPunct="1"/>
            <a:r>
              <a:rPr lang="en-GB" altLang="el-GR" sz="1200" b="1">
                <a:solidFill>
                  <a:schemeClr val="bg1"/>
                </a:solidFill>
                <a:latin typeface="Arial Narrow" panose="020B0606020202030204" pitchFamily="34" charset="0"/>
              </a:rPr>
              <a:t>Grid</a:t>
            </a:r>
          </a:p>
        </p:txBody>
      </p:sp>
      <p:sp>
        <p:nvSpPr>
          <p:cNvPr id="749583" name="Oval 15">
            <a:extLst>
              <a:ext uri="{FF2B5EF4-FFF2-40B4-BE49-F238E27FC236}">
                <a16:creationId xmlns:a16="http://schemas.microsoft.com/office/drawing/2014/main" id="{64B188CC-EC5B-57FF-34C4-DC80659408B3}"/>
              </a:ext>
            </a:extLst>
          </p:cNvPr>
          <p:cNvSpPr>
            <a:spLocks noChangeArrowheads="1"/>
          </p:cNvSpPr>
          <p:nvPr/>
        </p:nvSpPr>
        <p:spPr bwMode="auto">
          <a:xfrm>
            <a:off x="2987675" y="4459288"/>
            <a:ext cx="979488" cy="914400"/>
          </a:xfrm>
          <a:prstGeom prst="ellipse">
            <a:avLst/>
          </a:prstGeom>
          <a:solidFill>
            <a:srgbClr val="000080">
              <a:alpha val="54117"/>
            </a:srgbClr>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chemeClr val="bg1"/>
                </a:solidFill>
                <a:latin typeface="Arial Narrow" panose="020B0606020202030204" pitchFamily="34" charset="0"/>
              </a:rPr>
              <a:t>Ένταξη</a:t>
            </a:r>
            <a:endParaRPr lang="en-GB" altLang="el-GR" sz="1200" b="1">
              <a:solidFill>
                <a:schemeClr val="bg1"/>
              </a:solidFill>
              <a:latin typeface="Arial Narrow" panose="020B0606020202030204" pitchFamily="34" charset="0"/>
            </a:endParaRPr>
          </a:p>
        </p:txBody>
      </p:sp>
      <p:sp>
        <p:nvSpPr>
          <p:cNvPr id="749584" name="Oval 16">
            <a:extLst>
              <a:ext uri="{FF2B5EF4-FFF2-40B4-BE49-F238E27FC236}">
                <a16:creationId xmlns:a16="http://schemas.microsoft.com/office/drawing/2014/main" id="{1BD965B1-7DBA-16B4-60BD-848DE8779C6C}"/>
              </a:ext>
            </a:extLst>
          </p:cNvPr>
          <p:cNvSpPr>
            <a:spLocks noChangeArrowheads="1"/>
          </p:cNvSpPr>
          <p:nvPr/>
        </p:nvSpPr>
        <p:spPr bwMode="auto">
          <a:xfrm>
            <a:off x="7813675" y="5373688"/>
            <a:ext cx="1079500" cy="1079500"/>
          </a:xfrm>
          <a:prstGeom prst="ellipse">
            <a:avLst/>
          </a:prstGeom>
          <a:solidFill>
            <a:srgbClr val="FF0000"/>
          </a:solidFill>
          <a:ln w="9525">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400" b="1">
                <a:solidFill>
                  <a:schemeClr val="bg1"/>
                </a:solidFill>
                <a:latin typeface="Arial Narrow" panose="020B0606020202030204" pitchFamily="34" charset="0"/>
              </a:rPr>
              <a:t>Έρευνες </a:t>
            </a:r>
          </a:p>
          <a:p>
            <a:pPr algn="ctr" eaLnBrk="1" hangingPunct="1"/>
            <a:r>
              <a:rPr lang="el-GR" altLang="el-GR" sz="1400" b="1">
                <a:solidFill>
                  <a:schemeClr val="bg1"/>
                </a:solidFill>
                <a:latin typeface="Arial Narrow" panose="020B0606020202030204" pitchFamily="34" charset="0"/>
              </a:rPr>
              <a:t>Κλίματος</a:t>
            </a:r>
            <a:endParaRPr lang="en-GB" altLang="el-GR" sz="1400" b="1">
              <a:solidFill>
                <a:schemeClr val="bg1"/>
              </a:solidFill>
              <a:latin typeface="Arial Narrow" panose="020B0606020202030204" pitchFamily="34" charset="0"/>
            </a:endParaRPr>
          </a:p>
        </p:txBody>
      </p:sp>
      <p:sp>
        <p:nvSpPr>
          <p:cNvPr id="749585" name="Oval 17">
            <a:extLst>
              <a:ext uri="{FF2B5EF4-FFF2-40B4-BE49-F238E27FC236}">
                <a16:creationId xmlns:a16="http://schemas.microsoft.com/office/drawing/2014/main" id="{C34F4416-5780-194E-9BA4-CB2B16048955}"/>
              </a:ext>
            </a:extLst>
          </p:cNvPr>
          <p:cNvSpPr>
            <a:spLocks noChangeArrowheads="1"/>
          </p:cNvSpPr>
          <p:nvPr/>
        </p:nvSpPr>
        <p:spPr bwMode="auto">
          <a:xfrm>
            <a:off x="1339850" y="4459288"/>
            <a:ext cx="914400" cy="914400"/>
          </a:xfrm>
          <a:prstGeom prst="ellipse">
            <a:avLst/>
          </a:prstGeom>
          <a:solidFill>
            <a:srgbClr val="000080">
              <a:alpha val="54117"/>
            </a:srgbClr>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chemeClr val="bg1"/>
                </a:solidFill>
                <a:latin typeface="Arial Narrow" panose="020B0606020202030204" pitchFamily="34" charset="0"/>
              </a:rPr>
              <a:t>Στόχοι</a:t>
            </a:r>
            <a:endParaRPr lang="en-GB" altLang="el-GR" sz="1200" b="1">
              <a:solidFill>
                <a:schemeClr val="bg1"/>
              </a:solidFill>
              <a:latin typeface="Arial Narrow" panose="020B0606020202030204" pitchFamily="34" charset="0"/>
            </a:endParaRPr>
          </a:p>
        </p:txBody>
      </p:sp>
      <p:sp>
        <p:nvSpPr>
          <p:cNvPr id="749586" name="AutoShape 18">
            <a:extLst>
              <a:ext uri="{FF2B5EF4-FFF2-40B4-BE49-F238E27FC236}">
                <a16:creationId xmlns:a16="http://schemas.microsoft.com/office/drawing/2014/main" id="{65B1FE71-4866-99E8-BD54-150F19D64C98}"/>
              </a:ext>
            </a:extLst>
          </p:cNvPr>
          <p:cNvSpPr>
            <a:spLocks noChangeArrowheads="1"/>
          </p:cNvSpPr>
          <p:nvPr/>
        </p:nvSpPr>
        <p:spPr bwMode="auto">
          <a:xfrm>
            <a:off x="2482850" y="2241550"/>
            <a:ext cx="304800" cy="228600"/>
          </a:xfrm>
          <a:prstGeom prst="rightArrow">
            <a:avLst>
              <a:gd name="adj1" fmla="val 50000"/>
              <a:gd name="adj2" fmla="val 33333"/>
            </a:avLst>
          </a:prstGeom>
          <a:solidFill>
            <a:srgbClr val="FFFF00"/>
          </a:solidFill>
          <a:ln w="9525">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endParaRPr lang="el-GR" altLang="el-GR">
              <a:latin typeface="Arial" panose="020B0604020202020204" pitchFamily="34" charset="0"/>
            </a:endParaRPr>
          </a:p>
        </p:txBody>
      </p:sp>
      <p:sp>
        <p:nvSpPr>
          <p:cNvPr id="749587" name="AutoShape 19">
            <a:extLst>
              <a:ext uri="{FF2B5EF4-FFF2-40B4-BE49-F238E27FC236}">
                <a16:creationId xmlns:a16="http://schemas.microsoft.com/office/drawing/2014/main" id="{EA4DA09D-C8D6-E76D-F611-465038EC4CCF}"/>
              </a:ext>
            </a:extLst>
          </p:cNvPr>
          <p:cNvSpPr>
            <a:spLocks noChangeArrowheads="1"/>
          </p:cNvSpPr>
          <p:nvPr/>
        </p:nvSpPr>
        <p:spPr bwMode="auto">
          <a:xfrm>
            <a:off x="4159250" y="2241550"/>
            <a:ext cx="304800" cy="228600"/>
          </a:xfrm>
          <a:prstGeom prst="rightArrow">
            <a:avLst>
              <a:gd name="adj1" fmla="val 50000"/>
              <a:gd name="adj2" fmla="val 33333"/>
            </a:avLst>
          </a:prstGeom>
          <a:solidFill>
            <a:srgbClr val="FFFF00"/>
          </a:solidFill>
          <a:ln w="9525">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endParaRPr lang="el-GR" altLang="el-GR">
              <a:latin typeface="Arial" panose="020B0604020202020204" pitchFamily="34" charset="0"/>
            </a:endParaRPr>
          </a:p>
        </p:txBody>
      </p:sp>
      <p:sp>
        <p:nvSpPr>
          <p:cNvPr id="749588" name="AutoShape 20">
            <a:extLst>
              <a:ext uri="{FF2B5EF4-FFF2-40B4-BE49-F238E27FC236}">
                <a16:creationId xmlns:a16="http://schemas.microsoft.com/office/drawing/2014/main" id="{E9AAF564-39FC-65D6-B1B5-B6E012BF58AF}"/>
              </a:ext>
            </a:extLst>
          </p:cNvPr>
          <p:cNvSpPr>
            <a:spLocks noChangeArrowheads="1"/>
          </p:cNvSpPr>
          <p:nvPr/>
        </p:nvSpPr>
        <p:spPr bwMode="auto">
          <a:xfrm>
            <a:off x="5867400" y="2241550"/>
            <a:ext cx="304800" cy="228600"/>
          </a:xfrm>
          <a:prstGeom prst="rightArrow">
            <a:avLst>
              <a:gd name="adj1" fmla="val 50000"/>
              <a:gd name="adj2" fmla="val 33333"/>
            </a:avLst>
          </a:prstGeom>
          <a:solidFill>
            <a:srgbClr val="FFFF00"/>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endParaRPr lang="el-GR" altLang="el-GR">
              <a:latin typeface="Arial" panose="020B0604020202020204" pitchFamily="34" charset="0"/>
            </a:endParaRPr>
          </a:p>
        </p:txBody>
      </p:sp>
      <p:sp>
        <p:nvSpPr>
          <p:cNvPr id="749589" name="AutoShape 21">
            <a:extLst>
              <a:ext uri="{FF2B5EF4-FFF2-40B4-BE49-F238E27FC236}">
                <a16:creationId xmlns:a16="http://schemas.microsoft.com/office/drawing/2014/main" id="{DE56C16C-F756-4733-4823-94F33569E6F5}"/>
              </a:ext>
            </a:extLst>
          </p:cNvPr>
          <p:cNvSpPr>
            <a:spLocks noChangeArrowheads="1"/>
          </p:cNvSpPr>
          <p:nvPr/>
        </p:nvSpPr>
        <p:spPr bwMode="auto">
          <a:xfrm>
            <a:off x="7524750" y="2241550"/>
            <a:ext cx="304800" cy="228600"/>
          </a:xfrm>
          <a:prstGeom prst="rightArrow">
            <a:avLst>
              <a:gd name="adj1" fmla="val 50000"/>
              <a:gd name="adj2" fmla="val 33333"/>
            </a:avLst>
          </a:prstGeom>
          <a:solidFill>
            <a:srgbClr val="FFFF00"/>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endParaRPr lang="el-GR" altLang="el-GR">
              <a:latin typeface="Arial" panose="020B0604020202020204" pitchFamily="34" charset="0"/>
            </a:endParaRPr>
          </a:p>
        </p:txBody>
      </p:sp>
      <p:sp>
        <p:nvSpPr>
          <p:cNvPr id="749590" name="AutoShape 22">
            <a:extLst>
              <a:ext uri="{FF2B5EF4-FFF2-40B4-BE49-F238E27FC236}">
                <a16:creationId xmlns:a16="http://schemas.microsoft.com/office/drawing/2014/main" id="{9F722DF1-362D-1EB9-A504-640BBA56CFEC}"/>
              </a:ext>
            </a:extLst>
          </p:cNvPr>
          <p:cNvSpPr>
            <a:spLocks noChangeArrowheads="1"/>
          </p:cNvSpPr>
          <p:nvPr/>
        </p:nvSpPr>
        <p:spPr bwMode="auto">
          <a:xfrm>
            <a:off x="3397250" y="3041650"/>
            <a:ext cx="152400" cy="228600"/>
          </a:xfrm>
          <a:prstGeom prst="downArrow">
            <a:avLst>
              <a:gd name="adj1" fmla="val 50000"/>
              <a:gd name="adj2" fmla="val 37500"/>
            </a:avLst>
          </a:prstGeom>
          <a:solidFill>
            <a:srgbClr val="FFFF99"/>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endParaRPr lang="el-GR" altLang="el-GR">
              <a:latin typeface="Arial" panose="020B0604020202020204" pitchFamily="34" charset="0"/>
            </a:endParaRPr>
          </a:p>
        </p:txBody>
      </p:sp>
      <p:sp>
        <p:nvSpPr>
          <p:cNvPr id="749591" name="AutoShape 23">
            <a:extLst>
              <a:ext uri="{FF2B5EF4-FFF2-40B4-BE49-F238E27FC236}">
                <a16:creationId xmlns:a16="http://schemas.microsoft.com/office/drawing/2014/main" id="{CD664946-E134-4A96-BC42-93F52811CB40}"/>
              </a:ext>
            </a:extLst>
          </p:cNvPr>
          <p:cNvSpPr>
            <a:spLocks noChangeArrowheads="1"/>
          </p:cNvSpPr>
          <p:nvPr/>
        </p:nvSpPr>
        <p:spPr bwMode="auto">
          <a:xfrm>
            <a:off x="5073650" y="3041650"/>
            <a:ext cx="152400" cy="228600"/>
          </a:xfrm>
          <a:prstGeom prst="downArrow">
            <a:avLst>
              <a:gd name="adj1" fmla="val 50000"/>
              <a:gd name="adj2" fmla="val 37500"/>
            </a:avLst>
          </a:prstGeom>
          <a:solidFill>
            <a:srgbClr val="FFFF99"/>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endParaRPr lang="el-GR" altLang="el-GR">
              <a:latin typeface="Arial" panose="020B0604020202020204" pitchFamily="34" charset="0"/>
            </a:endParaRPr>
          </a:p>
        </p:txBody>
      </p:sp>
      <p:sp>
        <p:nvSpPr>
          <p:cNvPr id="749592" name="AutoShape 24">
            <a:extLst>
              <a:ext uri="{FF2B5EF4-FFF2-40B4-BE49-F238E27FC236}">
                <a16:creationId xmlns:a16="http://schemas.microsoft.com/office/drawing/2014/main" id="{5002BC33-EC88-3BC5-45B6-BCFDBB0869DB}"/>
              </a:ext>
            </a:extLst>
          </p:cNvPr>
          <p:cNvSpPr>
            <a:spLocks noChangeArrowheads="1"/>
          </p:cNvSpPr>
          <p:nvPr/>
        </p:nvSpPr>
        <p:spPr bwMode="auto">
          <a:xfrm>
            <a:off x="6769100" y="3041650"/>
            <a:ext cx="152400" cy="228600"/>
          </a:xfrm>
          <a:prstGeom prst="downArrow">
            <a:avLst>
              <a:gd name="adj1" fmla="val 50000"/>
              <a:gd name="adj2" fmla="val 37500"/>
            </a:avLst>
          </a:prstGeom>
          <a:solidFill>
            <a:srgbClr val="FFFF99"/>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endParaRPr lang="el-GR" altLang="el-GR">
              <a:latin typeface="Arial" panose="020B0604020202020204" pitchFamily="34" charset="0"/>
            </a:endParaRPr>
          </a:p>
        </p:txBody>
      </p:sp>
      <p:sp>
        <p:nvSpPr>
          <p:cNvPr id="749593" name="AutoShape 25">
            <a:extLst>
              <a:ext uri="{FF2B5EF4-FFF2-40B4-BE49-F238E27FC236}">
                <a16:creationId xmlns:a16="http://schemas.microsoft.com/office/drawing/2014/main" id="{3B65E9F4-3A0A-AF82-28F8-17383F1EDED0}"/>
              </a:ext>
            </a:extLst>
          </p:cNvPr>
          <p:cNvSpPr>
            <a:spLocks noChangeArrowheads="1"/>
          </p:cNvSpPr>
          <p:nvPr/>
        </p:nvSpPr>
        <p:spPr bwMode="auto">
          <a:xfrm>
            <a:off x="8423275" y="3027363"/>
            <a:ext cx="152400" cy="228600"/>
          </a:xfrm>
          <a:prstGeom prst="downArrow">
            <a:avLst>
              <a:gd name="adj1" fmla="val 50000"/>
              <a:gd name="adj2" fmla="val 37500"/>
            </a:avLst>
          </a:prstGeom>
          <a:solidFill>
            <a:srgbClr val="FFFF99"/>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endParaRPr lang="el-GR" altLang="el-GR">
              <a:latin typeface="Arial" panose="020B0604020202020204" pitchFamily="34" charset="0"/>
            </a:endParaRPr>
          </a:p>
        </p:txBody>
      </p:sp>
      <p:sp>
        <p:nvSpPr>
          <p:cNvPr id="4123" name="Line 26">
            <a:extLst>
              <a:ext uri="{FF2B5EF4-FFF2-40B4-BE49-F238E27FC236}">
                <a16:creationId xmlns:a16="http://schemas.microsoft.com/office/drawing/2014/main" id="{E060E63D-3AEC-6F80-E830-ECBD989DE5BF}"/>
              </a:ext>
            </a:extLst>
          </p:cNvPr>
          <p:cNvSpPr>
            <a:spLocks noChangeShapeType="1"/>
          </p:cNvSpPr>
          <p:nvPr/>
        </p:nvSpPr>
        <p:spPr bwMode="auto">
          <a:xfrm>
            <a:off x="3473450" y="4217988"/>
            <a:ext cx="1588" cy="228600"/>
          </a:xfrm>
          <a:prstGeom prst="line">
            <a:avLst/>
          </a:prstGeom>
          <a:noFill/>
          <a:ln w="349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124" name="Line 27">
            <a:extLst>
              <a:ext uri="{FF2B5EF4-FFF2-40B4-BE49-F238E27FC236}">
                <a16:creationId xmlns:a16="http://schemas.microsoft.com/office/drawing/2014/main" id="{8382C509-178D-231A-8298-A7644E5760C6}"/>
              </a:ext>
            </a:extLst>
          </p:cNvPr>
          <p:cNvSpPr>
            <a:spLocks noChangeShapeType="1"/>
          </p:cNvSpPr>
          <p:nvPr/>
        </p:nvSpPr>
        <p:spPr bwMode="auto">
          <a:xfrm>
            <a:off x="5149850" y="4213225"/>
            <a:ext cx="1588" cy="228600"/>
          </a:xfrm>
          <a:prstGeom prst="line">
            <a:avLst/>
          </a:prstGeom>
          <a:noFill/>
          <a:ln w="349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125" name="Line 28">
            <a:extLst>
              <a:ext uri="{FF2B5EF4-FFF2-40B4-BE49-F238E27FC236}">
                <a16:creationId xmlns:a16="http://schemas.microsoft.com/office/drawing/2014/main" id="{B08A7D88-1005-A6F1-759E-36C0EAC198A4}"/>
              </a:ext>
            </a:extLst>
          </p:cNvPr>
          <p:cNvSpPr>
            <a:spLocks noChangeShapeType="1"/>
          </p:cNvSpPr>
          <p:nvPr/>
        </p:nvSpPr>
        <p:spPr bwMode="auto">
          <a:xfrm>
            <a:off x="8504238" y="4217988"/>
            <a:ext cx="1587" cy="228600"/>
          </a:xfrm>
          <a:prstGeom prst="line">
            <a:avLst/>
          </a:prstGeom>
          <a:noFill/>
          <a:ln w="349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126" name="Line 29">
            <a:extLst>
              <a:ext uri="{FF2B5EF4-FFF2-40B4-BE49-F238E27FC236}">
                <a16:creationId xmlns:a16="http://schemas.microsoft.com/office/drawing/2014/main" id="{77DAFEC2-ABE0-2513-7828-09115C90D7F3}"/>
              </a:ext>
            </a:extLst>
          </p:cNvPr>
          <p:cNvSpPr>
            <a:spLocks noChangeShapeType="1"/>
          </p:cNvSpPr>
          <p:nvPr/>
        </p:nvSpPr>
        <p:spPr bwMode="auto">
          <a:xfrm>
            <a:off x="1797050" y="4227513"/>
            <a:ext cx="1588" cy="228600"/>
          </a:xfrm>
          <a:prstGeom prst="line">
            <a:avLst/>
          </a:prstGeom>
          <a:noFill/>
          <a:ln w="349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49598" name="AutoShape 30">
            <a:extLst>
              <a:ext uri="{FF2B5EF4-FFF2-40B4-BE49-F238E27FC236}">
                <a16:creationId xmlns:a16="http://schemas.microsoft.com/office/drawing/2014/main" id="{7636965A-A79D-EF62-C286-4406D041DE8E}"/>
              </a:ext>
            </a:extLst>
          </p:cNvPr>
          <p:cNvSpPr>
            <a:spLocks noChangeArrowheads="1"/>
          </p:cNvSpPr>
          <p:nvPr/>
        </p:nvSpPr>
        <p:spPr bwMode="auto">
          <a:xfrm>
            <a:off x="1720850" y="3041650"/>
            <a:ext cx="152400" cy="228600"/>
          </a:xfrm>
          <a:prstGeom prst="downArrow">
            <a:avLst>
              <a:gd name="adj1" fmla="val 50000"/>
              <a:gd name="adj2" fmla="val 37500"/>
            </a:avLst>
          </a:prstGeom>
          <a:solidFill>
            <a:srgbClr val="FFFF99"/>
          </a:solidFill>
          <a:ln w="9525">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endParaRPr lang="el-GR" altLang="el-GR">
              <a:latin typeface="Arial" panose="020B0604020202020204" pitchFamily="34" charset="0"/>
            </a:endParaRPr>
          </a:p>
        </p:txBody>
      </p:sp>
      <p:sp>
        <p:nvSpPr>
          <p:cNvPr id="4128" name="Text Box 31">
            <a:extLst>
              <a:ext uri="{FF2B5EF4-FFF2-40B4-BE49-F238E27FC236}">
                <a16:creationId xmlns:a16="http://schemas.microsoft.com/office/drawing/2014/main" id="{9E7E74F3-65A6-6747-BAE3-031180ADA0B5}"/>
              </a:ext>
            </a:extLst>
          </p:cNvPr>
          <p:cNvSpPr txBox="1">
            <a:spLocks noChangeArrowheads="1"/>
          </p:cNvSpPr>
          <p:nvPr/>
        </p:nvSpPr>
        <p:spPr bwMode="auto">
          <a:xfrm>
            <a:off x="3735388" y="1374775"/>
            <a:ext cx="274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l-GR" altLang="el-GR" b="1" i="1">
                <a:latin typeface="Arial" panose="020B0604020202020204" pitchFamily="34" charset="0"/>
              </a:rPr>
              <a:t>Βασικές Ενέργειες</a:t>
            </a:r>
            <a:endParaRPr lang="en-GB" altLang="el-GR" b="1" i="1">
              <a:latin typeface="Arial" panose="020B0604020202020204" pitchFamily="34" charset="0"/>
            </a:endParaRPr>
          </a:p>
        </p:txBody>
      </p:sp>
      <p:sp>
        <p:nvSpPr>
          <p:cNvPr id="4129" name="Text Box 32">
            <a:extLst>
              <a:ext uri="{FF2B5EF4-FFF2-40B4-BE49-F238E27FC236}">
                <a16:creationId xmlns:a16="http://schemas.microsoft.com/office/drawing/2014/main" id="{77653F7B-4073-C693-7BDE-2F452BD0338F}"/>
              </a:ext>
            </a:extLst>
          </p:cNvPr>
          <p:cNvSpPr txBox="1">
            <a:spLocks noChangeArrowheads="1"/>
          </p:cNvSpPr>
          <p:nvPr/>
        </p:nvSpPr>
        <p:spPr bwMode="auto">
          <a:xfrm>
            <a:off x="7707313" y="1389063"/>
            <a:ext cx="18288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spcBef>
                <a:spcPct val="50000"/>
              </a:spcBef>
            </a:pPr>
            <a:r>
              <a:rPr lang="el-GR" altLang="el-GR" b="1" i="1">
                <a:latin typeface="Arial" panose="020B0604020202020204" pitchFamily="34" charset="0"/>
              </a:rPr>
              <a:t>Δράση</a:t>
            </a:r>
            <a:endParaRPr lang="en-GB" altLang="el-GR" b="1" i="1">
              <a:latin typeface="Arial" panose="020B0604020202020204" pitchFamily="34" charset="0"/>
            </a:endParaRPr>
          </a:p>
        </p:txBody>
      </p:sp>
      <p:sp>
        <p:nvSpPr>
          <p:cNvPr id="4130" name="Line 33">
            <a:extLst>
              <a:ext uri="{FF2B5EF4-FFF2-40B4-BE49-F238E27FC236}">
                <a16:creationId xmlns:a16="http://schemas.microsoft.com/office/drawing/2014/main" id="{B2DE0C91-0AAE-D9E2-3729-E4510FE31846}"/>
              </a:ext>
            </a:extLst>
          </p:cNvPr>
          <p:cNvSpPr>
            <a:spLocks noChangeShapeType="1"/>
          </p:cNvSpPr>
          <p:nvPr/>
        </p:nvSpPr>
        <p:spPr bwMode="auto">
          <a:xfrm>
            <a:off x="2635250" y="1414463"/>
            <a:ext cx="1588" cy="4951412"/>
          </a:xfrm>
          <a:prstGeom prst="line">
            <a:avLst/>
          </a:prstGeom>
          <a:noFill/>
          <a:ln w="317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131" name="Line 34">
            <a:extLst>
              <a:ext uri="{FF2B5EF4-FFF2-40B4-BE49-F238E27FC236}">
                <a16:creationId xmlns:a16="http://schemas.microsoft.com/office/drawing/2014/main" id="{5403122E-A5B8-9ECD-FE1A-A0C9EBF742A1}"/>
              </a:ext>
            </a:extLst>
          </p:cNvPr>
          <p:cNvSpPr>
            <a:spLocks noChangeShapeType="1"/>
          </p:cNvSpPr>
          <p:nvPr/>
        </p:nvSpPr>
        <p:spPr bwMode="auto">
          <a:xfrm>
            <a:off x="7667625" y="1341438"/>
            <a:ext cx="1588" cy="5024437"/>
          </a:xfrm>
          <a:prstGeom prst="line">
            <a:avLst/>
          </a:prstGeom>
          <a:noFill/>
          <a:ln w="3175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49603" name="Oval 35">
            <a:extLst>
              <a:ext uri="{FF2B5EF4-FFF2-40B4-BE49-F238E27FC236}">
                <a16:creationId xmlns:a16="http://schemas.microsoft.com/office/drawing/2014/main" id="{845A6DFF-9FD0-2EB5-8E7F-B9723CCE1CB6}"/>
              </a:ext>
            </a:extLst>
          </p:cNvPr>
          <p:cNvSpPr>
            <a:spLocks noChangeArrowheads="1"/>
          </p:cNvSpPr>
          <p:nvPr/>
        </p:nvSpPr>
        <p:spPr bwMode="auto">
          <a:xfrm>
            <a:off x="6300788" y="5373688"/>
            <a:ext cx="1079500" cy="1079500"/>
          </a:xfrm>
          <a:prstGeom prst="ellipse">
            <a:avLst/>
          </a:prstGeom>
          <a:solidFill>
            <a:srgbClr val="FF0000"/>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400" b="1">
                <a:solidFill>
                  <a:schemeClr val="bg1"/>
                </a:solidFill>
                <a:latin typeface="Arial Narrow" panose="020B0606020202030204" pitchFamily="34" charset="0"/>
              </a:rPr>
              <a:t>Εργασιακές </a:t>
            </a:r>
          </a:p>
          <a:p>
            <a:pPr algn="ctr" eaLnBrk="1" hangingPunct="1"/>
            <a:r>
              <a:rPr lang="el-GR" altLang="el-GR" sz="1400" b="1">
                <a:solidFill>
                  <a:schemeClr val="bg1"/>
                </a:solidFill>
                <a:latin typeface="Arial Narrow" panose="020B0606020202030204" pitchFamily="34" charset="0"/>
              </a:rPr>
              <a:t>Σχέσεις</a:t>
            </a:r>
            <a:endParaRPr lang="en-GB" altLang="el-GR" sz="1400" b="1">
              <a:solidFill>
                <a:schemeClr val="bg1"/>
              </a:solidFill>
              <a:latin typeface="Arial Narrow" panose="020B0606020202030204" pitchFamily="34" charset="0"/>
            </a:endParaRPr>
          </a:p>
        </p:txBody>
      </p:sp>
      <p:sp>
        <p:nvSpPr>
          <p:cNvPr id="749604" name="Oval 36">
            <a:extLst>
              <a:ext uri="{FF2B5EF4-FFF2-40B4-BE49-F238E27FC236}">
                <a16:creationId xmlns:a16="http://schemas.microsoft.com/office/drawing/2014/main" id="{71E3CEDD-1F99-4D37-EB21-468674EACF64}"/>
              </a:ext>
            </a:extLst>
          </p:cNvPr>
          <p:cNvSpPr>
            <a:spLocks noChangeArrowheads="1"/>
          </p:cNvSpPr>
          <p:nvPr/>
        </p:nvSpPr>
        <p:spPr bwMode="auto">
          <a:xfrm>
            <a:off x="4932363" y="5373688"/>
            <a:ext cx="1079500" cy="1079500"/>
          </a:xfrm>
          <a:prstGeom prst="ellipse">
            <a:avLst/>
          </a:prstGeom>
          <a:solidFill>
            <a:srgbClr val="FF0000"/>
          </a:solidFill>
          <a:ln w="9525">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400" b="1">
                <a:solidFill>
                  <a:schemeClr val="bg1"/>
                </a:solidFill>
                <a:latin typeface="Arial Narrow" panose="020B0606020202030204" pitchFamily="34" charset="0"/>
              </a:rPr>
              <a:t>Θέματα </a:t>
            </a:r>
          </a:p>
          <a:p>
            <a:pPr algn="ctr" eaLnBrk="1" hangingPunct="1"/>
            <a:r>
              <a:rPr lang="el-GR" altLang="el-GR" sz="1400" b="1">
                <a:solidFill>
                  <a:schemeClr val="bg1"/>
                </a:solidFill>
                <a:latin typeface="Arial Narrow" panose="020B0606020202030204" pitchFamily="34" charset="0"/>
              </a:rPr>
              <a:t>Εργατικού </a:t>
            </a:r>
          </a:p>
          <a:p>
            <a:pPr algn="ctr" eaLnBrk="1" hangingPunct="1"/>
            <a:r>
              <a:rPr lang="el-GR" altLang="el-GR" sz="1400" b="1">
                <a:solidFill>
                  <a:schemeClr val="bg1"/>
                </a:solidFill>
                <a:latin typeface="Arial Narrow" panose="020B0606020202030204" pitchFamily="34" charset="0"/>
              </a:rPr>
              <a:t>Δικαίου</a:t>
            </a:r>
            <a:endParaRPr lang="en-GB" altLang="el-GR" sz="1400" b="1">
              <a:solidFill>
                <a:schemeClr val="bg1"/>
              </a:solidFill>
              <a:latin typeface="Arial Narrow" panose="020B0606020202030204" pitchFamily="34" charset="0"/>
            </a:endParaRPr>
          </a:p>
        </p:txBody>
      </p:sp>
      <p:sp>
        <p:nvSpPr>
          <p:cNvPr id="749605" name="Oval 37">
            <a:extLst>
              <a:ext uri="{FF2B5EF4-FFF2-40B4-BE49-F238E27FC236}">
                <a16:creationId xmlns:a16="http://schemas.microsoft.com/office/drawing/2014/main" id="{94FD377B-32B5-DBC7-F7B3-268143755F97}"/>
              </a:ext>
            </a:extLst>
          </p:cNvPr>
          <p:cNvSpPr>
            <a:spLocks noChangeArrowheads="1"/>
          </p:cNvSpPr>
          <p:nvPr/>
        </p:nvSpPr>
        <p:spPr bwMode="auto">
          <a:xfrm>
            <a:off x="6388100" y="4440238"/>
            <a:ext cx="914400" cy="914400"/>
          </a:xfrm>
          <a:prstGeom prst="ellipse">
            <a:avLst/>
          </a:prstGeom>
          <a:solidFill>
            <a:srgbClr val="000080">
              <a:alpha val="54117"/>
            </a:srgbClr>
          </a:solidFill>
          <a:ln w="9525" algn="ctr">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chemeClr val="bg1"/>
                </a:solidFill>
                <a:latin typeface="Arial Narrow" panose="020B0606020202030204" pitchFamily="34" charset="0"/>
              </a:rPr>
              <a:t>Διοίκηση </a:t>
            </a:r>
          </a:p>
          <a:p>
            <a:pPr algn="ctr" eaLnBrk="1" hangingPunct="1"/>
            <a:r>
              <a:rPr lang="el-GR" altLang="el-GR" sz="1200" b="1">
                <a:solidFill>
                  <a:schemeClr val="bg1"/>
                </a:solidFill>
                <a:latin typeface="Arial Narrow" panose="020B0606020202030204" pitchFamily="34" charset="0"/>
              </a:rPr>
              <a:t>Αμοιβών</a:t>
            </a:r>
            <a:endParaRPr lang="en-GB" altLang="el-GR" sz="1200" b="1">
              <a:solidFill>
                <a:schemeClr val="bg1"/>
              </a:solidFill>
              <a:latin typeface="Arial Narrow" panose="020B0606020202030204" pitchFamily="34" charset="0"/>
            </a:endParaRPr>
          </a:p>
        </p:txBody>
      </p:sp>
      <p:sp>
        <p:nvSpPr>
          <p:cNvPr id="4135" name="Line 38">
            <a:extLst>
              <a:ext uri="{FF2B5EF4-FFF2-40B4-BE49-F238E27FC236}">
                <a16:creationId xmlns:a16="http://schemas.microsoft.com/office/drawing/2014/main" id="{9B727A0F-DA4D-C2CC-CA0A-C60818542C52}"/>
              </a:ext>
            </a:extLst>
          </p:cNvPr>
          <p:cNvSpPr>
            <a:spLocks noChangeShapeType="1"/>
          </p:cNvSpPr>
          <p:nvPr/>
        </p:nvSpPr>
        <p:spPr bwMode="auto">
          <a:xfrm>
            <a:off x="6859588" y="4240213"/>
            <a:ext cx="1587" cy="228600"/>
          </a:xfrm>
          <a:prstGeom prst="line">
            <a:avLst/>
          </a:prstGeom>
          <a:noFill/>
          <a:ln w="349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49574"/>
                                        </p:tgtEl>
                                        <p:attrNameLst>
                                          <p:attrName>style.visibility</p:attrName>
                                        </p:attrNameLst>
                                      </p:cBhvr>
                                      <p:to>
                                        <p:strVal val="visible"/>
                                      </p:to>
                                    </p:set>
                                    <p:anim calcmode="lin" valueType="num">
                                      <p:cBhvr>
                                        <p:cTn id="7" dur="500" fill="hold"/>
                                        <p:tgtEl>
                                          <p:spTgt spid="749574"/>
                                        </p:tgtEl>
                                        <p:attrNameLst>
                                          <p:attrName>ppt_w</p:attrName>
                                        </p:attrNameLst>
                                      </p:cBhvr>
                                      <p:tavLst>
                                        <p:tav tm="0">
                                          <p:val>
                                            <p:fltVal val="0"/>
                                          </p:val>
                                        </p:tav>
                                        <p:tav tm="100000">
                                          <p:val>
                                            <p:strVal val="#ppt_w"/>
                                          </p:val>
                                        </p:tav>
                                      </p:tavLst>
                                    </p:anim>
                                    <p:anim calcmode="lin" valueType="num">
                                      <p:cBhvr>
                                        <p:cTn id="8" dur="500" fill="hold"/>
                                        <p:tgtEl>
                                          <p:spTgt spid="749574"/>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749598"/>
                                        </p:tgtEl>
                                        <p:attrNameLst>
                                          <p:attrName>style.visibility</p:attrName>
                                        </p:attrNameLst>
                                      </p:cBhvr>
                                      <p:to>
                                        <p:strVal val="visible"/>
                                      </p:to>
                                    </p:set>
                                    <p:anim calcmode="lin" valueType="num">
                                      <p:cBhvr>
                                        <p:cTn id="12" dur="500" fill="hold"/>
                                        <p:tgtEl>
                                          <p:spTgt spid="749598"/>
                                        </p:tgtEl>
                                        <p:attrNameLst>
                                          <p:attrName>ppt_w</p:attrName>
                                        </p:attrNameLst>
                                      </p:cBhvr>
                                      <p:tavLst>
                                        <p:tav tm="0">
                                          <p:val>
                                            <p:fltVal val="0"/>
                                          </p:val>
                                        </p:tav>
                                        <p:tav tm="100000">
                                          <p:val>
                                            <p:strVal val="#ppt_w"/>
                                          </p:val>
                                        </p:tav>
                                      </p:tavLst>
                                    </p:anim>
                                    <p:anim calcmode="lin" valueType="num">
                                      <p:cBhvr>
                                        <p:cTn id="13" dur="500" fill="hold"/>
                                        <p:tgtEl>
                                          <p:spTgt spid="749598"/>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749573"/>
                                        </p:tgtEl>
                                        <p:attrNameLst>
                                          <p:attrName>style.visibility</p:attrName>
                                        </p:attrNameLst>
                                      </p:cBhvr>
                                      <p:to>
                                        <p:strVal val="visible"/>
                                      </p:to>
                                    </p:set>
                                    <p:anim calcmode="lin" valueType="num">
                                      <p:cBhvr additive="base">
                                        <p:cTn id="17" dur="500" fill="hold"/>
                                        <p:tgtEl>
                                          <p:spTgt spid="749573"/>
                                        </p:tgtEl>
                                        <p:attrNameLst>
                                          <p:attrName>ppt_x</p:attrName>
                                        </p:attrNameLst>
                                      </p:cBhvr>
                                      <p:tavLst>
                                        <p:tav tm="0">
                                          <p:val>
                                            <p:strVal val="#ppt_x"/>
                                          </p:val>
                                        </p:tav>
                                        <p:tav tm="100000">
                                          <p:val>
                                            <p:strVal val="#ppt_x"/>
                                          </p:val>
                                        </p:tav>
                                      </p:tavLst>
                                    </p:anim>
                                    <p:anim calcmode="lin" valueType="num">
                                      <p:cBhvr additive="base">
                                        <p:cTn id="18" dur="500" fill="hold"/>
                                        <p:tgtEl>
                                          <p:spTgt spid="749573"/>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749585"/>
                                        </p:tgtEl>
                                        <p:attrNameLst>
                                          <p:attrName>style.visibility</p:attrName>
                                        </p:attrNameLst>
                                      </p:cBhvr>
                                      <p:to>
                                        <p:strVal val="visible"/>
                                      </p:to>
                                    </p:set>
                                    <p:anim calcmode="lin" valueType="num">
                                      <p:cBhvr additive="base">
                                        <p:cTn id="22" dur="500" fill="hold"/>
                                        <p:tgtEl>
                                          <p:spTgt spid="749585"/>
                                        </p:tgtEl>
                                        <p:attrNameLst>
                                          <p:attrName>ppt_x</p:attrName>
                                        </p:attrNameLst>
                                      </p:cBhvr>
                                      <p:tavLst>
                                        <p:tav tm="0">
                                          <p:val>
                                            <p:strVal val="#ppt_x"/>
                                          </p:val>
                                        </p:tav>
                                        <p:tav tm="100000">
                                          <p:val>
                                            <p:strVal val="#ppt_x"/>
                                          </p:val>
                                        </p:tav>
                                      </p:tavLst>
                                    </p:anim>
                                    <p:anim calcmode="lin" valueType="num">
                                      <p:cBhvr additive="base">
                                        <p:cTn id="23" dur="500" fill="hold"/>
                                        <p:tgtEl>
                                          <p:spTgt spid="749585"/>
                                        </p:tgtEl>
                                        <p:attrNameLst>
                                          <p:attrName>ppt_y</p:attrName>
                                        </p:attrNameLst>
                                      </p:cBhvr>
                                      <p:tavLst>
                                        <p:tav tm="0">
                                          <p:val>
                                            <p:strVal val="0-#ppt_h/2"/>
                                          </p:val>
                                        </p:tav>
                                        <p:tav tm="100000">
                                          <p:val>
                                            <p:strVal val="#ppt_y"/>
                                          </p:val>
                                        </p:tav>
                                      </p:tavLst>
                                    </p:anim>
                                  </p:childTnLst>
                                </p:cTn>
                              </p:par>
                              <p:par>
                                <p:cTn id="24" presetID="23" presetClass="entr" presetSubtype="16" fill="hold" grpId="0" nodeType="withEffect">
                                  <p:stCondLst>
                                    <p:cond delay="0"/>
                                  </p:stCondLst>
                                  <p:childTnLst>
                                    <p:set>
                                      <p:cBhvr>
                                        <p:cTn id="25" dur="1" fill="hold">
                                          <p:stCondLst>
                                            <p:cond delay="0"/>
                                          </p:stCondLst>
                                        </p:cTn>
                                        <p:tgtEl>
                                          <p:spTgt spid="749586"/>
                                        </p:tgtEl>
                                        <p:attrNameLst>
                                          <p:attrName>style.visibility</p:attrName>
                                        </p:attrNameLst>
                                      </p:cBhvr>
                                      <p:to>
                                        <p:strVal val="visible"/>
                                      </p:to>
                                    </p:set>
                                    <p:anim calcmode="lin" valueType="num">
                                      <p:cBhvr>
                                        <p:cTn id="26" dur="500" fill="hold"/>
                                        <p:tgtEl>
                                          <p:spTgt spid="749586"/>
                                        </p:tgtEl>
                                        <p:attrNameLst>
                                          <p:attrName>ppt_w</p:attrName>
                                        </p:attrNameLst>
                                      </p:cBhvr>
                                      <p:tavLst>
                                        <p:tav tm="0">
                                          <p:val>
                                            <p:fltVal val="0"/>
                                          </p:val>
                                        </p:tav>
                                        <p:tav tm="100000">
                                          <p:val>
                                            <p:strVal val="#ppt_w"/>
                                          </p:val>
                                        </p:tav>
                                      </p:tavLst>
                                    </p:anim>
                                    <p:anim calcmode="lin" valueType="num">
                                      <p:cBhvr>
                                        <p:cTn id="27" dur="500" fill="hold"/>
                                        <p:tgtEl>
                                          <p:spTgt spid="749586"/>
                                        </p:tgtEl>
                                        <p:attrNameLst>
                                          <p:attrName>ppt_h</p:attrName>
                                        </p:attrNameLst>
                                      </p:cBhvr>
                                      <p:tavLst>
                                        <p:tav tm="0">
                                          <p:val>
                                            <p:fltVal val="0"/>
                                          </p:val>
                                        </p:tav>
                                        <p:tav tm="100000">
                                          <p:val>
                                            <p:strVal val="#ppt_h"/>
                                          </p:val>
                                        </p:tav>
                                      </p:tavLst>
                                    </p:anim>
                                  </p:childTnLst>
                                </p:cTn>
                              </p:par>
                            </p:childTnLst>
                          </p:cTn>
                        </p:par>
                        <p:par>
                          <p:cTn id="28" fill="hold" nodeType="afterGroup">
                            <p:stCondLst>
                              <p:cond delay="2000"/>
                            </p:stCondLst>
                            <p:childTnLst>
                              <p:par>
                                <p:cTn id="29" presetID="2" presetClass="entr" presetSubtype="1" fill="hold" grpId="0" nodeType="afterEffect">
                                  <p:stCondLst>
                                    <p:cond delay="0"/>
                                  </p:stCondLst>
                                  <p:childTnLst>
                                    <p:set>
                                      <p:cBhvr>
                                        <p:cTn id="30" dur="1" fill="hold">
                                          <p:stCondLst>
                                            <p:cond delay="0"/>
                                          </p:stCondLst>
                                        </p:cTn>
                                        <p:tgtEl>
                                          <p:spTgt spid="749578"/>
                                        </p:tgtEl>
                                        <p:attrNameLst>
                                          <p:attrName>style.visibility</p:attrName>
                                        </p:attrNameLst>
                                      </p:cBhvr>
                                      <p:to>
                                        <p:strVal val="visible"/>
                                      </p:to>
                                    </p:set>
                                    <p:anim calcmode="lin" valueType="num">
                                      <p:cBhvr additive="base">
                                        <p:cTn id="31" dur="500" fill="hold"/>
                                        <p:tgtEl>
                                          <p:spTgt spid="749578"/>
                                        </p:tgtEl>
                                        <p:attrNameLst>
                                          <p:attrName>ppt_x</p:attrName>
                                        </p:attrNameLst>
                                      </p:cBhvr>
                                      <p:tavLst>
                                        <p:tav tm="0">
                                          <p:val>
                                            <p:strVal val="#ppt_x"/>
                                          </p:val>
                                        </p:tav>
                                        <p:tav tm="100000">
                                          <p:val>
                                            <p:strVal val="#ppt_x"/>
                                          </p:val>
                                        </p:tav>
                                      </p:tavLst>
                                    </p:anim>
                                    <p:anim calcmode="lin" valueType="num">
                                      <p:cBhvr additive="base">
                                        <p:cTn id="32" dur="500" fill="hold"/>
                                        <p:tgtEl>
                                          <p:spTgt spid="749578"/>
                                        </p:tgtEl>
                                        <p:attrNameLst>
                                          <p:attrName>ppt_y</p:attrName>
                                        </p:attrNameLst>
                                      </p:cBhvr>
                                      <p:tavLst>
                                        <p:tav tm="0">
                                          <p:val>
                                            <p:strVal val="0-#ppt_h/2"/>
                                          </p:val>
                                        </p:tav>
                                        <p:tav tm="100000">
                                          <p:val>
                                            <p:strVal val="#ppt_y"/>
                                          </p:val>
                                        </p:tav>
                                      </p:tavLst>
                                    </p:anim>
                                  </p:childTnLst>
                                </p:cTn>
                              </p:par>
                            </p:childTnLst>
                          </p:cTn>
                        </p:par>
                        <p:par>
                          <p:cTn id="33" fill="hold" nodeType="afterGroup">
                            <p:stCondLst>
                              <p:cond delay="2500"/>
                            </p:stCondLst>
                            <p:childTnLst>
                              <p:par>
                                <p:cTn id="34" presetID="23" presetClass="entr" presetSubtype="272" fill="hold" grpId="0" nodeType="afterEffect">
                                  <p:stCondLst>
                                    <p:cond delay="0"/>
                                  </p:stCondLst>
                                  <p:childTnLst>
                                    <p:set>
                                      <p:cBhvr>
                                        <p:cTn id="35" dur="1" fill="hold">
                                          <p:stCondLst>
                                            <p:cond delay="0"/>
                                          </p:stCondLst>
                                        </p:cTn>
                                        <p:tgtEl>
                                          <p:spTgt spid="749590"/>
                                        </p:tgtEl>
                                        <p:attrNameLst>
                                          <p:attrName>style.visibility</p:attrName>
                                        </p:attrNameLst>
                                      </p:cBhvr>
                                      <p:to>
                                        <p:strVal val="visible"/>
                                      </p:to>
                                    </p:set>
                                    <p:anim calcmode="lin" valueType="num">
                                      <p:cBhvr>
                                        <p:cTn id="36" dur="500" fill="hold"/>
                                        <p:tgtEl>
                                          <p:spTgt spid="749590"/>
                                        </p:tgtEl>
                                        <p:attrNameLst>
                                          <p:attrName>ppt_w</p:attrName>
                                        </p:attrNameLst>
                                      </p:cBhvr>
                                      <p:tavLst>
                                        <p:tav tm="0">
                                          <p:val>
                                            <p:strVal val="2/3*#ppt_w"/>
                                          </p:val>
                                        </p:tav>
                                        <p:tav tm="100000">
                                          <p:val>
                                            <p:strVal val="#ppt_w"/>
                                          </p:val>
                                        </p:tav>
                                      </p:tavLst>
                                    </p:anim>
                                    <p:anim calcmode="lin" valueType="num">
                                      <p:cBhvr>
                                        <p:cTn id="37" dur="500" fill="hold"/>
                                        <p:tgtEl>
                                          <p:spTgt spid="749590"/>
                                        </p:tgtEl>
                                        <p:attrNameLst>
                                          <p:attrName>ppt_h</p:attrName>
                                        </p:attrNameLst>
                                      </p:cBhvr>
                                      <p:tavLst>
                                        <p:tav tm="0">
                                          <p:val>
                                            <p:strVal val="2/3*#ppt_h"/>
                                          </p:val>
                                        </p:tav>
                                        <p:tav tm="100000">
                                          <p:val>
                                            <p:strVal val="#ppt_h"/>
                                          </p:val>
                                        </p:tav>
                                      </p:tavLst>
                                    </p:anim>
                                  </p:childTnLst>
                                </p:cTn>
                              </p:par>
                              <p:par>
                                <p:cTn id="38" presetID="23" presetClass="entr" presetSubtype="16" fill="hold" grpId="0" nodeType="withEffect">
                                  <p:stCondLst>
                                    <p:cond delay="0"/>
                                  </p:stCondLst>
                                  <p:childTnLst>
                                    <p:set>
                                      <p:cBhvr>
                                        <p:cTn id="39" dur="1" fill="hold">
                                          <p:stCondLst>
                                            <p:cond delay="0"/>
                                          </p:stCondLst>
                                        </p:cTn>
                                        <p:tgtEl>
                                          <p:spTgt spid="749571"/>
                                        </p:tgtEl>
                                        <p:attrNameLst>
                                          <p:attrName>style.visibility</p:attrName>
                                        </p:attrNameLst>
                                      </p:cBhvr>
                                      <p:to>
                                        <p:strVal val="visible"/>
                                      </p:to>
                                    </p:set>
                                    <p:anim calcmode="lin" valueType="num">
                                      <p:cBhvr>
                                        <p:cTn id="40" dur="500" fill="hold"/>
                                        <p:tgtEl>
                                          <p:spTgt spid="749571"/>
                                        </p:tgtEl>
                                        <p:attrNameLst>
                                          <p:attrName>ppt_w</p:attrName>
                                        </p:attrNameLst>
                                      </p:cBhvr>
                                      <p:tavLst>
                                        <p:tav tm="0">
                                          <p:val>
                                            <p:fltVal val="0"/>
                                          </p:val>
                                        </p:tav>
                                        <p:tav tm="100000">
                                          <p:val>
                                            <p:strVal val="#ppt_w"/>
                                          </p:val>
                                        </p:tav>
                                      </p:tavLst>
                                    </p:anim>
                                    <p:anim calcmode="lin" valueType="num">
                                      <p:cBhvr>
                                        <p:cTn id="41" dur="500" fill="hold"/>
                                        <p:tgtEl>
                                          <p:spTgt spid="749571"/>
                                        </p:tgtEl>
                                        <p:attrNameLst>
                                          <p:attrName>ppt_h</p:attrName>
                                        </p:attrNameLst>
                                      </p:cBhvr>
                                      <p:tavLst>
                                        <p:tav tm="0">
                                          <p:val>
                                            <p:fltVal val="0"/>
                                          </p:val>
                                        </p:tav>
                                        <p:tav tm="100000">
                                          <p:val>
                                            <p:strVal val="#ppt_h"/>
                                          </p:val>
                                        </p:tav>
                                      </p:tavLst>
                                    </p:anim>
                                  </p:childTnLst>
                                </p:cTn>
                              </p:par>
                            </p:childTnLst>
                          </p:cTn>
                        </p:par>
                        <p:par>
                          <p:cTn id="42" fill="hold" nodeType="afterGroup">
                            <p:stCondLst>
                              <p:cond delay="3000"/>
                            </p:stCondLst>
                            <p:childTnLst>
                              <p:par>
                                <p:cTn id="43" presetID="23" presetClass="entr" presetSubtype="16" fill="hold" grpId="0" nodeType="afterEffect">
                                  <p:stCondLst>
                                    <p:cond delay="0"/>
                                  </p:stCondLst>
                                  <p:childTnLst>
                                    <p:set>
                                      <p:cBhvr>
                                        <p:cTn id="44" dur="1" fill="hold">
                                          <p:stCondLst>
                                            <p:cond delay="0"/>
                                          </p:stCondLst>
                                        </p:cTn>
                                        <p:tgtEl>
                                          <p:spTgt spid="749583"/>
                                        </p:tgtEl>
                                        <p:attrNameLst>
                                          <p:attrName>style.visibility</p:attrName>
                                        </p:attrNameLst>
                                      </p:cBhvr>
                                      <p:to>
                                        <p:strVal val="visible"/>
                                      </p:to>
                                    </p:set>
                                    <p:anim calcmode="lin" valueType="num">
                                      <p:cBhvr>
                                        <p:cTn id="45" dur="500" fill="hold"/>
                                        <p:tgtEl>
                                          <p:spTgt spid="749583"/>
                                        </p:tgtEl>
                                        <p:attrNameLst>
                                          <p:attrName>ppt_w</p:attrName>
                                        </p:attrNameLst>
                                      </p:cBhvr>
                                      <p:tavLst>
                                        <p:tav tm="0">
                                          <p:val>
                                            <p:fltVal val="0"/>
                                          </p:val>
                                        </p:tav>
                                        <p:tav tm="100000">
                                          <p:val>
                                            <p:strVal val="#ppt_w"/>
                                          </p:val>
                                        </p:tav>
                                      </p:tavLst>
                                    </p:anim>
                                    <p:anim calcmode="lin" valueType="num">
                                      <p:cBhvr>
                                        <p:cTn id="46" dur="500" fill="hold"/>
                                        <p:tgtEl>
                                          <p:spTgt spid="749583"/>
                                        </p:tgtEl>
                                        <p:attrNameLst>
                                          <p:attrName>ppt_h</p:attrName>
                                        </p:attrNameLst>
                                      </p:cBhvr>
                                      <p:tavLst>
                                        <p:tav tm="0">
                                          <p:val>
                                            <p:fltVal val="0"/>
                                          </p:val>
                                        </p:tav>
                                        <p:tav tm="100000">
                                          <p:val>
                                            <p:strVal val="#ppt_h"/>
                                          </p:val>
                                        </p:tav>
                                      </p:tavLst>
                                    </p:anim>
                                  </p:childTnLst>
                                </p:cTn>
                              </p:par>
                              <p:par>
                                <p:cTn id="47" presetID="23" presetClass="entr" presetSubtype="16" fill="hold" grpId="0" nodeType="withEffect">
                                  <p:stCondLst>
                                    <p:cond delay="0"/>
                                  </p:stCondLst>
                                  <p:childTnLst>
                                    <p:set>
                                      <p:cBhvr>
                                        <p:cTn id="48" dur="1" fill="hold">
                                          <p:stCondLst>
                                            <p:cond delay="0"/>
                                          </p:stCondLst>
                                        </p:cTn>
                                        <p:tgtEl>
                                          <p:spTgt spid="749587"/>
                                        </p:tgtEl>
                                        <p:attrNameLst>
                                          <p:attrName>style.visibility</p:attrName>
                                        </p:attrNameLst>
                                      </p:cBhvr>
                                      <p:to>
                                        <p:strVal val="visible"/>
                                      </p:to>
                                    </p:set>
                                    <p:anim calcmode="lin" valueType="num">
                                      <p:cBhvr>
                                        <p:cTn id="49" dur="500" fill="hold"/>
                                        <p:tgtEl>
                                          <p:spTgt spid="749587"/>
                                        </p:tgtEl>
                                        <p:attrNameLst>
                                          <p:attrName>ppt_w</p:attrName>
                                        </p:attrNameLst>
                                      </p:cBhvr>
                                      <p:tavLst>
                                        <p:tav tm="0">
                                          <p:val>
                                            <p:fltVal val="0"/>
                                          </p:val>
                                        </p:tav>
                                        <p:tav tm="100000">
                                          <p:val>
                                            <p:strVal val="#ppt_w"/>
                                          </p:val>
                                        </p:tav>
                                      </p:tavLst>
                                    </p:anim>
                                    <p:anim calcmode="lin" valueType="num">
                                      <p:cBhvr>
                                        <p:cTn id="50" dur="500" fill="hold"/>
                                        <p:tgtEl>
                                          <p:spTgt spid="749587"/>
                                        </p:tgtEl>
                                        <p:attrNameLst>
                                          <p:attrName>ppt_h</p:attrName>
                                        </p:attrNameLst>
                                      </p:cBhvr>
                                      <p:tavLst>
                                        <p:tav tm="0">
                                          <p:val>
                                            <p:fltVal val="0"/>
                                          </p:val>
                                        </p:tav>
                                        <p:tav tm="100000">
                                          <p:val>
                                            <p:strVal val="#ppt_h"/>
                                          </p:val>
                                        </p:tav>
                                      </p:tavLst>
                                    </p:anim>
                                  </p:childTnLst>
                                </p:cTn>
                              </p:par>
                            </p:childTnLst>
                          </p:cTn>
                        </p:par>
                        <p:par>
                          <p:cTn id="51" fill="hold" nodeType="afterGroup">
                            <p:stCondLst>
                              <p:cond delay="3500"/>
                            </p:stCondLst>
                            <p:childTnLst>
                              <p:par>
                                <p:cTn id="52" presetID="2" presetClass="entr" presetSubtype="1" fill="hold" grpId="0" nodeType="afterEffect">
                                  <p:stCondLst>
                                    <p:cond delay="0"/>
                                  </p:stCondLst>
                                  <p:childTnLst>
                                    <p:set>
                                      <p:cBhvr>
                                        <p:cTn id="53" dur="1" fill="hold">
                                          <p:stCondLst>
                                            <p:cond delay="0"/>
                                          </p:stCondLst>
                                        </p:cTn>
                                        <p:tgtEl>
                                          <p:spTgt spid="749579"/>
                                        </p:tgtEl>
                                        <p:attrNameLst>
                                          <p:attrName>style.visibility</p:attrName>
                                        </p:attrNameLst>
                                      </p:cBhvr>
                                      <p:to>
                                        <p:strVal val="visible"/>
                                      </p:to>
                                    </p:set>
                                    <p:anim calcmode="lin" valueType="num">
                                      <p:cBhvr additive="base">
                                        <p:cTn id="54" dur="500" fill="hold"/>
                                        <p:tgtEl>
                                          <p:spTgt spid="749579"/>
                                        </p:tgtEl>
                                        <p:attrNameLst>
                                          <p:attrName>ppt_x</p:attrName>
                                        </p:attrNameLst>
                                      </p:cBhvr>
                                      <p:tavLst>
                                        <p:tav tm="0">
                                          <p:val>
                                            <p:strVal val="#ppt_x"/>
                                          </p:val>
                                        </p:tav>
                                        <p:tav tm="100000">
                                          <p:val>
                                            <p:strVal val="#ppt_x"/>
                                          </p:val>
                                        </p:tav>
                                      </p:tavLst>
                                    </p:anim>
                                    <p:anim calcmode="lin" valueType="num">
                                      <p:cBhvr additive="base">
                                        <p:cTn id="55" dur="500" fill="hold"/>
                                        <p:tgtEl>
                                          <p:spTgt spid="749579"/>
                                        </p:tgtEl>
                                        <p:attrNameLst>
                                          <p:attrName>ppt_y</p:attrName>
                                        </p:attrNameLst>
                                      </p:cBhvr>
                                      <p:tavLst>
                                        <p:tav tm="0">
                                          <p:val>
                                            <p:strVal val="0-#ppt_h/2"/>
                                          </p:val>
                                        </p:tav>
                                        <p:tav tm="100000">
                                          <p:val>
                                            <p:strVal val="#ppt_y"/>
                                          </p:val>
                                        </p:tav>
                                      </p:tavLst>
                                    </p:anim>
                                  </p:childTnLst>
                                </p:cTn>
                              </p:par>
                            </p:childTnLst>
                          </p:cTn>
                        </p:par>
                        <p:par>
                          <p:cTn id="56" fill="hold" nodeType="afterGroup">
                            <p:stCondLst>
                              <p:cond delay="4000"/>
                            </p:stCondLst>
                            <p:childTnLst>
                              <p:par>
                                <p:cTn id="57" presetID="23" presetClass="entr" presetSubtype="16" fill="hold" grpId="0" nodeType="afterEffect">
                                  <p:stCondLst>
                                    <p:cond delay="0"/>
                                  </p:stCondLst>
                                  <p:childTnLst>
                                    <p:set>
                                      <p:cBhvr>
                                        <p:cTn id="58" dur="1" fill="hold">
                                          <p:stCondLst>
                                            <p:cond delay="0"/>
                                          </p:stCondLst>
                                        </p:cTn>
                                        <p:tgtEl>
                                          <p:spTgt spid="749591"/>
                                        </p:tgtEl>
                                        <p:attrNameLst>
                                          <p:attrName>style.visibility</p:attrName>
                                        </p:attrNameLst>
                                      </p:cBhvr>
                                      <p:to>
                                        <p:strVal val="visible"/>
                                      </p:to>
                                    </p:set>
                                    <p:anim calcmode="lin" valueType="num">
                                      <p:cBhvr>
                                        <p:cTn id="59" dur="500" fill="hold"/>
                                        <p:tgtEl>
                                          <p:spTgt spid="749591"/>
                                        </p:tgtEl>
                                        <p:attrNameLst>
                                          <p:attrName>ppt_w</p:attrName>
                                        </p:attrNameLst>
                                      </p:cBhvr>
                                      <p:tavLst>
                                        <p:tav tm="0">
                                          <p:val>
                                            <p:fltVal val="0"/>
                                          </p:val>
                                        </p:tav>
                                        <p:tav tm="100000">
                                          <p:val>
                                            <p:strVal val="#ppt_w"/>
                                          </p:val>
                                        </p:tav>
                                      </p:tavLst>
                                    </p:anim>
                                    <p:anim calcmode="lin" valueType="num">
                                      <p:cBhvr>
                                        <p:cTn id="60" dur="500" fill="hold"/>
                                        <p:tgtEl>
                                          <p:spTgt spid="749591"/>
                                        </p:tgtEl>
                                        <p:attrNameLst>
                                          <p:attrName>ppt_h</p:attrName>
                                        </p:attrNameLst>
                                      </p:cBhvr>
                                      <p:tavLst>
                                        <p:tav tm="0">
                                          <p:val>
                                            <p:fltVal val="0"/>
                                          </p:val>
                                        </p:tav>
                                        <p:tav tm="100000">
                                          <p:val>
                                            <p:strVal val="#ppt_h"/>
                                          </p:val>
                                        </p:tav>
                                      </p:tavLst>
                                    </p:anim>
                                  </p:childTnLst>
                                </p:cTn>
                              </p:par>
                              <p:par>
                                <p:cTn id="61" presetID="23" presetClass="entr" presetSubtype="16" fill="hold" grpId="0" nodeType="withEffect">
                                  <p:stCondLst>
                                    <p:cond delay="0"/>
                                  </p:stCondLst>
                                  <p:childTnLst>
                                    <p:set>
                                      <p:cBhvr>
                                        <p:cTn id="62" dur="1" fill="hold">
                                          <p:stCondLst>
                                            <p:cond delay="0"/>
                                          </p:stCondLst>
                                        </p:cTn>
                                        <p:tgtEl>
                                          <p:spTgt spid="749576"/>
                                        </p:tgtEl>
                                        <p:attrNameLst>
                                          <p:attrName>style.visibility</p:attrName>
                                        </p:attrNameLst>
                                      </p:cBhvr>
                                      <p:to>
                                        <p:strVal val="visible"/>
                                      </p:to>
                                    </p:set>
                                    <p:anim calcmode="lin" valueType="num">
                                      <p:cBhvr>
                                        <p:cTn id="63" dur="500" fill="hold"/>
                                        <p:tgtEl>
                                          <p:spTgt spid="749576"/>
                                        </p:tgtEl>
                                        <p:attrNameLst>
                                          <p:attrName>ppt_w</p:attrName>
                                        </p:attrNameLst>
                                      </p:cBhvr>
                                      <p:tavLst>
                                        <p:tav tm="0">
                                          <p:val>
                                            <p:fltVal val="0"/>
                                          </p:val>
                                        </p:tav>
                                        <p:tav tm="100000">
                                          <p:val>
                                            <p:strVal val="#ppt_w"/>
                                          </p:val>
                                        </p:tav>
                                      </p:tavLst>
                                    </p:anim>
                                    <p:anim calcmode="lin" valueType="num">
                                      <p:cBhvr>
                                        <p:cTn id="64" dur="500" fill="hold"/>
                                        <p:tgtEl>
                                          <p:spTgt spid="749576"/>
                                        </p:tgtEl>
                                        <p:attrNameLst>
                                          <p:attrName>ppt_h</p:attrName>
                                        </p:attrNameLst>
                                      </p:cBhvr>
                                      <p:tavLst>
                                        <p:tav tm="0">
                                          <p:val>
                                            <p:fltVal val="0"/>
                                          </p:val>
                                        </p:tav>
                                        <p:tav tm="100000">
                                          <p:val>
                                            <p:strVal val="#ppt_h"/>
                                          </p:val>
                                        </p:tav>
                                      </p:tavLst>
                                    </p:anim>
                                  </p:childTnLst>
                                </p:cTn>
                              </p:par>
                            </p:childTnLst>
                          </p:cTn>
                        </p:par>
                        <p:par>
                          <p:cTn id="65" fill="hold" nodeType="afterGroup">
                            <p:stCondLst>
                              <p:cond delay="4500"/>
                            </p:stCondLst>
                            <p:childTnLst>
                              <p:par>
                                <p:cTn id="66" presetID="23" presetClass="entr" presetSubtype="16" fill="hold" grpId="0" nodeType="afterEffect">
                                  <p:stCondLst>
                                    <p:cond delay="0"/>
                                  </p:stCondLst>
                                  <p:childTnLst>
                                    <p:set>
                                      <p:cBhvr>
                                        <p:cTn id="67" dur="1" fill="hold">
                                          <p:stCondLst>
                                            <p:cond delay="0"/>
                                          </p:stCondLst>
                                        </p:cTn>
                                        <p:tgtEl>
                                          <p:spTgt spid="749582"/>
                                        </p:tgtEl>
                                        <p:attrNameLst>
                                          <p:attrName>style.visibility</p:attrName>
                                        </p:attrNameLst>
                                      </p:cBhvr>
                                      <p:to>
                                        <p:strVal val="visible"/>
                                      </p:to>
                                    </p:set>
                                    <p:anim calcmode="lin" valueType="num">
                                      <p:cBhvr>
                                        <p:cTn id="68" dur="500" fill="hold"/>
                                        <p:tgtEl>
                                          <p:spTgt spid="749582"/>
                                        </p:tgtEl>
                                        <p:attrNameLst>
                                          <p:attrName>ppt_w</p:attrName>
                                        </p:attrNameLst>
                                      </p:cBhvr>
                                      <p:tavLst>
                                        <p:tav tm="0">
                                          <p:val>
                                            <p:fltVal val="0"/>
                                          </p:val>
                                        </p:tav>
                                        <p:tav tm="100000">
                                          <p:val>
                                            <p:strVal val="#ppt_w"/>
                                          </p:val>
                                        </p:tav>
                                      </p:tavLst>
                                    </p:anim>
                                    <p:anim calcmode="lin" valueType="num">
                                      <p:cBhvr>
                                        <p:cTn id="69" dur="500" fill="hold"/>
                                        <p:tgtEl>
                                          <p:spTgt spid="749582"/>
                                        </p:tgtEl>
                                        <p:attrNameLst>
                                          <p:attrName>ppt_h</p:attrName>
                                        </p:attrNameLst>
                                      </p:cBhvr>
                                      <p:tavLst>
                                        <p:tav tm="0">
                                          <p:val>
                                            <p:fltVal val="0"/>
                                          </p:val>
                                        </p:tav>
                                        <p:tav tm="100000">
                                          <p:val>
                                            <p:strVal val="#ppt_h"/>
                                          </p:val>
                                        </p:tav>
                                      </p:tavLst>
                                    </p:anim>
                                  </p:childTnLst>
                                </p:cTn>
                              </p:par>
                              <p:par>
                                <p:cTn id="70" presetID="23" presetClass="entr" presetSubtype="16" fill="hold" grpId="0" nodeType="withEffect">
                                  <p:stCondLst>
                                    <p:cond delay="0"/>
                                  </p:stCondLst>
                                  <p:childTnLst>
                                    <p:set>
                                      <p:cBhvr>
                                        <p:cTn id="71" dur="1" fill="hold">
                                          <p:stCondLst>
                                            <p:cond delay="0"/>
                                          </p:stCondLst>
                                        </p:cTn>
                                        <p:tgtEl>
                                          <p:spTgt spid="749588"/>
                                        </p:tgtEl>
                                        <p:attrNameLst>
                                          <p:attrName>style.visibility</p:attrName>
                                        </p:attrNameLst>
                                      </p:cBhvr>
                                      <p:to>
                                        <p:strVal val="visible"/>
                                      </p:to>
                                    </p:set>
                                    <p:anim calcmode="lin" valueType="num">
                                      <p:cBhvr>
                                        <p:cTn id="72" dur="500" fill="hold"/>
                                        <p:tgtEl>
                                          <p:spTgt spid="749588"/>
                                        </p:tgtEl>
                                        <p:attrNameLst>
                                          <p:attrName>ppt_w</p:attrName>
                                        </p:attrNameLst>
                                      </p:cBhvr>
                                      <p:tavLst>
                                        <p:tav tm="0">
                                          <p:val>
                                            <p:fltVal val="0"/>
                                          </p:val>
                                        </p:tav>
                                        <p:tav tm="100000">
                                          <p:val>
                                            <p:strVal val="#ppt_w"/>
                                          </p:val>
                                        </p:tav>
                                      </p:tavLst>
                                    </p:anim>
                                    <p:anim calcmode="lin" valueType="num">
                                      <p:cBhvr>
                                        <p:cTn id="73" dur="500" fill="hold"/>
                                        <p:tgtEl>
                                          <p:spTgt spid="749588"/>
                                        </p:tgtEl>
                                        <p:attrNameLst>
                                          <p:attrName>ppt_h</p:attrName>
                                        </p:attrNameLst>
                                      </p:cBhvr>
                                      <p:tavLst>
                                        <p:tav tm="0">
                                          <p:val>
                                            <p:fltVal val="0"/>
                                          </p:val>
                                        </p:tav>
                                        <p:tav tm="100000">
                                          <p:val>
                                            <p:strVal val="#ppt_h"/>
                                          </p:val>
                                        </p:tav>
                                      </p:tavLst>
                                    </p:anim>
                                  </p:childTnLst>
                                </p:cTn>
                              </p:par>
                            </p:childTnLst>
                          </p:cTn>
                        </p:par>
                        <p:par>
                          <p:cTn id="74" fill="hold" nodeType="afterGroup">
                            <p:stCondLst>
                              <p:cond delay="5000"/>
                            </p:stCondLst>
                            <p:childTnLst>
                              <p:par>
                                <p:cTn id="75" presetID="2" presetClass="entr" presetSubtype="1" fill="hold" grpId="0" nodeType="afterEffect">
                                  <p:stCondLst>
                                    <p:cond delay="0"/>
                                  </p:stCondLst>
                                  <p:childTnLst>
                                    <p:set>
                                      <p:cBhvr>
                                        <p:cTn id="76" dur="1" fill="hold">
                                          <p:stCondLst>
                                            <p:cond delay="0"/>
                                          </p:stCondLst>
                                        </p:cTn>
                                        <p:tgtEl>
                                          <p:spTgt spid="749580"/>
                                        </p:tgtEl>
                                        <p:attrNameLst>
                                          <p:attrName>style.visibility</p:attrName>
                                        </p:attrNameLst>
                                      </p:cBhvr>
                                      <p:to>
                                        <p:strVal val="visible"/>
                                      </p:to>
                                    </p:set>
                                    <p:anim calcmode="lin" valueType="num">
                                      <p:cBhvr additive="base">
                                        <p:cTn id="77" dur="500" fill="hold"/>
                                        <p:tgtEl>
                                          <p:spTgt spid="749580"/>
                                        </p:tgtEl>
                                        <p:attrNameLst>
                                          <p:attrName>ppt_x</p:attrName>
                                        </p:attrNameLst>
                                      </p:cBhvr>
                                      <p:tavLst>
                                        <p:tav tm="0">
                                          <p:val>
                                            <p:strVal val="#ppt_x"/>
                                          </p:val>
                                        </p:tav>
                                        <p:tav tm="100000">
                                          <p:val>
                                            <p:strVal val="#ppt_x"/>
                                          </p:val>
                                        </p:tav>
                                      </p:tavLst>
                                    </p:anim>
                                    <p:anim calcmode="lin" valueType="num">
                                      <p:cBhvr additive="base">
                                        <p:cTn id="78" dur="500" fill="hold"/>
                                        <p:tgtEl>
                                          <p:spTgt spid="749580"/>
                                        </p:tgtEl>
                                        <p:attrNameLst>
                                          <p:attrName>ppt_y</p:attrName>
                                        </p:attrNameLst>
                                      </p:cBhvr>
                                      <p:tavLst>
                                        <p:tav tm="0">
                                          <p:val>
                                            <p:strVal val="0-#ppt_h/2"/>
                                          </p:val>
                                        </p:tav>
                                        <p:tav tm="100000">
                                          <p:val>
                                            <p:strVal val="#ppt_y"/>
                                          </p:val>
                                        </p:tav>
                                      </p:tavLst>
                                    </p:anim>
                                  </p:childTnLst>
                                </p:cTn>
                              </p:par>
                            </p:childTnLst>
                          </p:cTn>
                        </p:par>
                        <p:par>
                          <p:cTn id="79" fill="hold" nodeType="afterGroup">
                            <p:stCondLst>
                              <p:cond delay="5500"/>
                            </p:stCondLst>
                            <p:childTnLst>
                              <p:par>
                                <p:cTn id="80" presetID="23" presetClass="entr" presetSubtype="16" fill="hold" grpId="0" nodeType="afterEffect">
                                  <p:stCondLst>
                                    <p:cond delay="0"/>
                                  </p:stCondLst>
                                  <p:childTnLst>
                                    <p:set>
                                      <p:cBhvr>
                                        <p:cTn id="81" dur="1" fill="hold">
                                          <p:stCondLst>
                                            <p:cond delay="0"/>
                                          </p:stCondLst>
                                        </p:cTn>
                                        <p:tgtEl>
                                          <p:spTgt spid="749592"/>
                                        </p:tgtEl>
                                        <p:attrNameLst>
                                          <p:attrName>style.visibility</p:attrName>
                                        </p:attrNameLst>
                                      </p:cBhvr>
                                      <p:to>
                                        <p:strVal val="visible"/>
                                      </p:to>
                                    </p:set>
                                    <p:anim calcmode="lin" valueType="num">
                                      <p:cBhvr>
                                        <p:cTn id="82" dur="500" fill="hold"/>
                                        <p:tgtEl>
                                          <p:spTgt spid="749592"/>
                                        </p:tgtEl>
                                        <p:attrNameLst>
                                          <p:attrName>ppt_w</p:attrName>
                                        </p:attrNameLst>
                                      </p:cBhvr>
                                      <p:tavLst>
                                        <p:tav tm="0">
                                          <p:val>
                                            <p:fltVal val="0"/>
                                          </p:val>
                                        </p:tav>
                                        <p:tav tm="100000">
                                          <p:val>
                                            <p:strVal val="#ppt_w"/>
                                          </p:val>
                                        </p:tav>
                                      </p:tavLst>
                                    </p:anim>
                                    <p:anim calcmode="lin" valueType="num">
                                      <p:cBhvr>
                                        <p:cTn id="83" dur="500" fill="hold"/>
                                        <p:tgtEl>
                                          <p:spTgt spid="749592"/>
                                        </p:tgtEl>
                                        <p:attrNameLst>
                                          <p:attrName>ppt_h</p:attrName>
                                        </p:attrNameLst>
                                      </p:cBhvr>
                                      <p:tavLst>
                                        <p:tav tm="0">
                                          <p:val>
                                            <p:fltVal val="0"/>
                                          </p:val>
                                        </p:tav>
                                        <p:tav tm="100000">
                                          <p:val>
                                            <p:strVal val="#ppt_h"/>
                                          </p:val>
                                        </p:tav>
                                      </p:tavLst>
                                    </p:anim>
                                  </p:childTnLst>
                                </p:cTn>
                              </p:par>
                              <p:par>
                                <p:cTn id="84" presetID="23" presetClass="entr" presetSubtype="16" fill="hold" grpId="0" nodeType="withEffect">
                                  <p:stCondLst>
                                    <p:cond delay="0"/>
                                  </p:stCondLst>
                                  <p:childTnLst>
                                    <p:set>
                                      <p:cBhvr>
                                        <p:cTn id="85" dur="1" fill="hold">
                                          <p:stCondLst>
                                            <p:cond delay="0"/>
                                          </p:stCondLst>
                                        </p:cTn>
                                        <p:tgtEl>
                                          <p:spTgt spid="749575"/>
                                        </p:tgtEl>
                                        <p:attrNameLst>
                                          <p:attrName>style.visibility</p:attrName>
                                        </p:attrNameLst>
                                      </p:cBhvr>
                                      <p:to>
                                        <p:strVal val="visible"/>
                                      </p:to>
                                    </p:set>
                                    <p:anim calcmode="lin" valueType="num">
                                      <p:cBhvr>
                                        <p:cTn id="86" dur="500" fill="hold"/>
                                        <p:tgtEl>
                                          <p:spTgt spid="749575"/>
                                        </p:tgtEl>
                                        <p:attrNameLst>
                                          <p:attrName>ppt_w</p:attrName>
                                        </p:attrNameLst>
                                      </p:cBhvr>
                                      <p:tavLst>
                                        <p:tav tm="0">
                                          <p:val>
                                            <p:fltVal val="0"/>
                                          </p:val>
                                        </p:tav>
                                        <p:tav tm="100000">
                                          <p:val>
                                            <p:strVal val="#ppt_w"/>
                                          </p:val>
                                        </p:tav>
                                      </p:tavLst>
                                    </p:anim>
                                    <p:anim calcmode="lin" valueType="num">
                                      <p:cBhvr>
                                        <p:cTn id="87" dur="500" fill="hold"/>
                                        <p:tgtEl>
                                          <p:spTgt spid="749575"/>
                                        </p:tgtEl>
                                        <p:attrNameLst>
                                          <p:attrName>ppt_h</p:attrName>
                                        </p:attrNameLst>
                                      </p:cBhvr>
                                      <p:tavLst>
                                        <p:tav tm="0">
                                          <p:val>
                                            <p:fltVal val="0"/>
                                          </p:val>
                                        </p:tav>
                                        <p:tav tm="100000">
                                          <p:val>
                                            <p:strVal val="#ppt_h"/>
                                          </p:val>
                                        </p:tav>
                                      </p:tavLst>
                                    </p:anim>
                                  </p:childTnLst>
                                </p:cTn>
                              </p:par>
                            </p:childTnLst>
                          </p:cTn>
                        </p:par>
                        <p:par>
                          <p:cTn id="88" fill="hold" nodeType="afterGroup">
                            <p:stCondLst>
                              <p:cond delay="6000"/>
                            </p:stCondLst>
                            <p:childTnLst>
                              <p:par>
                                <p:cTn id="89" presetID="23" presetClass="entr" presetSubtype="16" fill="hold" grpId="0" nodeType="afterEffect">
                                  <p:stCondLst>
                                    <p:cond delay="0"/>
                                  </p:stCondLst>
                                  <p:childTnLst>
                                    <p:set>
                                      <p:cBhvr>
                                        <p:cTn id="90" dur="1" fill="hold">
                                          <p:stCondLst>
                                            <p:cond delay="0"/>
                                          </p:stCondLst>
                                        </p:cTn>
                                        <p:tgtEl>
                                          <p:spTgt spid="749605"/>
                                        </p:tgtEl>
                                        <p:attrNameLst>
                                          <p:attrName>style.visibility</p:attrName>
                                        </p:attrNameLst>
                                      </p:cBhvr>
                                      <p:to>
                                        <p:strVal val="visible"/>
                                      </p:to>
                                    </p:set>
                                    <p:anim calcmode="lin" valueType="num">
                                      <p:cBhvr>
                                        <p:cTn id="91" dur="500" fill="hold"/>
                                        <p:tgtEl>
                                          <p:spTgt spid="749605"/>
                                        </p:tgtEl>
                                        <p:attrNameLst>
                                          <p:attrName>ppt_w</p:attrName>
                                        </p:attrNameLst>
                                      </p:cBhvr>
                                      <p:tavLst>
                                        <p:tav tm="0">
                                          <p:val>
                                            <p:fltVal val="0"/>
                                          </p:val>
                                        </p:tav>
                                        <p:tav tm="100000">
                                          <p:val>
                                            <p:strVal val="#ppt_w"/>
                                          </p:val>
                                        </p:tav>
                                      </p:tavLst>
                                    </p:anim>
                                    <p:anim calcmode="lin" valueType="num">
                                      <p:cBhvr>
                                        <p:cTn id="92" dur="500" fill="hold"/>
                                        <p:tgtEl>
                                          <p:spTgt spid="749605"/>
                                        </p:tgtEl>
                                        <p:attrNameLst>
                                          <p:attrName>ppt_h</p:attrName>
                                        </p:attrNameLst>
                                      </p:cBhvr>
                                      <p:tavLst>
                                        <p:tav tm="0">
                                          <p:val>
                                            <p:fltVal val="0"/>
                                          </p:val>
                                        </p:tav>
                                        <p:tav tm="100000">
                                          <p:val>
                                            <p:strVal val="#ppt_h"/>
                                          </p:val>
                                        </p:tav>
                                      </p:tavLst>
                                    </p:anim>
                                  </p:childTnLst>
                                </p:cTn>
                              </p:par>
                              <p:par>
                                <p:cTn id="93" presetID="23" presetClass="entr" presetSubtype="16" fill="hold" grpId="0" nodeType="withEffect">
                                  <p:stCondLst>
                                    <p:cond delay="0"/>
                                  </p:stCondLst>
                                  <p:childTnLst>
                                    <p:set>
                                      <p:cBhvr>
                                        <p:cTn id="94" dur="1" fill="hold">
                                          <p:stCondLst>
                                            <p:cond delay="0"/>
                                          </p:stCondLst>
                                        </p:cTn>
                                        <p:tgtEl>
                                          <p:spTgt spid="749589"/>
                                        </p:tgtEl>
                                        <p:attrNameLst>
                                          <p:attrName>style.visibility</p:attrName>
                                        </p:attrNameLst>
                                      </p:cBhvr>
                                      <p:to>
                                        <p:strVal val="visible"/>
                                      </p:to>
                                    </p:set>
                                    <p:anim calcmode="lin" valueType="num">
                                      <p:cBhvr>
                                        <p:cTn id="95" dur="500" fill="hold"/>
                                        <p:tgtEl>
                                          <p:spTgt spid="749589"/>
                                        </p:tgtEl>
                                        <p:attrNameLst>
                                          <p:attrName>ppt_w</p:attrName>
                                        </p:attrNameLst>
                                      </p:cBhvr>
                                      <p:tavLst>
                                        <p:tav tm="0">
                                          <p:val>
                                            <p:fltVal val="0"/>
                                          </p:val>
                                        </p:tav>
                                        <p:tav tm="100000">
                                          <p:val>
                                            <p:strVal val="#ppt_w"/>
                                          </p:val>
                                        </p:tav>
                                      </p:tavLst>
                                    </p:anim>
                                    <p:anim calcmode="lin" valueType="num">
                                      <p:cBhvr>
                                        <p:cTn id="96" dur="500" fill="hold"/>
                                        <p:tgtEl>
                                          <p:spTgt spid="749589"/>
                                        </p:tgtEl>
                                        <p:attrNameLst>
                                          <p:attrName>ppt_h</p:attrName>
                                        </p:attrNameLst>
                                      </p:cBhvr>
                                      <p:tavLst>
                                        <p:tav tm="0">
                                          <p:val>
                                            <p:fltVal val="0"/>
                                          </p:val>
                                        </p:tav>
                                        <p:tav tm="100000">
                                          <p:val>
                                            <p:strVal val="#ppt_h"/>
                                          </p:val>
                                        </p:tav>
                                      </p:tavLst>
                                    </p:anim>
                                  </p:childTnLst>
                                </p:cTn>
                              </p:par>
                            </p:childTnLst>
                          </p:cTn>
                        </p:par>
                        <p:par>
                          <p:cTn id="97" fill="hold" nodeType="afterGroup">
                            <p:stCondLst>
                              <p:cond delay="6500"/>
                            </p:stCondLst>
                            <p:childTnLst>
                              <p:par>
                                <p:cTn id="98" presetID="2" presetClass="entr" presetSubtype="1" fill="hold" grpId="0" nodeType="afterEffect">
                                  <p:stCondLst>
                                    <p:cond delay="0"/>
                                  </p:stCondLst>
                                  <p:childTnLst>
                                    <p:set>
                                      <p:cBhvr>
                                        <p:cTn id="99" dur="1" fill="hold">
                                          <p:stCondLst>
                                            <p:cond delay="0"/>
                                          </p:stCondLst>
                                        </p:cTn>
                                        <p:tgtEl>
                                          <p:spTgt spid="749581"/>
                                        </p:tgtEl>
                                        <p:attrNameLst>
                                          <p:attrName>style.visibility</p:attrName>
                                        </p:attrNameLst>
                                      </p:cBhvr>
                                      <p:to>
                                        <p:strVal val="visible"/>
                                      </p:to>
                                    </p:set>
                                    <p:anim calcmode="lin" valueType="num">
                                      <p:cBhvr additive="base">
                                        <p:cTn id="100" dur="500" fill="hold"/>
                                        <p:tgtEl>
                                          <p:spTgt spid="749581"/>
                                        </p:tgtEl>
                                        <p:attrNameLst>
                                          <p:attrName>ppt_x</p:attrName>
                                        </p:attrNameLst>
                                      </p:cBhvr>
                                      <p:tavLst>
                                        <p:tav tm="0">
                                          <p:val>
                                            <p:strVal val="#ppt_x"/>
                                          </p:val>
                                        </p:tav>
                                        <p:tav tm="100000">
                                          <p:val>
                                            <p:strVal val="#ppt_x"/>
                                          </p:val>
                                        </p:tav>
                                      </p:tavLst>
                                    </p:anim>
                                    <p:anim calcmode="lin" valueType="num">
                                      <p:cBhvr additive="base">
                                        <p:cTn id="101" dur="500" fill="hold"/>
                                        <p:tgtEl>
                                          <p:spTgt spid="749581"/>
                                        </p:tgtEl>
                                        <p:attrNameLst>
                                          <p:attrName>ppt_y</p:attrName>
                                        </p:attrNameLst>
                                      </p:cBhvr>
                                      <p:tavLst>
                                        <p:tav tm="0">
                                          <p:val>
                                            <p:strVal val="0-#ppt_h/2"/>
                                          </p:val>
                                        </p:tav>
                                        <p:tav tm="100000">
                                          <p:val>
                                            <p:strVal val="#ppt_y"/>
                                          </p:val>
                                        </p:tav>
                                      </p:tavLst>
                                    </p:anim>
                                  </p:childTnLst>
                                </p:cTn>
                              </p:par>
                            </p:childTnLst>
                          </p:cTn>
                        </p:par>
                        <p:par>
                          <p:cTn id="102" fill="hold" nodeType="afterGroup">
                            <p:stCondLst>
                              <p:cond delay="7000"/>
                            </p:stCondLst>
                            <p:childTnLst>
                              <p:par>
                                <p:cTn id="103" presetID="23" presetClass="entr" presetSubtype="16" fill="hold" grpId="0" nodeType="afterEffect">
                                  <p:stCondLst>
                                    <p:cond delay="0"/>
                                  </p:stCondLst>
                                  <p:childTnLst>
                                    <p:set>
                                      <p:cBhvr>
                                        <p:cTn id="104" dur="1" fill="hold">
                                          <p:stCondLst>
                                            <p:cond delay="0"/>
                                          </p:stCondLst>
                                        </p:cTn>
                                        <p:tgtEl>
                                          <p:spTgt spid="749593"/>
                                        </p:tgtEl>
                                        <p:attrNameLst>
                                          <p:attrName>style.visibility</p:attrName>
                                        </p:attrNameLst>
                                      </p:cBhvr>
                                      <p:to>
                                        <p:strVal val="visible"/>
                                      </p:to>
                                    </p:set>
                                    <p:anim calcmode="lin" valueType="num">
                                      <p:cBhvr>
                                        <p:cTn id="105" dur="500" fill="hold"/>
                                        <p:tgtEl>
                                          <p:spTgt spid="749593"/>
                                        </p:tgtEl>
                                        <p:attrNameLst>
                                          <p:attrName>ppt_w</p:attrName>
                                        </p:attrNameLst>
                                      </p:cBhvr>
                                      <p:tavLst>
                                        <p:tav tm="0">
                                          <p:val>
                                            <p:fltVal val="0"/>
                                          </p:val>
                                        </p:tav>
                                        <p:tav tm="100000">
                                          <p:val>
                                            <p:strVal val="#ppt_w"/>
                                          </p:val>
                                        </p:tav>
                                      </p:tavLst>
                                    </p:anim>
                                    <p:anim calcmode="lin" valueType="num">
                                      <p:cBhvr>
                                        <p:cTn id="106" dur="500" fill="hold"/>
                                        <p:tgtEl>
                                          <p:spTgt spid="749593"/>
                                        </p:tgtEl>
                                        <p:attrNameLst>
                                          <p:attrName>ppt_h</p:attrName>
                                        </p:attrNameLst>
                                      </p:cBhvr>
                                      <p:tavLst>
                                        <p:tav tm="0">
                                          <p:val>
                                            <p:fltVal val="0"/>
                                          </p:val>
                                        </p:tav>
                                        <p:tav tm="100000">
                                          <p:val>
                                            <p:strVal val="#ppt_h"/>
                                          </p:val>
                                        </p:tav>
                                      </p:tavLst>
                                    </p:anim>
                                  </p:childTnLst>
                                </p:cTn>
                              </p:par>
                              <p:par>
                                <p:cTn id="107" presetID="23" presetClass="entr" presetSubtype="16" fill="hold" grpId="0" nodeType="withEffect">
                                  <p:stCondLst>
                                    <p:cond delay="0"/>
                                  </p:stCondLst>
                                  <p:childTnLst>
                                    <p:set>
                                      <p:cBhvr>
                                        <p:cTn id="108" dur="1" fill="hold">
                                          <p:stCondLst>
                                            <p:cond delay="0"/>
                                          </p:stCondLst>
                                        </p:cTn>
                                        <p:tgtEl>
                                          <p:spTgt spid="749572"/>
                                        </p:tgtEl>
                                        <p:attrNameLst>
                                          <p:attrName>style.visibility</p:attrName>
                                        </p:attrNameLst>
                                      </p:cBhvr>
                                      <p:to>
                                        <p:strVal val="visible"/>
                                      </p:to>
                                    </p:set>
                                    <p:anim calcmode="lin" valueType="num">
                                      <p:cBhvr>
                                        <p:cTn id="109" dur="500" fill="hold"/>
                                        <p:tgtEl>
                                          <p:spTgt spid="749572"/>
                                        </p:tgtEl>
                                        <p:attrNameLst>
                                          <p:attrName>ppt_w</p:attrName>
                                        </p:attrNameLst>
                                      </p:cBhvr>
                                      <p:tavLst>
                                        <p:tav tm="0">
                                          <p:val>
                                            <p:fltVal val="0"/>
                                          </p:val>
                                        </p:tav>
                                        <p:tav tm="100000">
                                          <p:val>
                                            <p:strVal val="#ppt_w"/>
                                          </p:val>
                                        </p:tav>
                                      </p:tavLst>
                                    </p:anim>
                                    <p:anim calcmode="lin" valueType="num">
                                      <p:cBhvr>
                                        <p:cTn id="110" dur="500" fill="hold"/>
                                        <p:tgtEl>
                                          <p:spTgt spid="749572"/>
                                        </p:tgtEl>
                                        <p:attrNameLst>
                                          <p:attrName>ppt_h</p:attrName>
                                        </p:attrNameLst>
                                      </p:cBhvr>
                                      <p:tavLst>
                                        <p:tav tm="0">
                                          <p:val>
                                            <p:fltVal val="0"/>
                                          </p:val>
                                        </p:tav>
                                        <p:tav tm="100000">
                                          <p:val>
                                            <p:strVal val="#ppt_h"/>
                                          </p:val>
                                        </p:tav>
                                      </p:tavLst>
                                    </p:anim>
                                  </p:childTnLst>
                                </p:cTn>
                              </p:par>
                            </p:childTnLst>
                          </p:cTn>
                        </p:par>
                        <p:par>
                          <p:cTn id="111" fill="hold" nodeType="afterGroup">
                            <p:stCondLst>
                              <p:cond delay="7500"/>
                            </p:stCondLst>
                            <p:childTnLst>
                              <p:par>
                                <p:cTn id="112" presetID="23" presetClass="entr" presetSubtype="16" fill="hold" grpId="0" nodeType="afterEffect">
                                  <p:stCondLst>
                                    <p:cond delay="0"/>
                                  </p:stCondLst>
                                  <p:childTnLst>
                                    <p:set>
                                      <p:cBhvr>
                                        <p:cTn id="113" dur="1" fill="hold">
                                          <p:stCondLst>
                                            <p:cond delay="0"/>
                                          </p:stCondLst>
                                        </p:cTn>
                                        <p:tgtEl>
                                          <p:spTgt spid="749577"/>
                                        </p:tgtEl>
                                        <p:attrNameLst>
                                          <p:attrName>style.visibility</p:attrName>
                                        </p:attrNameLst>
                                      </p:cBhvr>
                                      <p:to>
                                        <p:strVal val="visible"/>
                                      </p:to>
                                    </p:set>
                                    <p:anim calcmode="lin" valueType="num">
                                      <p:cBhvr>
                                        <p:cTn id="114" dur="500" fill="hold"/>
                                        <p:tgtEl>
                                          <p:spTgt spid="749577"/>
                                        </p:tgtEl>
                                        <p:attrNameLst>
                                          <p:attrName>ppt_w</p:attrName>
                                        </p:attrNameLst>
                                      </p:cBhvr>
                                      <p:tavLst>
                                        <p:tav tm="0">
                                          <p:val>
                                            <p:fltVal val="0"/>
                                          </p:val>
                                        </p:tav>
                                        <p:tav tm="100000">
                                          <p:val>
                                            <p:strVal val="#ppt_w"/>
                                          </p:val>
                                        </p:tav>
                                      </p:tavLst>
                                    </p:anim>
                                    <p:anim calcmode="lin" valueType="num">
                                      <p:cBhvr>
                                        <p:cTn id="115" dur="500" fill="hold"/>
                                        <p:tgtEl>
                                          <p:spTgt spid="749577"/>
                                        </p:tgtEl>
                                        <p:attrNameLst>
                                          <p:attrName>ppt_h</p:attrName>
                                        </p:attrNameLst>
                                      </p:cBhvr>
                                      <p:tavLst>
                                        <p:tav tm="0">
                                          <p:val>
                                            <p:fltVal val="0"/>
                                          </p:val>
                                        </p:tav>
                                        <p:tav tm="100000">
                                          <p:val>
                                            <p:strVal val="#ppt_h"/>
                                          </p:val>
                                        </p:tav>
                                      </p:tavLst>
                                    </p:anim>
                                  </p:childTnLst>
                                </p:cTn>
                              </p:par>
                            </p:childTnLst>
                          </p:cTn>
                        </p:par>
                        <p:par>
                          <p:cTn id="116" fill="hold" nodeType="afterGroup">
                            <p:stCondLst>
                              <p:cond delay="8000"/>
                            </p:stCondLst>
                            <p:childTnLst>
                              <p:par>
                                <p:cTn id="117" presetID="23" presetClass="entr" presetSubtype="16" fill="hold" grpId="0" nodeType="afterEffect">
                                  <p:stCondLst>
                                    <p:cond delay="0"/>
                                  </p:stCondLst>
                                  <p:childTnLst>
                                    <p:set>
                                      <p:cBhvr>
                                        <p:cTn id="118" dur="1" fill="hold">
                                          <p:stCondLst>
                                            <p:cond delay="0"/>
                                          </p:stCondLst>
                                        </p:cTn>
                                        <p:tgtEl>
                                          <p:spTgt spid="749604"/>
                                        </p:tgtEl>
                                        <p:attrNameLst>
                                          <p:attrName>style.visibility</p:attrName>
                                        </p:attrNameLst>
                                      </p:cBhvr>
                                      <p:to>
                                        <p:strVal val="visible"/>
                                      </p:to>
                                    </p:set>
                                    <p:anim calcmode="lin" valueType="num">
                                      <p:cBhvr>
                                        <p:cTn id="119" dur="500" fill="hold"/>
                                        <p:tgtEl>
                                          <p:spTgt spid="749604"/>
                                        </p:tgtEl>
                                        <p:attrNameLst>
                                          <p:attrName>ppt_w</p:attrName>
                                        </p:attrNameLst>
                                      </p:cBhvr>
                                      <p:tavLst>
                                        <p:tav tm="0">
                                          <p:val>
                                            <p:fltVal val="0"/>
                                          </p:val>
                                        </p:tav>
                                        <p:tav tm="100000">
                                          <p:val>
                                            <p:strVal val="#ppt_w"/>
                                          </p:val>
                                        </p:tav>
                                      </p:tavLst>
                                    </p:anim>
                                    <p:anim calcmode="lin" valueType="num">
                                      <p:cBhvr>
                                        <p:cTn id="120" dur="500" fill="hold"/>
                                        <p:tgtEl>
                                          <p:spTgt spid="749604"/>
                                        </p:tgtEl>
                                        <p:attrNameLst>
                                          <p:attrName>ppt_h</p:attrName>
                                        </p:attrNameLst>
                                      </p:cBhvr>
                                      <p:tavLst>
                                        <p:tav tm="0">
                                          <p:val>
                                            <p:fltVal val="0"/>
                                          </p:val>
                                        </p:tav>
                                        <p:tav tm="100000">
                                          <p:val>
                                            <p:strVal val="#ppt_h"/>
                                          </p:val>
                                        </p:tav>
                                      </p:tavLst>
                                    </p:anim>
                                  </p:childTnLst>
                                </p:cTn>
                              </p:par>
                            </p:childTnLst>
                          </p:cTn>
                        </p:par>
                        <p:par>
                          <p:cTn id="121" fill="hold" nodeType="afterGroup">
                            <p:stCondLst>
                              <p:cond delay="8500"/>
                            </p:stCondLst>
                            <p:childTnLst>
                              <p:par>
                                <p:cTn id="122" presetID="6" presetClass="emph" presetSubtype="0" fill="hold" grpId="1" nodeType="afterEffect">
                                  <p:stCondLst>
                                    <p:cond delay="0"/>
                                  </p:stCondLst>
                                  <p:childTnLst>
                                    <p:animScale>
                                      <p:cBhvr>
                                        <p:cTn id="123" dur="2000" fill="hold"/>
                                        <p:tgtEl>
                                          <p:spTgt spid="749604"/>
                                        </p:tgtEl>
                                      </p:cBhvr>
                                      <p:by x="150000" y="150000"/>
                                    </p:animScale>
                                  </p:childTnLst>
                                </p:cTn>
                              </p:par>
                            </p:childTnLst>
                          </p:cTn>
                        </p:par>
                        <p:par>
                          <p:cTn id="124" fill="hold" nodeType="afterGroup">
                            <p:stCondLst>
                              <p:cond delay="10500"/>
                            </p:stCondLst>
                            <p:childTnLst>
                              <p:par>
                                <p:cTn id="125" presetID="23" presetClass="entr" presetSubtype="16" fill="hold" grpId="0" nodeType="afterEffect">
                                  <p:stCondLst>
                                    <p:cond delay="0"/>
                                  </p:stCondLst>
                                  <p:childTnLst>
                                    <p:set>
                                      <p:cBhvr>
                                        <p:cTn id="126" dur="1" fill="hold">
                                          <p:stCondLst>
                                            <p:cond delay="0"/>
                                          </p:stCondLst>
                                        </p:cTn>
                                        <p:tgtEl>
                                          <p:spTgt spid="749603"/>
                                        </p:tgtEl>
                                        <p:attrNameLst>
                                          <p:attrName>style.visibility</p:attrName>
                                        </p:attrNameLst>
                                      </p:cBhvr>
                                      <p:to>
                                        <p:strVal val="visible"/>
                                      </p:to>
                                    </p:set>
                                    <p:anim calcmode="lin" valueType="num">
                                      <p:cBhvr>
                                        <p:cTn id="127" dur="500" fill="hold"/>
                                        <p:tgtEl>
                                          <p:spTgt spid="749603"/>
                                        </p:tgtEl>
                                        <p:attrNameLst>
                                          <p:attrName>ppt_w</p:attrName>
                                        </p:attrNameLst>
                                      </p:cBhvr>
                                      <p:tavLst>
                                        <p:tav tm="0">
                                          <p:val>
                                            <p:fltVal val="0"/>
                                          </p:val>
                                        </p:tav>
                                        <p:tav tm="100000">
                                          <p:val>
                                            <p:strVal val="#ppt_w"/>
                                          </p:val>
                                        </p:tav>
                                      </p:tavLst>
                                    </p:anim>
                                    <p:anim calcmode="lin" valueType="num">
                                      <p:cBhvr>
                                        <p:cTn id="128" dur="500" fill="hold"/>
                                        <p:tgtEl>
                                          <p:spTgt spid="749603"/>
                                        </p:tgtEl>
                                        <p:attrNameLst>
                                          <p:attrName>ppt_h</p:attrName>
                                        </p:attrNameLst>
                                      </p:cBhvr>
                                      <p:tavLst>
                                        <p:tav tm="0">
                                          <p:val>
                                            <p:fltVal val="0"/>
                                          </p:val>
                                        </p:tav>
                                        <p:tav tm="100000">
                                          <p:val>
                                            <p:strVal val="#ppt_h"/>
                                          </p:val>
                                        </p:tav>
                                      </p:tavLst>
                                    </p:anim>
                                  </p:childTnLst>
                                </p:cTn>
                              </p:par>
                            </p:childTnLst>
                          </p:cTn>
                        </p:par>
                        <p:par>
                          <p:cTn id="129" fill="hold" nodeType="afterGroup">
                            <p:stCondLst>
                              <p:cond delay="11000"/>
                            </p:stCondLst>
                            <p:childTnLst>
                              <p:par>
                                <p:cTn id="130" presetID="6" presetClass="emph" presetSubtype="0" fill="hold" grpId="1" nodeType="afterEffect">
                                  <p:stCondLst>
                                    <p:cond delay="0"/>
                                  </p:stCondLst>
                                  <p:childTnLst>
                                    <p:animScale>
                                      <p:cBhvr>
                                        <p:cTn id="131" dur="2000" fill="hold"/>
                                        <p:tgtEl>
                                          <p:spTgt spid="749603"/>
                                        </p:tgtEl>
                                      </p:cBhvr>
                                      <p:by x="150000" y="150000"/>
                                    </p:animScale>
                                  </p:childTnLst>
                                </p:cTn>
                              </p:par>
                            </p:childTnLst>
                          </p:cTn>
                        </p:par>
                        <p:par>
                          <p:cTn id="132" fill="hold" nodeType="afterGroup">
                            <p:stCondLst>
                              <p:cond delay="13000"/>
                            </p:stCondLst>
                            <p:childTnLst>
                              <p:par>
                                <p:cTn id="133" presetID="23" presetClass="entr" presetSubtype="16" fill="hold" grpId="0" nodeType="afterEffect">
                                  <p:stCondLst>
                                    <p:cond delay="0"/>
                                  </p:stCondLst>
                                  <p:childTnLst>
                                    <p:set>
                                      <p:cBhvr>
                                        <p:cTn id="134" dur="1" fill="hold">
                                          <p:stCondLst>
                                            <p:cond delay="0"/>
                                          </p:stCondLst>
                                        </p:cTn>
                                        <p:tgtEl>
                                          <p:spTgt spid="749584"/>
                                        </p:tgtEl>
                                        <p:attrNameLst>
                                          <p:attrName>style.visibility</p:attrName>
                                        </p:attrNameLst>
                                      </p:cBhvr>
                                      <p:to>
                                        <p:strVal val="visible"/>
                                      </p:to>
                                    </p:set>
                                    <p:anim calcmode="lin" valueType="num">
                                      <p:cBhvr>
                                        <p:cTn id="135" dur="500" fill="hold"/>
                                        <p:tgtEl>
                                          <p:spTgt spid="749584"/>
                                        </p:tgtEl>
                                        <p:attrNameLst>
                                          <p:attrName>ppt_w</p:attrName>
                                        </p:attrNameLst>
                                      </p:cBhvr>
                                      <p:tavLst>
                                        <p:tav tm="0">
                                          <p:val>
                                            <p:fltVal val="0"/>
                                          </p:val>
                                        </p:tav>
                                        <p:tav tm="100000">
                                          <p:val>
                                            <p:strVal val="#ppt_w"/>
                                          </p:val>
                                        </p:tav>
                                      </p:tavLst>
                                    </p:anim>
                                    <p:anim calcmode="lin" valueType="num">
                                      <p:cBhvr>
                                        <p:cTn id="136" dur="500" fill="hold"/>
                                        <p:tgtEl>
                                          <p:spTgt spid="749584"/>
                                        </p:tgtEl>
                                        <p:attrNameLst>
                                          <p:attrName>ppt_h</p:attrName>
                                        </p:attrNameLst>
                                      </p:cBhvr>
                                      <p:tavLst>
                                        <p:tav tm="0">
                                          <p:val>
                                            <p:fltVal val="0"/>
                                          </p:val>
                                        </p:tav>
                                        <p:tav tm="100000">
                                          <p:val>
                                            <p:strVal val="#ppt_h"/>
                                          </p:val>
                                        </p:tav>
                                      </p:tavLst>
                                    </p:anim>
                                  </p:childTnLst>
                                </p:cTn>
                              </p:par>
                            </p:childTnLst>
                          </p:cTn>
                        </p:par>
                        <p:par>
                          <p:cTn id="137" fill="hold" nodeType="afterGroup">
                            <p:stCondLst>
                              <p:cond delay="13500"/>
                            </p:stCondLst>
                            <p:childTnLst>
                              <p:par>
                                <p:cTn id="138" presetID="6" presetClass="emph" presetSubtype="0" fill="hold" grpId="1" nodeType="afterEffect">
                                  <p:stCondLst>
                                    <p:cond delay="0"/>
                                  </p:stCondLst>
                                  <p:childTnLst>
                                    <p:animScale>
                                      <p:cBhvr>
                                        <p:cTn id="139" dur="2000" fill="hold"/>
                                        <p:tgtEl>
                                          <p:spTgt spid="74958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9571" grpId="0" animBg="1"/>
      <p:bldP spid="749572" grpId="0" animBg="1"/>
      <p:bldP spid="749573" grpId="0" animBg="1"/>
      <p:bldP spid="749574" grpId="0" animBg="1"/>
      <p:bldP spid="749575" grpId="0" animBg="1"/>
      <p:bldP spid="749576" grpId="0" animBg="1"/>
      <p:bldP spid="749577" grpId="0" animBg="1"/>
      <p:bldP spid="749578" grpId="0" animBg="1"/>
      <p:bldP spid="749579" grpId="0" animBg="1"/>
      <p:bldP spid="749580" grpId="0" animBg="1"/>
      <p:bldP spid="749581" grpId="0" animBg="1"/>
      <p:bldP spid="749582" grpId="0" animBg="1"/>
      <p:bldP spid="749583" grpId="0" animBg="1"/>
      <p:bldP spid="749584" grpId="0" animBg="1"/>
      <p:bldP spid="749584" grpId="1" animBg="1"/>
      <p:bldP spid="749585" grpId="0" animBg="1"/>
      <p:bldP spid="749586" grpId="0" animBg="1"/>
      <p:bldP spid="749587" grpId="0" animBg="1"/>
      <p:bldP spid="749588" grpId="0" animBg="1"/>
      <p:bldP spid="749589" grpId="0" animBg="1"/>
      <p:bldP spid="749590" grpId="0" animBg="1"/>
      <p:bldP spid="749591" grpId="0" animBg="1"/>
      <p:bldP spid="749592" grpId="0" animBg="1"/>
      <p:bldP spid="749593" grpId="0" animBg="1"/>
      <p:bldP spid="749598" grpId="0" animBg="1"/>
      <p:bldP spid="749603" grpId="0" animBg="1"/>
      <p:bldP spid="749603" grpId="1" animBg="1"/>
      <p:bldP spid="749604" grpId="0" animBg="1"/>
      <p:bldP spid="749604" grpId="1" animBg="1"/>
      <p:bldP spid="74960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9BF92A16-6A12-896B-9338-431EE21EF0A5}"/>
              </a:ext>
            </a:extLst>
          </p:cNvPr>
          <p:cNvSpPr>
            <a:spLocks noGrp="1"/>
          </p:cNvSpPr>
          <p:nvPr>
            <p:ph type="title"/>
          </p:nvPr>
        </p:nvSpPr>
        <p:spPr/>
        <p:txBody>
          <a:bodyPr>
            <a:normAutofit fontScale="90000"/>
          </a:bodyPr>
          <a:lstStyle/>
          <a:p>
            <a:pPr eaLnBrk="1" hangingPunct="1">
              <a:defRPr/>
            </a:pPr>
            <a:r>
              <a:rPr lang="el-GR" dirty="0"/>
              <a:t>Προσόντα Επιτυχημένων Στελεχών ΔΑΠ </a:t>
            </a:r>
          </a:p>
        </p:txBody>
      </p:sp>
      <p:sp>
        <p:nvSpPr>
          <p:cNvPr id="3" name="2 - Θέση περιεχομένου">
            <a:extLst>
              <a:ext uri="{FF2B5EF4-FFF2-40B4-BE49-F238E27FC236}">
                <a16:creationId xmlns:a16="http://schemas.microsoft.com/office/drawing/2014/main" id="{BCE3BFD4-4BE7-1E54-60AD-3EB03B987C36}"/>
              </a:ext>
            </a:extLst>
          </p:cNvPr>
          <p:cNvSpPr>
            <a:spLocks noGrp="1"/>
          </p:cNvSpPr>
          <p:nvPr>
            <p:ph idx="1"/>
          </p:nvPr>
        </p:nvSpPr>
        <p:spPr>
          <a:xfrm>
            <a:off x="457200" y="2000250"/>
            <a:ext cx="8229600" cy="4095750"/>
          </a:xfrm>
        </p:spPr>
        <p:txBody>
          <a:bodyPr>
            <a:normAutofit fontScale="62500" lnSpcReduction="20000"/>
          </a:bodyPr>
          <a:lstStyle/>
          <a:p>
            <a:pPr eaLnBrk="1" hangingPunct="1">
              <a:defRPr/>
            </a:pPr>
            <a:r>
              <a:rPr lang="el-GR" dirty="0"/>
              <a:t>Διοικητική πείρα</a:t>
            </a:r>
          </a:p>
          <a:p>
            <a:pPr eaLnBrk="1" hangingPunct="1">
              <a:defRPr/>
            </a:pPr>
            <a:r>
              <a:rPr lang="el-GR" dirty="0"/>
              <a:t>Γνώση σχετικής νομοθεσίας</a:t>
            </a:r>
          </a:p>
          <a:p>
            <a:pPr eaLnBrk="1" hangingPunct="1">
              <a:defRPr/>
            </a:pPr>
            <a:r>
              <a:rPr lang="el-GR" dirty="0"/>
              <a:t>Γνώση φιλοσοφίας, κουλτούρας και λειτουργίας της επιχείρησης</a:t>
            </a:r>
          </a:p>
          <a:p>
            <a:pPr eaLnBrk="1" hangingPunct="1">
              <a:defRPr/>
            </a:pPr>
            <a:r>
              <a:rPr lang="el-GR" dirty="0"/>
              <a:t>Αποτελεσματικότητα ως υπεύθυνου προσωπικού</a:t>
            </a:r>
          </a:p>
          <a:p>
            <a:pPr eaLnBrk="1" hangingPunct="1">
              <a:defRPr/>
            </a:pPr>
            <a:r>
              <a:rPr lang="el-GR" dirty="0"/>
              <a:t>Ικανότητα διαπραγματεύσεων</a:t>
            </a:r>
          </a:p>
          <a:p>
            <a:pPr eaLnBrk="1" hangingPunct="1">
              <a:defRPr/>
            </a:pPr>
            <a:r>
              <a:rPr lang="el-GR" dirty="0"/>
              <a:t>Πανεπιστημιακή εκπαίδευση</a:t>
            </a:r>
          </a:p>
          <a:p>
            <a:pPr eaLnBrk="1" hangingPunct="1">
              <a:defRPr/>
            </a:pPr>
            <a:r>
              <a:rPr lang="el-GR" dirty="0"/>
              <a:t>Καλές δημόσιες σχέσεις / Κοινωνικές δεξιότητες</a:t>
            </a:r>
          </a:p>
          <a:p>
            <a:pPr eaLnBrk="1" hangingPunct="1">
              <a:defRPr/>
            </a:pPr>
            <a:r>
              <a:rPr lang="el-GR" dirty="0"/>
              <a:t>Υπομονετικός και επίμονος</a:t>
            </a:r>
          </a:p>
          <a:p>
            <a:pPr eaLnBrk="1" hangingPunct="1">
              <a:defRPr/>
            </a:pPr>
            <a:r>
              <a:rPr lang="el-GR" dirty="0"/>
              <a:t>Ακέραιος</a:t>
            </a:r>
          </a:p>
          <a:p>
            <a:pPr eaLnBrk="1" hangingPunct="1">
              <a:defRPr/>
            </a:pPr>
            <a:r>
              <a:rPr lang="el-GR" dirty="0"/>
              <a:t>Καλές σχέσεις με συνδικαλιστές</a:t>
            </a:r>
          </a:p>
          <a:p>
            <a:pPr eaLnBrk="1" hangingPunct="1">
              <a:defRPr/>
            </a:pPr>
            <a:r>
              <a:rPr lang="el-GR" dirty="0"/>
              <a:t>Σεβασμός</a:t>
            </a:r>
          </a:p>
          <a:p>
            <a:pPr eaLnBrk="1" hangingPunct="1">
              <a:defRPr/>
            </a:pPr>
            <a:r>
              <a:rPr lang="el-GR" dirty="0"/>
              <a:t>Καλός άνθρωπος</a:t>
            </a:r>
          </a:p>
          <a:p>
            <a:pPr eaLnBrk="1" hangingPunct="1">
              <a:defRPr/>
            </a:pPr>
            <a:r>
              <a:rPr lang="el-GR" dirty="0"/>
              <a:t>Αφοσίωση στον Προϊστάμενο</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C3197E8F-BB4E-DCDF-5935-C3570AFBDD6E}"/>
              </a:ext>
            </a:extLst>
          </p:cNvPr>
          <p:cNvSpPr>
            <a:spLocks noGrp="1"/>
          </p:cNvSpPr>
          <p:nvPr>
            <p:ph type="title"/>
          </p:nvPr>
        </p:nvSpPr>
        <p:spPr>
          <a:xfrm>
            <a:off x="428625" y="500063"/>
            <a:ext cx="8229600" cy="1398587"/>
          </a:xfrm>
        </p:spPr>
        <p:txBody>
          <a:bodyPr/>
          <a:lstStyle/>
          <a:p>
            <a:pPr eaLnBrk="1" hangingPunct="1">
              <a:defRPr/>
            </a:pPr>
            <a:r>
              <a:rPr lang="el-GR" dirty="0"/>
              <a:t>Βασικοί Ρόλοι του στελέχους ΔΑΠ</a:t>
            </a:r>
          </a:p>
        </p:txBody>
      </p:sp>
      <p:sp>
        <p:nvSpPr>
          <p:cNvPr id="3" name="2 - Θέση περιεχομένου">
            <a:extLst>
              <a:ext uri="{FF2B5EF4-FFF2-40B4-BE49-F238E27FC236}">
                <a16:creationId xmlns:a16="http://schemas.microsoft.com/office/drawing/2014/main" id="{B465CC5D-5D60-59F6-311D-249E55845CDE}"/>
              </a:ext>
            </a:extLst>
          </p:cNvPr>
          <p:cNvSpPr>
            <a:spLocks noGrp="1"/>
          </p:cNvSpPr>
          <p:nvPr>
            <p:ph idx="1"/>
          </p:nvPr>
        </p:nvSpPr>
        <p:spPr>
          <a:xfrm>
            <a:off x="457200" y="1785938"/>
            <a:ext cx="8229600" cy="4310062"/>
          </a:xfrm>
        </p:spPr>
        <p:txBody>
          <a:bodyPr/>
          <a:lstStyle/>
          <a:p>
            <a:pPr eaLnBrk="1" hangingPunct="1">
              <a:lnSpc>
                <a:spcPct val="150000"/>
              </a:lnSpc>
              <a:defRPr/>
            </a:pPr>
            <a:r>
              <a:rPr lang="el-GR" dirty="0"/>
              <a:t>Επιχειρηματίας</a:t>
            </a:r>
          </a:p>
          <a:p>
            <a:pPr eaLnBrk="1" hangingPunct="1">
              <a:lnSpc>
                <a:spcPct val="150000"/>
              </a:lnSpc>
              <a:defRPr/>
            </a:pPr>
            <a:r>
              <a:rPr lang="el-GR" dirty="0"/>
              <a:t>Σύμβουλος Επιχείρησης</a:t>
            </a:r>
          </a:p>
          <a:p>
            <a:pPr eaLnBrk="1" hangingPunct="1">
              <a:lnSpc>
                <a:spcPct val="150000"/>
              </a:lnSpc>
              <a:defRPr/>
            </a:pPr>
            <a:r>
              <a:rPr lang="el-GR" dirty="0"/>
              <a:t>Στρατηγικός Προγραμματιστής</a:t>
            </a:r>
          </a:p>
          <a:p>
            <a:pPr eaLnBrk="1" hangingPunct="1">
              <a:lnSpc>
                <a:spcPct val="150000"/>
              </a:lnSpc>
              <a:defRPr/>
            </a:pPr>
            <a:r>
              <a:rPr lang="el-GR" dirty="0"/>
              <a:t>Διαχειριστής Ταλέντων</a:t>
            </a:r>
          </a:p>
          <a:p>
            <a:pPr eaLnBrk="1" hangingPunct="1">
              <a:lnSpc>
                <a:spcPct val="150000"/>
              </a:lnSpc>
              <a:defRPr/>
            </a:pPr>
            <a:r>
              <a:rPr lang="el-GR" dirty="0"/>
              <a:t>Διαχειριστής Οικονομικών Πόρων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id="{5737DD1E-49AA-E64F-CB83-78128EC7510A}"/>
              </a:ext>
            </a:extLst>
          </p:cNvPr>
          <p:cNvSpPr>
            <a:spLocks noGrp="1" noChangeArrowheads="1"/>
          </p:cNvSpPr>
          <p:nvPr>
            <p:ph type="title"/>
          </p:nvPr>
        </p:nvSpPr>
        <p:spPr>
          <a:xfrm>
            <a:off x="468313" y="2349500"/>
            <a:ext cx="8229600" cy="1143000"/>
          </a:xfrm>
        </p:spPr>
        <p:txBody>
          <a:bodyPr/>
          <a:lstStyle/>
          <a:p>
            <a:pPr eaLnBrk="1" hangingPunct="1">
              <a:defRPr/>
            </a:pPr>
            <a:r>
              <a:rPr lang="el-GR" sz="4000"/>
              <a:t>ΔΙΟΙΚΗΣΗ ΤΟΥ  ΑΝΘΡΩΠΙΝΟΥ  ΚΕΦΑΛΑΙΟΥ</a:t>
            </a:r>
            <a:r>
              <a:rPr lang="el-GR" sz="4000" i="1"/>
              <a:t/>
            </a:r>
            <a:br>
              <a:rPr lang="el-GR" sz="4000" i="1"/>
            </a:br>
            <a:r>
              <a:rPr lang="el-GR" sz="4000" i="1"/>
              <a:t>(</a:t>
            </a:r>
            <a:r>
              <a:rPr lang="en-US" sz="4000" i="1"/>
              <a:t>Human Capital Management</a:t>
            </a:r>
            <a:r>
              <a:rPr lang="el-GR" sz="4000" i="1"/>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D1A08DD-2047-F91D-E292-D66958D1E7AF}"/>
              </a:ext>
            </a:extLst>
          </p:cNvPr>
          <p:cNvSpPr>
            <a:spLocks noGrp="1" noChangeArrowheads="1"/>
          </p:cNvSpPr>
          <p:nvPr>
            <p:ph type="title" idx="4294967295"/>
          </p:nvPr>
        </p:nvSpPr>
        <p:spPr>
          <a:xfrm>
            <a:off x="323850" y="0"/>
            <a:ext cx="8229600" cy="1143000"/>
          </a:xfrm>
        </p:spPr>
        <p:txBody>
          <a:bodyPr anchorCtr="0"/>
          <a:lstStyle/>
          <a:p>
            <a:pPr eaLnBrk="1" hangingPunct="1">
              <a:defRPr/>
            </a:pPr>
            <a:r>
              <a:rPr lang="el-GR">
                <a:solidFill>
                  <a:schemeClr val="tx1"/>
                </a:solidFill>
              </a:rPr>
              <a:t>Πόροι </a:t>
            </a:r>
            <a:r>
              <a:rPr lang="en-US">
                <a:solidFill>
                  <a:schemeClr val="tx1"/>
                </a:solidFill>
              </a:rPr>
              <a:t>vs </a:t>
            </a:r>
            <a:r>
              <a:rPr lang="el-GR">
                <a:solidFill>
                  <a:schemeClr val="tx1"/>
                </a:solidFill>
              </a:rPr>
              <a:t>Κεφάλαιο</a:t>
            </a:r>
            <a:endParaRPr lang="en-US">
              <a:solidFill>
                <a:schemeClr val="tx1"/>
              </a:solidFill>
            </a:endParaRPr>
          </a:p>
        </p:txBody>
      </p:sp>
      <p:graphicFrame>
        <p:nvGraphicFramePr>
          <p:cNvPr id="12" name="11 - Θέση περιεχομένου">
            <a:extLst>
              <a:ext uri="{FF2B5EF4-FFF2-40B4-BE49-F238E27FC236}">
                <a16:creationId xmlns:a16="http://schemas.microsoft.com/office/drawing/2014/main" id="{1B645C5C-35B8-470B-D55B-410D32CFF9EC}"/>
              </a:ext>
            </a:extLst>
          </p:cNvPr>
          <p:cNvGraphicFramePr>
            <a:graphicFrameLocks noGrp="1"/>
          </p:cNvGraphicFramePr>
          <p:nvPr>
            <p:ph idx="4294967295"/>
          </p:nvPr>
        </p:nvGraphicFramePr>
        <p:xfrm>
          <a:off x="1258888" y="1196975"/>
          <a:ext cx="7427912" cy="5040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148" name="6 - Θέση αριθμού διαφάνειας">
            <a:extLst>
              <a:ext uri="{FF2B5EF4-FFF2-40B4-BE49-F238E27FC236}">
                <a16:creationId xmlns:a16="http://schemas.microsoft.com/office/drawing/2014/main" id="{87BE0669-2631-7FE4-0589-839DB7FB3F7D}"/>
              </a:ext>
            </a:extLst>
          </p:cNvPr>
          <p:cNvSpPr txBox="1">
            <a:spLocks noGrp="1"/>
          </p:cNvSpPr>
          <p:nvPr/>
        </p:nvSpPr>
        <p:spPr bwMode="auto">
          <a:xfrm>
            <a:off x="8316913" y="6453188"/>
            <a:ext cx="369887"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fld id="{7700FE93-9AE3-418F-89EE-52DA985CC484}" type="slidenum">
              <a:rPr lang="en-US" altLang="el-GR" sz="1000">
                <a:latin typeface="Arial" panose="020B0604020202020204" pitchFamily="34" charset="0"/>
              </a:rPr>
              <a:pPr algn="r" eaLnBrk="1" hangingPunct="1"/>
              <a:t>4</a:t>
            </a:fld>
            <a:endParaRPr lang="en-US" altLang="el-GR" sz="1000">
              <a:latin typeface="Arial" panose="020B0604020202020204" pitchFamily="34" charset="0"/>
            </a:endParaRPr>
          </a:p>
        </p:txBody>
      </p:sp>
      <p:sp>
        <p:nvSpPr>
          <p:cNvPr id="955397" name="Rectangle 5">
            <a:extLst>
              <a:ext uri="{FF2B5EF4-FFF2-40B4-BE49-F238E27FC236}">
                <a16:creationId xmlns:a16="http://schemas.microsoft.com/office/drawing/2014/main" id="{7702B0CC-462E-B22E-19C1-3F23EB95A2AD}"/>
              </a:ext>
            </a:extLst>
          </p:cNvPr>
          <p:cNvSpPr>
            <a:spLocks noChangeArrowheads="1"/>
          </p:cNvSpPr>
          <p:nvPr/>
        </p:nvSpPr>
        <p:spPr bwMode="auto">
          <a:xfrm>
            <a:off x="1258888" y="1052513"/>
            <a:ext cx="7885112" cy="522287"/>
          </a:xfrm>
          <a:prstGeom prst="rect">
            <a:avLst/>
          </a:prstGeom>
          <a:solidFill>
            <a:schemeClr val="accent2"/>
          </a:solidFill>
          <a:ln w="9525" algn="ctr">
            <a:noFill/>
            <a:miter lim="800000"/>
            <a:headEnd/>
            <a:tailEnd/>
          </a:ln>
          <a:effectLst/>
        </p:spPr>
        <p:txBody>
          <a:bodyPr/>
          <a:lstStyle/>
          <a:p>
            <a:pPr marL="342900" indent="-342900" algn="ctr" eaLnBrk="1" hangingPunct="1">
              <a:lnSpc>
                <a:spcPct val="110000"/>
              </a:lnSpc>
              <a:spcBef>
                <a:spcPct val="20000"/>
              </a:spcBef>
              <a:defRPr/>
            </a:pPr>
            <a:r>
              <a:rPr lang="el-GR" sz="2800" b="1" dirty="0">
                <a:solidFill>
                  <a:schemeClr val="bg1"/>
                </a:solidFill>
                <a:latin typeface="Arial" charset="0"/>
              </a:rPr>
              <a:t>Στόχος  : Μετατροπή</a:t>
            </a:r>
            <a:endParaRPr lang="en-US" sz="2800" b="1" dirty="0">
              <a:solidFill>
                <a:schemeClr val="bg1"/>
              </a:solidFill>
              <a:effectLst>
                <a:outerShdw blurRad="38100" dist="38100" dir="2700000" algn="tl">
                  <a:srgbClr val="808080"/>
                </a:outerShdw>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955397"/>
                                        </p:tgtEl>
                                        <p:attrNameLst>
                                          <p:attrName>style.visibility</p:attrName>
                                        </p:attrNameLst>
                                      </p:cBhvr>
                                      <p:to>
                                        <p:strVal val="visible"/>
                                      </p:to>
                                    </p:set>
                                    <p:animEffect transition="in" filter="fade">
                                      <p:cBhvr>
                                        <p:cTn id="7" dur="1000"/>
                                        <p:tgtEl>
                                          <p:spTgt spid="955397"/>
                                        </p:tgtEl>
                                      </p:cBhvr>
                                    </p:animEffect>
                                    <p:anim calcmode="lin" valueType="num">
                                      <p:cBhvr>
                                        <p:cTn id="8" dur="1000" fill="hold"/>
                                        <p:tgtEl>
                                          <p:spTgt spid="955397"/>
                                        </p:tgtEl>
                                        <p:attrNameLst>
                                          <p:attrName>ppt_x</p:attrName>
                                        </p:attrNameLst>
                                      </p:cBhvr>
                                      <p:tavLst>
                                        <p:tav tm="0">
                                          <p:val>
                                            <p:strVal val="#ppt_x-.1"/>
                                          </p:val>
                                        </p:tav>
                                        <p:tav tm="100000">
                                          <p:val>
                                            <p:strVal val="#ppt_x"/>
                                          </p:val>
                                        </p:tav>
                                      </p:tavLst>
                                    </p:anim>
                                    <p:anim calcmode="lin" valueType="num">
                                      <p:cBhvr>
                                        <p:cTn id="9" dur="1000" fill="hold"/>
                                        <p:tgtEl>
                                          <p:spTgt spid="9553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539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E76B7C6-AA4B-9651-048B-F9D9D0825C8F}"/>
              </a:ext>
            </a:extLst>
          </p:cNvPr>
          <p:cNvSpPr>
            <a:spLocks noGrp="1" noChangeArrowheads="1"/>
          </p:cNvSpPr>
          <p:nvPr>
            <p:ph type="ctrTitle"/>
          </p:nvPr>
        </p:nvSpPr>
        <p:spPr>
          <a:xfrm>
            <a:off x="323850" y="981075"/>
            <a:ext cx="8820150" cy="719138"/>
          </a:xfrm>
        </p:spPr>
        <p:txBody>
          <a:bodyPr/>
          <a:lstStyle/>
          <a:p>
            <a:pPr eaLnBrk="1" hangingPunct="1">
              <a:defRPr/>
            </a:pPr>
            <a:r>
              <a:rPr lang="el-GR" sz="2800"/>
              <a:t>Η ΕΝΝΟΙΑ ΤΗΣ ΔΙΟΙΚΗΣΗΣ </a:t>
            </a:r>
            <a:br>
              <a:rPr lang="el-GR" sz="2800"/>
            </a:br>
            <a:r>
              <a:rPr lang="el-GR" sz="2800"/>
              <a:t>ΤΟΥ  ΑΝΘΡΩΠΙΝΟΥ  ΚΕΦΑΛΑΙΟΥ</a:t>
            </a:r>
            <a:r>
              <a:rPr lang="el-GR" sz="2800" i="1"/>
              <a:t/>
            </a:r>
            <a:br>
              <a:rPr lang="el-GR" sz="2800" i="1"/>
            </a:br>
            <a:endParaRPr lang="el-GR" sz="2800" i="1"/>
          </a:p>
        </p:txBody>
      </p:sp>
      <p:sp>
        <p:nvSpPr>
          <p:cNvPr id="2051" name="Rectangle 3">
            <a:extLst>
              <a:ext uri="{FF2B5EF4-FFF2-40B4-BE49-F238E27FC236}">
                <a16:creationId xmlns:a16="http://schemas.microsoft.com/office/drawing/2014/main" id="{6355273B-B84D-0176-2A5D-787F867DDA67}"/>
              </a:ext>
            </a:extLst>
          </p:cNvPr>
          <p:cNvSpPr>
            <a:spLocks noGrp="1" noChangeArrowheads="1"/>
          </p:cNvSpPr>
          <p:nvPr>
            <p:ph type="subTitle" idx="1"/>
          </p:nvPr>
        </p:nvSpPr>
        <p:spPr>
          <a:xfrm>
            <a:off x="323850" y="2105025"/>
            <a:ext cx="8713788" cy="4752975"/>
          </a:xfrm>
        </p:spPr>
        <p:txBody>
          <a:bodyPr/>
          <a:lstStyle/>
          <a:p>
            <a:pPr algn="l" eaLnBrk="1" hangingPunct="1">
              <a:lnSpc>
                <a:spcPct val="90000"/>
              </a:lnSpc>
              <a:defRPr/>
            </a:pPr>
            <a:r>
              <a:rPr lang="el-GR" sz="2400"/>
              <a:t>Η διοίκηση του Ανθρώπινου Κεφαλαίου περιλαμβάνει τη </a:t>
            </a:r>
            <a:r>
              <a:rPr lang="el-GR" sz="2400" b="1" u="sng"/>
              <a:t>συγκέντρωση, ανάλυση και παρουσίαση στοιχείων δηλ. τη χρήση μετρήσεων που θα βοηθήσουν να προσεγγίσουμε και να διοικήσουμε τους ανθρώπους σαν στοιχεία του ενεργητικού  </a:t>
            </a:r>
            <a:r>
              <a:rPr lang="el-GR" sz="2400" b="1" i="1" u="sng"/>
              <a:t>(</a:t>
            </a:r>
            <a:r>
              <a:rPr lang="en-US" sz="2400" b="1" i="1" u="sng"/>
              <a:t>assets</a:t>
            </a:r>
            <a:r>
              <a:rPr lang="el-GR" sz="2400" b="1" i="1" u="sng"/>
              <a:t>),</a:t>
            </a:r>
            <a:r>
              <a:rPr lang="el-GR" sz="2400" i="1"/>
              <a:t> </a:t>
            </a:r>
            <a:r>
              <a:rPr lang="el-GR" sz="2400"/>
              <a:t>στα οποία θα επενδύσουμε για να προσδώσουν ανταγωνιστικό πλεονέκτημα στην επιχείρηση / οργανισμό. </a:t>
            </a:r>
          </a:p>
          <a:p>
            <a:pPr algn="l" eaLnBrk="1" hangingPunct="1">
              <a:lnSpc>
                <a:spcPct val="90000"/>
              </a:lnSpc>
              <a:defRPr/>
            </a:pPr>
            <a:endParaRPr lang="el-GR" sz="2400"/>
          </a:p>
          <a:p>
            <a:pPr algn="l" eaLnBrk="1" hangingPunct="1">
              <a:lnSpc>
                <a:spcPct val="90000"/>
              </a:lnSpc>
              <a:defRPr/>
            </a:pPr>
            <a:endParaRPr lang="el-GR" sz="2400"/>
          </a:p>
          <a:p>
            <a:pPr algn="l" eaLnBrk="1" hangingPunct="1">
              <a:lnSpc>
                <a:spcPct val="90000"/>
              </a:lnSpc>
              <a:defRPr/>
            </a:pPr>
            <a:r>
              <a:rPr lang="el-GR" sz="2400"/>
              <a:t>Το ανταγωνιστικό αυτό πλεονέκτημα επιτυγχάνεται με προσέλκυση και διατήρηση ικανών εργαζομένων, διοίκηση των ικανοτήτων τους, διαδικασίες μάθησης και προγράμματα ανάπτυξης.</a:t>
            </a:r>
            <a:r>
              <a:rPr lang="el-GR" sz="2400" i="1"/>
              <a:t> </a:t>
            </a:r>
            <a:endParaRPr lang="en-US" sz="2400" i="1"/>
          </a:p>
          <a:p>
            <a:pPr algn="l" eaLnBrk="1" hangingPunct="1">
              <a:lnSpc>
                <a:spcPct val="90000"/>
              </a:lnSpc>
              <a:defRPr/>
            </a:pP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E235862-1163-D86D-C915-52F83FFE65DE}"/>
              </a:ext>
            </a:extLst>
          </p:cNvPr>
          <p:cNvSpPr>
            <a:spLocks noGrp="1" noChangeArrowheads="1"/>
          </p:cNvSpPr>
          <p:nvPr>
            <p:ph type="title"/>
          </p:nvPr>
        </p:nvSpPr>
        <p:spPr/>
        <p:txBody>
          <a:bodyPr/>
          <a:lstStyle/>
          <a:p>
            <a:pPr eaLnBrk="1" hangingPunct="1">
              <a:defRPr/>
            </a:pPr>
            <a:endParaRPr lang="el-GR"/>
          </a:p>
        </p:txBody>
      </p:sp>
      <p:sp>
        <p:nvSpPr>
          <p:cNvPr id="8195" name="Rectangle 3">
            <a:extLst>
              <a:ext uri="{FF2B5EF4-FFF2-40B4-BE49-F238E27FC236}">
                <a16:creationId xmlns:a16="http://schemas.microsoft.com/office/drawing/2014/main" id="{43E20624-4ABD-281A-4997-7E311B04B50B}"/>
              </a:ext>
            </a:extLst>
          </p:cNvPr>
          <p:cNvSpPr>
            <a:spLocks noGrp="1" noChangeArrowheads="1"/>
          </p:cNvSpPr>
          <p:nvPr>
            <p:ph type="body" idx="1"/>
          </p:nvPr>
        </p:nvSpPr>
        <p:spPr/>
        <p:txBody>
          <a:bodyPr/>
          <a:lstStyle/>
          <a:p>
            <a:pPr eaLnBrk="1" hangingPunct="1">
              <a:lnSpc>
                <a:spcPct val="80000"/>
              </a:lnSpc>
              <a:defRPr/>
            </a:pPr>
            <a:r>
              <a:rPr lang="el-GR" sz="2800"/>
              <a:t>Άρα, η Διοίκηση Ανθρώπινου Κεφαλαίου περιλαμβάνει τη συστηματική ανάλυση, μέτρηση και αξιολόγηση του βαθμού στον οποίο οι πολιτικές και πρακτικές διοίκησης των ανθρώπων δημιουργούν αξία </a:t>
            </a:r>
            <a:r>
              <a:rPr lang="el-GR" sz="2800" i="1"/>
              <a:t>(</a:t>
            </a:r>
            <a:r>
              <a:rPr lang="en-US" sz="2800" i="1"/>
              <a:t>The Accounting for People Task Force Report</a:t>
            </a:r>
            <a:r>
              <a:rPr lang="el-GR" sz="2800" i="1"/>
              <a:t> 2003)(</a:t>
            </a:r>
            <a:r>
              <a:rPr lang="en-US" sz="2800" i="1"/>
              <a:t>Armstrong</a:t>
            </a:r>
            <a:r>
              <a:rPr lang="el-GR" sz="2800" i="1"/>
              <a:t>, 2006). </a:t>
            </a:r>
            <a:endParaRPr lang="en-US" sz="2800" i="1"/>
          </a:p>
          <a:p>
            <a:pPr eaLnBrk="1" hangingPunct="1">
              <a:lnSpc>
                <a:spcPct val="80000"/>
              </a:lnSpc>
              <a:defRPr/>
            </a:pPr>
            <a:endParaRPr lang="en-US" sz="2800"/>
          </a:p>
          <a:p>
            <a:pPr eaLnBrk="1" hangingPunct="1">
              <a:lnSpc>
                <a:spcPct val="80000"/>
              </a:lnSpc>
              <a:defRPr/>
            </a:pPr>
            <a:r>
              <a:rPr lang="el-GR" sz="2800"/>
              <a:t>Η σχέση αυτή καθώς και η παραδοχή της δημιουργίας αξίας από το ανθρώπινο δυναμικό οδηγούν στη στρατηγική προσέγγιση των θεμάτων που το αφορούν και στην άποψη ότι η Διοίκηση Ανθρώπινου Κεφαλαίου συμπληρώνει, υποστηρίζει και ενδυναμώνει τη Διοίκηση των Ανθρωπίνων Πόρων </a:t>
            </a:r>
            <a:r>
              <a:rPr lang="el-GR" sz="2800" i="1"/>
              <a:t>(</a:t>
            </a:r>
            <a:r>
              <a:rPr lang="en-US" sz="2800" i="1"/>
              <a:t>Armstrong</a:t>
            </a:r>
            <a:r>
              <a:rPr lang="el-GR" sz="2800" i="1"/>
              <a:t>, 2006)</a:t>
            </a:r>
            <a:r>
              <a:rPr lang="el-GR" sz="2800"/>
              <a:t>.</a:t>
            </a:r>
            <a:r>
              <a:rPr lang="el-GR" sz="2800" i="1"/>
              <a:t> </a:t>
            </a:r>
          </a:p>
          <a:p>
            <a:pPr eaLnBrk="1" hangingPunct="1">
              <a:lnSpc>
                <a:spcPct val="80000"/>
              </a:lnSpc>
              <a:defRPr/>
            </a:pPr>
            <a:endParaRPr lang="el-GR"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5C2C069-1284-9AB0-9925-C8EFCD0C8D4B}"/>
              </a:ext>
            </a:extLst>
          </p:cNvPr>
          <p:cNvSpPr>
            <a:spLocks noGrp="1" noChangeArrowheads="1"/>
          </p:cNvSpPr>
          <p:nvPr>
            <p:ph type="title"/>
          </p:nvPr>
        </p:nvSpPr>
        <p:spPr>
          <a:xfrm>
            <a:off x="0" y="274638"/>
            <a:ext cx="9144000" cy="1143000"/>
          </a:xfrm>
        </p:spPr>
        <p:txBody>
          <a:bodyPr/>
          <a:lstStyle/>
          <a:p>
            <a:pPr eaLnBrk="1" hangingPunct="1">
              <a:defRPr/>
            </a:pPr>
            <a:r>
              <a:rPr lang="el-GR" sz="2400" i="1"/>
              <a:t>Το </a:t>
            </a:r>
            <a:r>
              <a:rPr lang="en-GB" sz="2400" i="1"/>
              <a:t>θεωρητικό μοντέλο των </a:t>
            </a:r>
            <a:r>
              <a:rPr lang="en-US" sz="2400"/>
              <a:t>Wright </a:t>
            </a:r>
            <a:r>
              <a:rPr lang="en-GB" sz="2400" i="1"/>
              <a:t>και </a:t>
            </a:r>
            <a:r>
              <a:rPr lang="en-US" sz="2400"/>
              <a:t>McMahan</a:t>
            </a:r>
            <a:r>
              <a:rPr lang="el-GR"/>
              <a:t> </a:t>
            </a:r>
          </a:p>
        </p:txBody>
      </p:sp>
      <p:sp>
        <p:nvSpPr>
          <p:cNvPr id="9219" name="Rectangle 15">
            <a:extLst>
              <a:ext uri="{FF2B5EF4-FFF2-40B4-BE49-F238E27FC236}">
                <a16:creationId xmlns:a16="http://schemas.microsoft.com/office/drawing/2014/main" id="{9801F73B-0719-7C99-73B4-63D6FE018DB2}"/>
              </a:ext>
            </a:extLst>
          </p:cNvPr>
          <p:cNvSpPr>
            <a:spLocks noChangeArrowheads="1"/>
          </p:cNvSpPr>
          <p:nvPr/>
        </p:nvSpPr>
        <p:spPr bwMode="auto">
          <a:xfrm>
            <a:off x="2555875" y="3594100"/>
            <a:ext cx="3671888" cy="482600"/>
          </a:xfrm>
          <a:prstGeom prst="rect">
            <a:avLst/>
          </a:prstGeom>
          <a:solidFill>
            <a:srgbClr val="CC6600"/>
          </a:solidFill>
          <a:ln w="9525">
            <a:solidFill>
              <a:srgbClr val="000000"/>
            </a:solidFill>
            <a:miter lim="800000"/>
            <a:headEnd/>
            <a:tailEnd/>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rgbClr val="FFFFFF"/>
                </a:solidFill>
                <a:latin typeface="Arial" panose="020B0604020202020204" pitchFamily="34" charset="0"/>
                <a:cs typeface="Times New Roman" panose="02020603050405020304" pitchFamily="18" charset="0"/>
              </a:rPr>
              <a:t>Πρακτικές Διοίκησης</a:t>
            </a:r>
            <a:endParaRPr lang="el-GR" altLang="el-GR" sz="1200" b="1">
              <a:latin typeface="Arial" panose="020B0604020202020204" pitchFamily="34" charset="0"/>
              <a:cs typeface="Times New Roman" panose="02020603050405020304" pitchFamily="18" charset="0"/>
            </a:endParaRPr>
          </a:p>
          <a:p>
            <a:pPr algn="ctr"/>
            <a:r>
              <a:rPr lang="el-GR" altLang="el-GR" sz="1200" b="1">
                <a:solidFill>
                  <a:srgbClr val="FFFFFF"/>
                </a:solidFill>
                <a:latin typeface="Arial" panose="020B0604020202020204" pitchFamily="34" charset="0"/>
                <a:cs typeface="Times New Roman" panose="02020603050405020304" pitchFamily="18" charset="0"/>
              </a:rPr>
              <a:t>Ανθρώπινου Δυναμικού</a:t>
            </a:r>
            <a:endParaRPr lang="el-GR" altLang="el-GR" sz="1200">
              <a:latin typeface="Arial" panose="020B0604020202020204" pitchFamily="34" charset="0"/>
            </a:endParaRPr>
          </a:p>
        </p:txBody>
      </p:sp>
      <p:sp>
        <p:nvSpPr>
          <p:cNvPr id="9220" name="Rectangle 14">
            <a:extLst>
              <a:ext uri="{FF2B5EF4-FFF2-40B4-BE49-F238E27FC236}">
                <a16:creationId xmlns:a16="http://schemas.microsoft.com/office/drawing/2014/main" id="{82B457B1-5786-4E58-2ED5-0E981C4660A6}"/>
              </a:ext>
            </a:extLst>
          </p:cNvPr>
          <p:cNvSpPr>
            <a:spLocks noChangeArrowheads="1"/>
          </p:cNvSpPr>
          <p:nvPr/>
        </p:nvSpPr>
        <p:spPr bwMode="auto">
          <a:xfrm>
            <a:off x="5795963" y="4365625"/>
            <a:ext cx="1871662" cy="1323975"/>
          </a:xfrm>
          <a:prstGeom prst="rect">
            <a:avLst/>
          </a:prstGeom>
          <a:solidFill>
            <a:srgbClr val="993300"/>
          </a:solidFill>
          <a:ln w="9525">
            <a:solidFill>
              <a:srgbClr val="000000"/>
            </a:solidFill>
            <a:miter lim="800000"/>
            <a:headEnd/>
            <a:tailEnd/>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rgbClr val="FFFFFF"/>
                </a:solidFill>
                <a:latin typeface="Arial" panose="020B0604020202020204" pitchFamily="34" charset="0"/>
                <a:cs typeface="Times New Roman" panose="02020603050405020304" pitchFamily="18" charset="0"/>
              </a:rPr>
              <a:t>Συνολικά Αποτελέσματα Επιχείρησης</a:t>
            </a:r>
            <a:endParaRPr lang="el-GR" altLang="el-GR" sz="1200">
              <a:latin typeface="Arial" panose="020B0604020202020204" pitchFamily="34" charset="0"/>
            </a:endParaRPr>
          </a:p>
          <a:p>
            <a:endParaRPr lang="el-GR" altLang="el-GR">
              <a:latin typeface="Arial" panose="020B0604020202020204" pitchFamily="34" charset="0"/>
            </a:endParaRPr>
          </a:p>
        </p:txBody>
      </p:sp>
      <p:sp>
        <p:nvSpPr>
          <p:cNvPr id="9221" name="Rectangle 13">
            <a:extLst>
              <a:ext uri="{FF2B5EF4-FFF2-40B4-BE49-F238E27FC236}">
                <a16:creationId xmlns:a16="http://schemas.microsoft.com/office/drawing/2014/main" id="{8270F2C7-995E-DB2C-233E-11E87912BDD7}"/>
              </a:ext>
            </a:extLst>
          </p:cNvPr>
          <p:cNvSpPr>
            <a:spLocks noChangeArrowheads="1"/>
          </p:cNvSpPr>
          <p:nvPr/>
        </p:nvSpPr>
        <p:spPr bwMode="auto">
          <a:xfrm>
            <a:off x="4140200" y="4365625"/>
            <a:ext cx="1368425" cy="1325563"/>
          </a:xfrm>
          <a:prstGeom prst="rect">
            <a:avLst/>
          </a:prstGeom>
          <a:solidFill>
            <a:srgbClr val="0099CC"/>
          </a:solidFill>
          <a:ln w="9525">
            <a:solidFill>
              <a:srgbClr val="000000"/>
            </a:solidFill>
            <a:miter lim="800000"/>
            <a:headEnd/>
            <a:tailEnd/>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rgbClr val="FFFFFF"/>
                </a:solidFill>
                <a:latin typeface="Arial" panose="020B0604020202020204" pitchFamily="34" charset="0"/>
                <a:cs typeface="Times New Roman" panose="02020603050405020304" pitchFamily="18" charset="0"/>
              </a:rPr>
              <a:t>Συμπεριφορές</a:t>
            </a:r>
            <a:endParaRPr lang="el-GR" altLang="el-GR" sz="1200" b="1">
              <a:latin typeface="Arial" panose="020B0604020202020204" pitchFamily="34" charset="0"/>
              <a:cs typeface="Times New Roman" panose="02020603050405020304" pitchFamily="18" charset="0"/>
            </a:endParaRPr>
          </a:p>
          <a:p>
            <a:pPr algn="ctr"/>
            <a:r>
              <a:rPr lang="el-GR" altLang="el-GR" sz="1200" b="1">
                <a:solidFill>
                  <a:srgbClr val="FFFFFF"/>
                </a:solidFill>
                <a:latin typeface="Arial" panose="020B0604020202020204" pitchFamily="34" charset="0"/>
                <a:cs typeface="Times New Roman" panose="02020603050405020304" pitchFamily="18" charset="0"/>
              </a:rPr>
              <a:t>Ανθρώπινου</a:t>
            </a:r>
            <a:endParaRPr lang="el-GR" altLang="el-GR" sz="1200">
              <a:latin typeface="Arial" panose="020B0604020202020204" pitchFamily="34" charset="0"/>
            </a:endParaRPr>
          </a:p>
          <a:p>
            <a:pPr algn="ctr"/>
            <a:r>
              <a:rPr lang="el-GR" altLang="el-GR" sz="1200" b="1">
                <a:solidFill>
                  <a:srgbClr val="FFFFFF"/>
                </a:solidFill>
                <a:latin typeface="Arial" panose="020B0604020202020204" pitchFamily="34" charset="0"/>
                <a:cs typeface="Times New Roman" panose="02020603050405020304" pitchFamily="18" charset="0"/>
              </a:rPr>
              <a:t>Δυναμικού</a:t>
            </a:r>
            <a:endParaRPr lang="el-GR" altLang="el-GR" sz="1200">
              <a:latin typeface="Arial" panose="020B0604020202020204" pitchFamily="34" charset="0"/>
            </a:endParaRPr>
          </a:p>
        </p:txBody>
      </p:sp>
      <p:sp>
        <p:nvSpPr>
          <p:cNvPr id="9222" name="Rectangle 12">
            <a:extLst>
              <a:ext uri="{FF2B5EF4-FFF2-40B4-BE49-F238E27FC236}">
                <a16:creationId xmlns:a16="http://schemas.microsoft.com/office/drawing/2014/main" id="{7B3E69AD-B497-2D57-68B5-2351978E42F0}"/>
              </a:ext>
            </a:extLst>
          </p:cNvPr>
          <p:cNvSpPr>
            <a:spLocks noChangeArrowheads="1"/>
          </p:cNvSpPr>
          <p:nvPr/>
        </p:nvSpPr>
        <p:spPr bwMode="auto">
          <a:xfrm>
            <a:off x="1331913" y="4437063"/>
            <a:ext cx="2592387" cy="1325562"/>
          </a:xfrm>
          <a:prstGeom prst="rect">
            <a:avLst/>
          </a:prstGeom>
          <a:solidFill>
            <a:srgbClr val="008000"/>
          </a:solidFill>
          <a:ln w="9525">
            <a:solidFill>
              <a:srgbClr val="000000"/>
            </a:solidFill>
            <a:miter lim="800000"/>
            <a:headEnd/>
            <a:tailEnd/>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rgbClr val="FFFFFF"/>
                </a:solidFill>
                <a:latin typeface="Arial" panose="020B0604020202020204" pitchFamily="34" charset="0"/>
                <a:cs typeface="Times New Roman" panose="02020603050405020304" pitchFamily="18" charset="0"/>
              </a:rPr>
              <a:t>Διαθέσιμο</a:t>
            </a:r>
            <a:endParaRPr lang="el-GR" altLang="el-GR" sz="1200">
              <a:latin typeface="Arial" panose="020B0604020202020204" pitchFamily="34" charset="0"/>
            </a:endParaRPr>
          </a:p>
          <a:p>
            <a:pPr algn="ctr"/>
            <a:r>
              <a:rPr lang="el-GR" altLang="el-GR" sz="1200" b="1">
                <a:solidFill>
                  <a:srgbClr val="FFFFFF"/>
                </a:solidFill>
                <a:latin typeface="Arial" panose="020B0604020202020204" pitchFamily="34" charset="0"/>
                <a:cs typeface="Times New Roman" panose="02020603050405020304" pitchFamily="18" charset="0"/>
              </a:rPr>
              <a:t>Ανθρώπινο Κεφάλαιο</a:t>
            </a:r>
            <a:endParaRPr lang="el-GR" altLang="el-GR" sz="1200">
              <a:latin typeface="Arial" panose="020B0604020202020204" pitchFamily="34" charset="0"/>
            </a:endParaRPr>
          </a:p>
          <a:p>
            <a:pPr algn="ctr"/>
            <a:r>
              <a:rPr lang="el-GR" altLang="el-GR" sz="1200" b="1">
                <a:solidFill>
                  <a:srgbClr val="FFFFFF"/>
                </a:solidFill>
                <a:latin typeface="Arial" panose="020B0604020202020204" pitchFamily="34" charset="0"/>
                <a:cs typeface="Times New Roman" panose="02020603050405020304" pitchFamily="18" charset="0"/>
              </a:rPr>
              <a:t>(Ικανότητες, Δεξιότητες)</a:t>
            </a:r>
            <a:endParaRPr lang="el-GR" altLang="el-GR" sz="1200">
              <a:latin typeface="Arial" panose="020B0604020202020204" pitchFamily="34" charset="0"/>
            </a:endParaRPr>
          </a:p>
        </p:txBody>
      </p:sp>
      <p:sp>
        <p:nvSpPr>
          <p:cNvPr id="9223" name="Rectangle 11">
            <a:extLst>
              <a:ext uri="{FF2B5EF4-FFF2-40B4-BE49-F238E27FC236}">
                <a16:creationId xmlns:a16="http://schemas.microsoft.com/office/drawing/2014/main" id="{4DA63E86-D0B9-1823-99B1-736335299A9D}"/>
              </a:ext>
            </a:extLst>
          </p:cNvPr>
          <p:cNvSpPr>
            <a:spLocks noChangeArrowheads="1"/>
          </p:cNvSpPr>
          <p:nvPr/>
        </p:nvSpPr>
        <p:spPr bwMode="auto">
          <a:xfrm>
            <a:off x="4572000" y="2133600"/>
            <a:ext cx="3095625" cy="1150938"/>
          </a:xfrm>
          <a:prstGeom prst="rect">
            <a:avLst/>
          </a:prstGeom>
          <a:solidFill>
            <a:srgbClr val="993366"/>
          </a:solidFill>
          <a:ln w="9525">
            <a:solidFill>
              <a:srgbClr val="000000"/>
            </a:solidFill>
            <a:miter lim="800000"/>
            <a:headEnd/>
            <a:tailEnd/>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l-GR" altLang="el-GR" sz="1200" b="1">
                <a:solidFill>
                  <a:srgbClr val="FFFFFF"/>
                </a:solidFill>
                <a:latin typeface="Arial" panose="020B0604020202020204" pitchFamily="34" charset="0"/>
                <a:cs typeface="Times New Roman" panose="02020603050405020304" pitchFamily="18" charset="0"/>
              </a:rPr>
              <a:t>Θεσμικοί / Πολιτικοί Παράγοντες </a:t>
            </a:r>
            <a:endParaRPr lang="el-GR" altLang="el-GR" sz="1200">
              <a:latin typeface="Arial" panose="020B0604020202020204" pitchFamily="34" charset="0"/>
            </a:endParaRPr>
          </a:p>
        </p:txBody>
      </p:sp>
      <p:sp>
        <p:nvSpPr>
          <p:cNvPr id="9224" name="Rectangle 10">
            <a:extLst>
              <a:ext uri="{FF2B5EF4-FFF2-40B4-BE49-F238E27FC236}">
                <a16:creationId xmlns:a16="http://schemas.microsoft.com/office/drawing/2014/main" id="{F636568D-0871-F047-89EE-DEDD4F56CE40}"/>
              </a:ext>
            </a:extLst>
          </p:cNvPr>
          <p:cNvSpPr>
            <a:spLocks noChangeArrowheads="1"/>
          </p:cNvSpPr>
          <p:nvPr/>
        </p:nvSpPr>
        <p:spPr bwMode="auto">
          <a:xfrm>
            <a:off x="1258888" y="2133600"/>
            <a:ext cx="2808287" cy="1150938"/>
          </a:xfrm>
          <a:prstGeom prst="rect">
            <a:avLst/>
          </a:prstGeom>
          <a:solidFill>
            <a:srgbClr val="0000FF"/>
          </a:solidFill>
          <a:ln w="9525">
            <a:solidFill>
              <a:srgbClr val="000000"/>
            </a:solidFill>
            <a:miter lim="800000"/>
            <a:headEnd/>
            <a:tailEnd/>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a:solidFill>
                  <a:srgbClr val="FFFFFF"/>
                </a:solidFill>
                <a:latin typeface="Arial" panose="020B0604020202020204" pitchFamily="34" charset="0"/>
                <a:cs typeface="Times New Roman" panose="02020603050405020304" pitchFamily="18" charset="0"/>
              </a:rPr>
              <a:t>Επιχειρησιακή Στρατηγική</a:t>
            </a:r>
            <a:endParaRPr lang="el-GR" altLang="el-GR" sz="1200">
              <a:latin typeface="Arial" panose="020B0604020202020204" pitchFamily="34" charset="0"/>
            </a:endParaRPr>
          </a:p>
        </p:txBody>
      </p:sp>
      <p:sp>
        <p:nvSpPr>
          <p:cNvPr id="9225" name="Line 9">
            <a:extLst>
              <a:ext uri="{FF2B5EF4-FFF2-40B4-BE49-F238E27FC236}">
                <a16:creationId xmlns:a16="http://schemas.microsoft.com/office/drawing/2014/main" id="{22752E1D-552F-F43F-9E8B-6DEE7B39CEA2}"/>
              </a:ext>
            </a:extLst>
          </p:cNvPr>
          <p:cNvSpPr>
            <a:spLocks noChangeShapeType="1"/>
          </p:cNvSpPr>
          <p:nvPr/>
        </p:nvSpPr>
        <p:spPr bwMode="auto">
          <a:xfrm>
            <a:off x="3429000" y="3257550"/>
            <a:ext cx="685800"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6" name="Line 8">
            <a:extLst>
              <a:ext uri="{FF2B5EF4-FFF2-40B4-BE49-F238E27FC236}">
                <a16:creationId xmlns:a16="http://schemas.microsoft.com/office/drawing/2014/main" id="{AB87DCF0-9A1C-BEE0-F04A-A2E9B808F07A}"/>
              </a:ext>
            </a:extLst>
          </p:cNvPr>
          <p:cNvSpPr>
            <a:spLocks noChangeShapeType="1"/>
          </p:cNvSpPr>
          <p:nvPr/>
        </p:nvSpPr>
        <p:spPr bwMode="auto">
          <a:xfrm>
            <a:off x="6011863" y="4149725"/>
            <a:ext cx="414337" cy="196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7" name="Line 7">
            <a:extLst>
              <a:ext uri="{FF2B5EF4-FFF2-40B4-BE49-F238E27FC236}">
                <a16:creationId xmlns:a16="http://schemas.microsoft.com/office/drawing/2014/main" id="{33D65DFD-9D25-11F5-9143-DF74E7633A9B}"/>
              </a:ext>
            </a:extLst>
          </p:cNvPr>
          <p:cNvSpPr>
            <a:spLocks noChangeShapeType="1"/>
          </p:cNvSpPr>
          <p:nvPr/>
        </p:nvSpPr>
        <p:spPr bwMode="auto">
          <a:xfrm>
            <a:off x="3924300" y="5084763"/>
            <a:ext cx="228600" cy="158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8" name="Line 6">
            <a:extLst>
              <a:ext uri="{FF2B5EF4-FFF2-40B4-BE49-F238E27FC236}">
                <a16:creationId xmlns:a16="http://schemas.microsoft.com/office/drawing/2014/main" id="{7762C9F7-97D4-8C23-844E-200D942C7856}"/>
              </a:ext>
            </a:extLst>
          </p:cNvPr>
          <p:cNvSpPr>
            <a:spLocks noChangeShapeType="1"/>
          </p:cNvSpPr>
          <p:nvPr/>
        </p:nvSpPr>
        <p:spPr bwMode="auto">
          <a:xfrm flipH="1">
            <a:off x="3276600" y="4076700"/>
            <a:ext cx="457200"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9" name="Line 5">
            <a:extLst>
              <a:ext uri="{FF2B5EF4-FFF2-40B4-BE49-F238E27FC236}">
                <a16:creationId xmlns:a16="http://schemas.microsoft.com/office/drawing/2014/main" id="{C02B1E78-7167-D7B2-BFA7-B3FB6FF3FD85}"/>
              </a:ext>
            </a:extLst>
          </p:cNvPr>
          <p:cNvSpPr>
            <a:spLocks noChangeShapeType="1"/>
          </p:cNvSpPr>
          <p:nvPr/>
        </p:nvSpPr>
        <p:spPr bwMode="auto">
          <a:xfrm flipH="1">
            <a:off x="4457700" y="3257550"/>
            <a:ext cx="571500"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0" name="Line 24">
            <a:extLst>
              <a:ext uri="{FF2B5EF4-FFF2-40B4-BE49-F238E27FC236}">
                <a16:creationId xmlns:a16="http://schemas.microsoft.com/office/drawing/2014/main" id="{6D8CDFAF-5D0A-6894-70D6-870255ABB6F5}"/>
              </a:ext>
            </a:extLst>
          </p:cNvPr>
          <p:cNvSpPr>
            <a:spLocks noChangeShapeType="1"/>
          </p:cNvSpPr>
          <p:nvPr/>
        </p:nvSpPr>
        <p:spPr bwMode="auto">
          <a:xfrm>
            <a:off x="5580063" y="5013325"/>
            <a:ext cx="228600" cy="15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1" name="Line 25">
            <a:extLst>
              <a:ext uri="{FF2B5EF4-FFF2-40B4-BE49-F238E27FC236}">
                <a16:creationId xmlns:a16="http://schemas.microsoft.com/office/drawing/2014/main" id="{F0908C66-9B34-BECE-00A2-820BE2042916}"/>
              </a:ext>
            </a:extLst>
          </p:cNvPr>
          <p:cNvSpPr>
            <a:spLocks noChangeShapeType="1"/>
          </p:cNvSpPr>
          <p:nvPr/>
        </p:nvSpPr>
        <p:spPr bwMode="auto">
          <a:xfrm>
            <a:off x="4716463" y="4076700"/>
            <a:ext cx="142875" cy="3603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017F402-EEE3-F7BA-0B3A-663CA8E01EFD}"/>
              </a:ext>
            </a:extLst>
          </p:cNvPr>
          <p:cNvSpPr>
            <a:spLocks noGrp="1" noChangeArrowheads="1"/>
          </p:cNvSpPr>
          <p:nvPr>
            <p:ph type="title"/>
          </p:nvPr>
        </p:nvSpPr>
        <p:spPr/>
        <p:txBody>
          <a:bodyPr/>
          <a:lstStyle/>
          <a:p>
            <a:pPr eaLnBrk="1" hangingPunct="1">
              <a:defRPr/>
            </a:pPr>
            <a:r>
              <a:rPr lang="el-GR"/>
              <a:t>Ανάλυση του Μοντέλου</a:t>
            </a:r>
          </a:p>
        </p:txBody>
      </p:sp>
      <p:sp>
        <p:nvSpPr>
          <p:cNvPr id="10243" name="Rectangle 3">
            <a:extLst>
              <a:ext uri="{FF2B5EF4-FFF2-40B4-BE49-F238E27FC236}">
                <a16:creationId xmlns:a16="http://schemas.microsoft.com/office/drawing/2014/main" id="{B664ED49-AFEA-6A21-6256-2A8A0FAD5091}"/>
              </a:ext>
            </a:extLst>
          </p:cNvPr>
          <p:cNvSpPr>
            <a:spLocks noGrp="1" noChangeArrowheads="1"/>
          </p:cNvSpPr>
          <p:nvPr>
            <p:ph type="body" idx="1"/>
          </p:nvPr>
        </p:nvSpPr>
        <p:spPr>
          <a:xfrm>
            <a:off x="179388" y="1600200"/>
            <a:ext cx="8964612" cy="5068888"/>
          </a:xfrm>
        </p:spPr>
        <p:txBody>
          <a:bodyPr/>
          <a:lstStyle/>
          <a:p>
            <a:pPr eaLnBrk="1" hangingPunct="1">
              <a:lnSpc>
                <a:spcPct val="80000"/>
              </a:lnSpc>
            </a:pPr>
            <a:r>
              <a:rPr lang="el-GR" altLang="el-GR" sz="2000" b="1">
                <a:effectLst/>
              </a:rPr>
              <a:t>Οι </a:t>
            </a:r>
            <a:r>
              <a:rPr lang="el-GR" altLang="el-GR" sz="2000" b="1" u="sng">
                <a:effectLst/>
              </a:rPr>
              <a:t>απαιτήσεις της στρατηγικής</a:t>
            </a:r>
            <a:r>
              <a:rPr lang="el-GR" altLang="el-GR" sz="2000">
                <a:effectLst/>
              </a:rPr>
              <a:t> καθορίζουν σε μεγάλο βαθμό το </a:t>
            </a:r>
            <a:r>
              <a:rPr lang="el-GR" altLang="el-GR" sz="2000" b="1" u="sng">
                <a:effectLst/>
              </a:rPr>
              <a:t>περιεχόμενο των</a:t>
            </a:r>
            <a:r>
              <a:rPr lang="el-GR" altLang="el-GR" sz="2000">
                <a:effectLst/>
              </a:rPr>
              <a:t> πολιτικών και πρακτικών, με τις οποίες θα διοικηθούν οι άνθρωποι της επιχείρησης / οργανισμού ώστε να υποστηριχθεί αποτελεσματικά η επίτευξη των επιχειρησιακών στόχων.</a:t>
            </a:r>
          </a:p>
          <a:p>
            <a:pPr eaLnBrk="1" hangingPunct="1">
              <a:lnSpc>
                <a:spcPct val="80000"/>
              </a:lnSpc>
            </a:pPr>
            <a:endParaRPr lang="el-GR" altLang="el-GR" sz="2000">
              <a:effectLst/>
            </a:endParaRPr>
          </a:p>
          <a:p>
            <a:pPr eaLnBrk="1" hangingPunct="1">
              <a:lnSpc>
                <a:spcPct val="80000"/>
              </a:lnSpc>
            </a:pPr>
            <a:r>
              <a:rPr lang="el-GR" altLang="el-GR" sz="2000">
                <a:effectLst/>
              </a:rPr>
              <a:t> Σημαντικό ρόλο, επίσης, παίζουν και μια σειρά από άλλους παράγοντες, που συμμετέχουν κι’ αυτοί καθοριστικά στη διαμόρφωση των ίδιων πολιτικών και πρακτικών. Πρόκειται για διάφορους </a:t>
            </a:r>
            <a:r>
              <a:rPr lang="el-GR" altLang="el-GR" sz="2000" b="1" u="sng">
                <a:effectLst/>
              </a:rPr>
              <a:t>θεσμικούς ή πολιτικούς παράγοντες</a:t>
            </a:r>
            <a:r>
              <a:rPr lang="el-GR" altLang="el-GR" sz="2000">
                <a:effectLst/>
              </a:rPr>
              <a:t> που επενεργούν ταυτόχρονα, όπως η φιλοσοφία διοίκησης που εφαρμόζει η επιχείρηση / οργανισμός, η ισχύουσα νομοθεσία, οι κανόνες εταιρικής διακυβέρνησης, η ισχύς του συνδικαλισμού, οι συλλογικές διαπραγματεύσεις &amp; συλλογικές συμβάσεις,  η κυβερνητική πολιτική κ.ά.</a:t>
            </a:r>
          </a:p>
          <a:p>
            <a:pPr eaLnBrk="1" hangingPunct="1">
              <a:lnSpc>
                <a:spcPct val="80000"/>
              </a:lnSpc>
            </a:pPr>
            <a:endParaRPr lang="el-GR" altLang="el-GR" sz="2000">
              <a:effectLst/>
            </a:endParaRPr>
          </a:p>
          <a:p>
            <a:pPr eaLnBrk="1" hangingPunct="1">
              <a:lnSpc>
                <a:spcPct val="80000"/>
              </a:lnSpc>
            </a:pPr>
            <a:endParaRPr lang="el-GR" altLang="el-GR" sz="2000">
              <a:effectLst/>
            </a:endParaRPr>
          </a:p>
          <a:p>
            <a:pPr eaLnBrk="1" hangingPunct="1">
              <a:lnSpc>
                <a:spcPct val="80000"/>
              </a:lnSpc>
            </a:pPr>
            <a:r>
              <a:rPr lang="el-GR" altLang="el-GR" sz="2000">
                <a:effectLst/>
              </a:rPr>
              <a:t>Από το μοντέλο προκύπτει ότι η επιχείρηση / οργανισμός, </a:t>
            </a:r>
            <a:r>
              <a:rPr lang="el-GR" altLang="el-GR" sz="2000" b="1" u="sng">
                <a:effectLst/>
              </a:rPr>
              <a:t>αξιοποιώντας τα αποθέματα ανθρώπινου κεφαλαίου της μέσα από την εφαρμογή κατάλληλων πρακτικών διοίκησης ανθρώπινου δυναμικού</a:t>
            </a:r>
            <a:r>
              <a:rPr lang="el-GR" altLang="el-GR" sz="2000">
                <a:effectLst/>
              </a:rPr>
              <a:t>, μπορεί να διαμορφώσει τις επιθυμητές συμπεριφορές των εργαζομένων που με τη σειρά τους θα οδηγήσουν στην </a:t>
            </a:r>
            <a:r>
              <a:rPr lang="el-GR" altLang="el-GR" sz="2000" b="1" u="sng">
                <a:effectLst/>
              </a:rPr>
              <a:t>επίτευξη των οργανωσιακών αποτελεσμάτων.</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CF5888F-EE12-7423-4422-448B13E6C23F}"/>
              </a:ext>
            </a:extLst>
          </p:cNvPr>
          <p:cNvSpPr>
            <a:spLocks noGrp="1" noChangeArrowheads="1"/>
          </p:cNvSpPr>
          <p:nvPr>
            <p:ph type="title"/>
          </p:nvPr>
        </p:nvSpPr>
        <p:spPr>
          <a:xfrm>
            <a:off x="457200" y="274638"/>
            <a:ext cx="8362950" cy="1498600"/>
          </a:xfrm>
        </p:spPr>
        <p:txBody>
          <a:bodyPr/>
          <a:lstStyle/>
          <a:p>
            <a:pPr eaLnBrk="1" hangingPunct="1">
              <a:defRPr/>
            </a:pPr>
            <a:r>
              <a:rPr lang="el-GR" i="1"/>
              <a:t>Η </a:t>
            </a:r>
            <a:r>
              <a:rPr lang="en-GB" i="1"/>
              <a:t>συμβολή του ανθρωπίνου κεφαλαίου στην αξία της επιχείρησης</a:t>
            </a:r>
            <a:r>
              <a:rPr lang="el-GR"/>
              <a:t> </a:t>
            </a:r>
          </a:p>
        </p:txBody>
      </p:sp>
      <p:sp>
        <p:nvSpPr>
          <p:cNvPr id="11267" name="Rectangle 21">
            <a:extLst>
              <a:ext uri="{FF2B5EF4-FFF2-40B4-BE49-F238E27FC236}">
                <a16:creationId xmlns:a16="http://schemas.microsoft.com/office/drawing/2014/main" id="{FA302D00-AF3B-89C4-1E34-4F9535992AC8}"/>
              </a:ext>
            </a:extLst>
          </p:cNvPr>
          <p:cNvSpPr>
            <a:spLocks noChangeArrowheads="1"/>
          </p:cNvSpPr>
          <p:nvPr/>
        </p:nvSpPr>
        <p:spPr bwMode="auto">
          <a:xfrm>
            <a:off x="3708400" y="2349500"/>
            <a:ext cx="1655763" cy="457200"/>
          </a:xfrm>
          <a:prstGeom prst="rect">
            <a:avLst/>
          </a:prstGeom>
          <a:solidFill>
            <a:srgbClr val="993300"/>
          </a:solidFill>
          <a:ln w="9525">
            <a:solidFill>
              <a:srgbClr val="000000"/>
            </a:solidFill>
            <a:miter lim="800000"/>
            <a:headEnd/>
            <a:tailEnd/>
          </a:ln>
        </p:spPr>
        <p:txBody>
          <a:bodyPr/>
          <a:lstStyle>
            <a:lvl1pPr>
              <a:tabLst>
                <a:tab pos="457200" algn="r"/>
                <a:tab pos="2636838" algn="ctr"/>
                <a:tab pos="5273675" algn="r"/>
              </a:tabLst>
              <a:defRPr>
                <a:solidFill>
                  <a:schemeClr val="tx1"/>
                </a:solidFill>
                <a:latin typeface="Garamond" panose="02020404030301010803" pitchFamily="18" charset="0"/>
              </a:defRPr>
            </a:lvl1pPr>
            <a:lvl2pPr marL="742950" indent="-285750">
              <a:tabLst>
                <a:tab pos="457200" algn="r"/>
                <a:tab pos="2636838" algn="ctr"/>
                <a:tab pos="5273675" algn="r"/>
              </a:tabLst>
              <a:defRPr>
                <a:solidFill>
                  <a:schemeClr val="tx1"/>
                </a:solidFill>
                <a:latin typeface="Garamond" panose="02020404030301010803" pitchFamily="18" charset="0"/>
              </a:defRPr>
            </a:lvl2pPr>
            <a:lvl3pPr marL="1143000" indent="-228600">
              <a:tabLst>
                <a:tab pos="457200" algn="r"/>
                <a:tab pos="2636838" algn="ctr"/>
                <a:tab pos="5273675" algn="r"/>
              </a:tabLst>
              <a:defRPr>
                <a:solidFill>
                  <a:schemeClr val="tx1"/>
                </a:solidFill>
                <a:latin typeface="Garamond" panose="02020404030301010803" pitchFamily="18" charset="0"/>
              </a:defRPr>
            </a:lvl3pPr>
            <a:lvl4pPr marL="1600200" indent="-228600">
              <a:tabLst>
                <a:tab pos="457200" algn="r"/>
                <a:tab pos="2636838" algn="ctr"/>
                <a:tab pos="5273675" algn="r"/>
              </a:tabLst>
              <a:defRPr>
                <a:solidFill>
                  <a:schemeClr val="tx1"/>
                </a:solidFill>
                <a:latin typeface="Garamond" panose="02020404030301010803" pitchFamily="18" charset="0"/>
              </a:defRPr>
            </a:lvl4pPr>
            <a:lvl5pPr marL="2057400" indent="-228600">
              <a:tabLst>
                <a:tab pos="457200" algn="r"/>
                <a:tab pos="2636838" algn="ctr"/>
                <a:tab pos="5273675" algn="r"/>
              </a:tabLst>
              <a:defRPr>
                <a:solidFill>
                  <a:schemeClr val="tx1"/>
                </a:solidFill>
                <a:latin typeface="Garamond" panose="02020404030301010803" pitchFamily="18" charset="0"/>
              </a:defRPr>
            </a:lvl5pPr>
            <a:lvl6pPr marL="2514600" indent="-228600" eaLnBrk="0" fontAlgn="base" hangingPunct="0">
              <a:spcBef>
                <a:spcPct val="0"/>
              </a:spcBef>
              <a:spcAft>
                <a:spcPct val="0"/>
              </a:spcAft>
              <a:tabLst>
                <a:tab pos="457200" algn="r"/>
                <a:tab pos="2636838" algn="ctr"/>
                <a:tab pos="5273675" algn="r"/>
              </a:tabLst>
              <a:defRPr>
                <a:solidFill>
                  <a:schemeClr val="tx1"/>
                </a:solidFill>
                <a:latin typeface="Garamond" panose="02020404030301010803" pitchFamily="18" charset="0"/>
              </a:defRPr>
            </a:lvl6pPr>
            <a:lvl7pPr marL="2971800" indent="-228600" eaLnBrk="0" fontAlgn="base" hangingPunct="0">
              <a:spcBef>
                <a:spcPct val="0"/>
              </a:spcBef>
              <a:spcAft>
                <a:spcPct val="0"/>
              </a:spcAft>
              <a:tabLst>
                <a:tab pos="457200" algn="r"/>
                <a:tab pos="2636838" algn="ctr"/>
                <a:tab pos="5273675" algn="r"/>
              </a:tabLst>
              <a:defRPr>
                <a:solidFill>
                  <a:schemeClr val="tx1"/>
                </a:solidFill>
                <a:latin typeface="Garamond" panose="02020404030301010803" pitchFamily="18" charset="0"/>
              </a:defRPr>
            </a:lvl7pPr>
            <a:lvl8pPr marL="3429000" indent="-228600" eaLnBrk="0" fontAlgn="base" hangingPunct="0">
              <a:spcBef>
                <a:spcPct val="0"/>
              </a:spcBef>
              <a:spcAft>
                <a:spcPct val="0"/>
              </a:spcAft>
              <a:tabLst>
                <a:tab pos="457200" algn="r"/>
                <a:tab pos="2636838" algn="ctr"/>
                <a:tab pos="5273675" algn="r"/>
              </a:tabLst>
              <a:defRPr>
                <a:solidFill>
                  <a:schemeClr val="tx1"/>
                </a:solidFill>
                <a:latin typeface="Garamond" panose="02020404030301010803" pitchFamily="18" charset="0"/>
              </a:defRPr>
            </a:lvl8pPr>
            <a:lvl9pPr marL="3886200" indent="-228600" eaLnBrk="0" fontAlgn="base" hangingPunct="0">
              <a:spcBef>
                <a:spcPct val="0"/>
              </a:spcBef>
              <a:spcAft>
                <a:spcPct val="0"/>
              </a:spcAft>
              <a:tabLst>
                <a:tab pos="457200" algn="r"/>
                <a:tab pos="2636838" algn="ctr"/>
                <a:tab pos="5273675" algn="r"/>
              </a:tabLst>
              <a:defRPr>
                <a:solidFill>
                  <a:schemeClr val="tx1"/>
                </a:solidFill>
                <a:latin typeface="Garamond" panose="02020404030301010803" pitchFamily="18" charset="0"/>
              </a:defRPr>
            </a:lvl9pPr>
          </a:lstStyle>
          <a:p>
            <a:pPr algn="ctr" eaLnBrk="1" hangingPunct="1"/>
            <a:r>
              <a:rPr lang="el-GR" altLang="el-GR" sz="800" b="1">
                <a:solidFill>
                  <a:srgbClr val="FFFFFF"/>
                </a:solidFill>
                <a:latin typeface="Arial" panose="020B0604020202020204" pitchFamily="34" charset="0"/>
                <a:cs typeface="Times New Roman" panose="02020603050405020304" pitchFamily="18" charset="0"/>
              </a:rPr>
              <a:t>ΑΞΙΑ</a:t>
            </a:r>
            <a:endParaRPr lang="el-GR" altLang="el-GR" sz="800">
              <a:latin typeface="Arial" panose="020B0604020202020204" pitchFamily="34" charset="0"/>
            </a:endParaRPr>
          </a:p>
          <a:p>
            <a:pPr algn="ctr"/>
            <a:r>
              <a:rPr lang="el-GR" altLang="el-GR" sz="800" b="1">
                <a:solidFill>
                  <a:srgbClr val="FFFFFF"/>
                </a:solidFill>
                <a:latin typeface="Arial" panose="020B0604020202020204" pitchFamily="34" charset="0"/>
                <a:cs typeface="Times New Roman" panose="02020603050405020304" pitchFamily="18" charset="0"/>
              </a:rPr>
              <a:t>ΕΠΙΧΕΙΡΗΣΗΣ</a:t>
            </a:r>
            <a:endParaRPr lang="el-GR" altLang="el-GR">
              <a:latin typeface="Arial" panose="020B0604020202020204" pitchFamily="34" charset="0"/>
            </a:endParaRPr>
          </a:p>
        </p:txBody>
      </p:sp>
      <p:sp>
        <p:nvSpPr>
          <p:cNvPr id="11268" name="Rectangle 20">
            <a:extLst>
              <a:ext uri="{FF2B5EF4-FFF2-40B4-BE49-F238E27FC236}">
                <a16:creationId xmlns:a16="http://schemas.microsoft.com/office/drawing/2014/main" id="{E384EA55-8623-0815-9927-3774838F8C6A}"/>
              </a:ext>
            </a:extLst>
          </p:cNvPr>
          <p:cNvSpPr>
            <a:spLocks noChangeArrowheads="1"/>
          </p:cNvSpPr>
          <p:nvPr/>
        </p:nvSpPr>
        <p:spPr bwMode="auto">
          <a:xfrm>
            <a:off x="4716463" y="3573463"/>
            <a:ext cx="1676400" cy="368300"/>
          </a:xfrm>
          <a:prstGeom prst="rect">
            <a:avLst/>
          </a:prstGeom>
          <a:solidFill>
            <a:srgbClr val="3366FF"/>
          </a:solidFill>
          <a:ln w="9525">
            <a:solidFill>
              <a:srgbClr val="000000"/>
            </a:solidFill>
            <a:miter lim="800000"/>
            <a:headEnd/>
            <a:tailEnd/>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800" b="1">
                <a:solidFill>
                  <a:srgbClr val="FFFFFF"/>
                </a:solidFill>
                <a:latin typeface="Arial" panose="020B0604020202020204" pitchFamily="34" charset="0"/>
                <a:cs typeface="Times New Roman" panose="02020603050405020304" pitchFamily="18" charset="0"/>
              </a:rPr>
              <a:t>ΝΟΗΤΙΚΟ</a:t>
            </a:r>
            <a:endParaRPr lang="el-GR" altLang="el-GR" sz="800">
              <a:latin typeface="Arial" panose="020B0604020202020204" pitchFamily="34" charset="0"/>
            </a:endParaRPr>
          </a:p>
          <a:p>
            <a:pPr algn="ctr"/>
            <a:r>
              <a:rPr lang="el-GR" altLang="el-GR" sz="800" b="1">
                <a:solidFill>
                  <a:srgbClr val="FFFFFF"/>
                </a:solidFill>
                <a:latin typeface="Arial" panose="020B0604020202020204" pitchFamily="34" charset="0"/>
                <a:cs typeface="Times New Roman" panose="02020603050405020304" pitchFamily="18" charset="0"/>
              </a:rPr>
              <a:t>ΚΕΦΑΛΑΙΟ</a:t>
            </a:r>
            <a:endParaRPr lang="el-GR" altLang="el-GR">
              <a:latin typeface="Arial" panose="020B0604020202020204" pitchFamily="34" charset="0"/>
            </a:endParaRPr>
          </a:p>
        </p:txBody>
      </p:sp>
      <p:sp>
        <p:nvSpPr>
          <p:cNvPr id="11269" name="Rectangle 19">
            <a:extLst>
              <a:ext uri="{FF2B5EF4-FFF2-40B4-BE49-F238E27FC236}">
                <a16:creationId xmlns:a16="http://schemas.microsoft.com/office/drawing/2014/main" id="{EC6DA038-8D0B-81D3-00C5-7ED74CE562E7}"/>
              </a:ext>
            </a:extLst>
          </p:cNvPr>
          <p:cNvSpPr>
            <a:spLocks noChangeArrowheads="1"/>
          </p:cNvSpPr>
          <p:nvPr/>
        </p:nvSpPr>
        <p:spPr bwMode="auto">
          <a:xfrm>
            <a:off x="2771775" y="3573463"/>
            <a:ext cx="1676400" cy="368300"/>
          </a:xfrm>
          <a:prstGeom prst="rect">
            <a:avLst/>
          </a:prstGeom>
          <a:solidFill>
            <a:srgbClr val="FF6600"/>
          </a:solidFill>
          <a:ln w="9525">
            <a:solidFill>
              <a:srgbClr val="000000"/>
            </a:solidFill>
            <a:miter lim="800000"/>
            <a:headEnd/>
            <a:tailEnd/>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800" b="1">
                <a:solidFill>
                  <a:srgbClr val="FFFFFF"/>
                </a:solidFill>
                <a:latin typeface="Arial" panose="020B0604020202020204" pitchFamily="34" charset="0"/>
                <a:cs typeface="Times New Roman" panose="02020603050405020304" pitchFamily="18" charset="0"/>
              </a:rPr>
              <a:t>ΟΙΚΟΝΟΜΙΚΟ &amp; ΦΥΣΙΚΟ ΚΕΦΑΛΑΙΟ</a:t>
            </a:r>
            <a:endParaRPr lang="el-GR" altLang="el-GR">
              <a:latin typeface="Arial" panose="020B0604020202020204" pitchFamily="34" charset="0"/>
            </a:endParaRPr>
          </a:p>
        </p:txBody>
      </p:sp>
      <p:sp>
        <p:nvSpPr>
          <p:cNvPr id="11270" name="Rectangle 6">
            <a:extLst>
              <a:ext uri="{FF2B5EF4-FFF2-40B4-BE49-F238E27FC236}">
                <a16:creationId xmlns:a16="http://schemas.microsoft.com/office/drawing/2014/main" id="{B3D9D52E-61D8-F877-8994-88D5C21D07D3}"/>
              </a:ext>
            </a:extLst>
          </p:cNvPr>
          <p:cNvSpPr>
            <a:spLocks noChangeArrowheads="1"/>
          </p:cNvSpPr>
          <p:nvPr/>
        </p:nvSpPr>
        <p:spPr bwMode="auto">
          <a:xfrm>
            <a:off x="4140200" y="4724400"/>
            <a:ext cx="1219200" cy="368300"/>
          </a:xfrm>
          <a:prstGeom prst="rect">
            <a:avLst/>
          </a:prstGeom>
          <a:solidFill>
            <a:srgbClr val="993366"/>
          </a:solidFill>
          <a:ln w="9525">
            <a:solidFill>
              <a:srgbClr val="000000"/>
            </a:solidFill>
            <a:miter lim="800000"/>
            <a:headEnd/>
            <a:tailEnd/>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800" b="1">
                <a:solidFill>
                  <a:srgbClr val="FFFFFF"/>
                </a:solidFill>
                <a:latin typeface="Arial" panose="020B0604020202020204" pitchFamily="34" charset="0"/>
                <a:cs typeface="Times New Roman" panose="02020603050405020304" pitchFamily="18" charset="0"/>
              </a:rPr>
              <a:t>ΠΕΛΑΤΕΙΑΚΟ</a:t>
            </a:r>
            <a:endParaRPr lang="el-GR" altLang="el-GR" sz="800">
              <a:latin typeface="Arial" panose="020B0604020202020204" pitchFamily="34" charset="0"/>
            </a:endParaRPr>
          </a:p>
          <a:p>
            <a:pPr algn="ctr"/>
            <a:r>
              <a:rPr lang="el-GR" altLang="el-GR" sz="800" b="1">
                <a:solidFill>
                  <a:srgbClr val="FFFFFF"/>
                </a:solidFill>
                <a:latin typeface="Arial" panose="020B0604020202020204" pitchFamily="34" charset="0"/>
                <a:cs typeface="Times New Roman" panose="02020603050405020304" pitchFamily="18" charset="0"/>
              </a:rPr>
              <a:t>ΚΕΦΑΛΑΙΟ</a:t>
            </a:r>
            <a:endParaRPr lang="el-GR" altLang="el-GR">
              <a:latin typeface="Arial" panose="020B0604020202020204" pitchFamily="34" charset="0"/>
            </a:endParaRPr>
          </a:p>
        </p:txBody>
      </p:sp>
      <p:sp>
        <p:nvSpPr>
          <p:cNvPr id="11271" name="Rectangle 4">
            <a:extLst>
              <a:ext uri="{FF2B5EF4-FFF2-40B4-BE49-F238E27FC236}">
                <a16:creationId xmlns:a16="http://schemas.microsoft.com/office/drawing/2014/main" id="{EB537E42-1737-A370-AE36-84D7817B6135}"/>
              </a:ext>
            </a:extLst>
          </p:cNvPr>
          <p:cNvSpPr>
            <a:spLocks noChangeArrowheads="1"/>
          </p:cNvSpPr>
          <p:nvPr/>
        </p:nvSpPr>
        <p:spPr bwMode="auto">
          <a:xfrm>
            <a:off x="2124075" y="4724400"/>
            <a:ext cx="1511300" cy="368300"/>
          </a:xfrm>
          <a:prstGeom prst="rect">
            <a:avLst/>
          </a:prstGeom>
          <a:solidFill>
            <a:srgbClr val="666699"/>
          </a:solidFill>
          <a:ln w="9525">
            <a:solidFill>
              <a:srgbClr val="000000"/>
            </a:solidFill>
            <a:miter lim="800000"/>
            <a:headEnd/>
            <a:tailEnd/>
          </a:ln>
        </p:spPr>
        <p:txBody>
          <a:bodyPr bIns="0"/>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l-GR" altLang="el-GR" sz="800" b="1">
                <a:solidFill>
                  <a:srgbClr val="FFFFFF"/>
                </a:solidFill>
                <a:latin typeface="Arial" panose="020B0604020202020204" pitchFamily="34" charset="0"/>
                <a:cs typeface="Times New Roman" panose="02020603050405020304" pitchFamily="18" charset="0"/>
              </a:rPr>
              <a:t>ΟΡΓΑΝΩΣΙΑΚΟ</a:t>
            </a:r>
            <a:endParaRPr lang="el-GR" altLang="el-GR" sz="1000" b="1">
              <a:latin typeface="Arial" panose="020B0604020202020204" pitchFamily="34" charset="0"/>
              <a:cs typeface="Times New Roman" panose="02020603050405020304" pitchFamily="18" charset="0"/>
            </a:endParaRPr>
          </a:p>
          <a:p>
            <a:pPr algn="ctr"/>
            <a:r>
              <a:rPr lang="el-GR" altLang="el-GR" sz="800" b="1">
                <a:solidFill>
                  <a:srgbClr val="FFFFFF"/>
                </a:solidFill>
                <a:latin typeface="Arial" panose="020B0604020202020204" pitchFamily="34" charset="0"/>
                <a:cs typeface="Times New Roman" panose="02020603050405020304" pitchFamily="18" charset="0"/>
              </a:rPr>
              <a:t>ΚΕΦΑΛΑΙΟ</a:t>
            </a:r>
            <a:endParaRPr lang="el-GR" altLang="el-GR" sz="1000" b="1">
              <a:latin typeface="Arial" panose="020B0604020202020204" pitchFamily="34" charset="0"/>
              <a:cs typeface="Times New Roman" panose="02020603050405020304" pitchFamily="18" charset="0"/>
            </a:endParaRPr>
          </a:p>
          <a:p>
            <a:endParaRPr lang="el-GR" altLang="el-GR">
              <a:latin typeface="Arial" panose="020B0604020202020204" pitchFamily="34" charset="0"/>
            </a:endParaRPr>
          </a:p>
        </p:txBody>
      </p:sp>
      <p:sp>
        <p:nvSpPr>
          <p:cNvPr id="11272" name="Rectangle 5">
            <a:extLst>
              <a:ext uri="{FF2B5EF4-FFF2-40B4-BE49-F238E27FC236}">
                <a16:creationId xmlns:a16="http://schemas.microsoft.com/office/drawing/2014/main" id="{C15D267D-E600-D9E9-B3DF-5B4407AF1232}"/>
              </a:ext>
            </a:extLst>
          </p:cNvPr>
          <p:cNvSpPr>
            <a:spLocks noChangeArrowheads="1"/>
          </p:cNvSpPr>
          <p:nvPr/>
        </p:nvSpPr>
        <p:spPr bwMode="auto">
          <a:xfrm>
            <a:off x="5795963" y="4797425"/>
            <a:ext cx="1219200" cy="368300"/>
          </a:xfrm>
          <a:prstGeom prst="rect">
            <a:avLst/>
          </a:prstGeom>
          <a:solidFill>
            <a:srgbClr val="008000"/>
          </a:solidFill>
          <a:ln w="9525">
            <a:solidFill>
              <a:srgbClr val="000000"/>
            </a:solidFill>
            <a:miter lim="800000"/>
            <a:headEnd/>
            <a:tailEnd/>
          </a:ln>
        </p:spPr>
        <p:txBody>
          <a:bodyPr bIns="0"/>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800" b="1">
                <a:solidFill>
                  <a:srgbClr val="FFFFFF"/>
                </a:solidFill>
                <a:latin typeface="Arial" panose="020B0604020202020204" pitchFamily="34" charset="0"/>
                <a:cs typeface="Times New Roman" panose="02020603050405020304" pitchFamily="18" charset="0"/>
              </a:rPr>
              <a:t>ΑΝΘΡΩΠΙΝΟ</a:t>
            </a:r>
            <a:endParaRPr lang="el-GR" altLang="el-GR" sz="1000" b="1">
              <a:latin typeface="Arial" panose="020B0604020202020204" pitchFamily="34" charset="0"/>
              <a:cs typeface="Times New Roman" panose="02020603050405020304" pitchFamily="18" charset="0"/>
            </a:endParaRPr>
          </a:p>
          <a:p>
            <a:pPr algn="ctr"/>
            <a:r>
              <a:rPr lang="el-GR" altLang="el-GR" sz="800" b="1">
                <a:solidFill>
                  <a:srgbClr val="FFFFFF"/>
                </a:solidFill>
                <a:latin typeface="Arial" panose="020B0604020202020204" pitchFamily="34" charset="0"/>
                <a:cs typeface="Times New Roman" panose="02020603050405020304" pitchFamily="18" charset="0"/>
              </a:rPr>
              <a:t>ΚΕΦΑΛΑΙΟ</a:t>
            </a:r>
            <a:endParaRPr lang="el-GR" altLang="el-GR" sz="1000" b="1">
              <a:latin typeface="Arial" panose="020B0604020202020204" pitchFamily="34" charset="0"/>
              <a:cs typeface="Times New Roman" panose="02020603050405020304" pitchFamily="18" charset="0"/>
            </a:endParaRPr>
          </a:p>
          <a:p>
            <a:endParaRPr lang="el-GR" altLang="el-GR">
              <a:latin typeface="Arial" panose="020B0604020202020204" pitchFamily="34" charset="0"/>
            </a:endParaRPr>
          </a:p>
        </p:txBody>
      </p:sp>
      <p:sp>
        <p:nvSpPr>
          <p:cNvPr id="11273" name="Text Box 13">
            <a:extLst>
              <a:ext uri="{FF2B5EF4-FFF2-40B4-BE49-F238E27FC236}">
                <a16:creationId xmlns:a16="http://schemas.microsoft.com/office/drawing/2014/main" id="{99CF449E-E848-AEE4-DA5F-0F031536503C}"/>
              </a:ext>
            </a:extLst>
          </p:cNvPr>
          <p:cNvSpPr txBox="1">
            <a:spLocks noChangeArrowheads="1"/>
          </p:cNvSpPr>
          <p:nvPr/>
        </p:nvSpPr>
        <p:spPr bwMode="auto">
          <a:xfrm>
            <a:off x="6877050" y="2852738"/>
            <a:ext cx="1439863" cy="792162"/>
          </a:xfrm>
          <a:prstGeom prst="rect">
            <a:avLst/>
          </a:prstGeom>
          <a:solidFill>
            <a:srgbClr val="C0C0C0"/>
          </a:solidFill>
          <a:ln w="9525">
            <a:solidFill>
              <a:srgbClr val="000000"/>
            </a:solidFill>
            <a:miter lim="800000"/>
            <a:headEnd/>
            <a:tailEnd/>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i="1">
                <a:latin typeface="Arial" panose="020B0604020202020204" pitchFamily="34" charset="0"/>
                <a:cs typeface="Times New Roman" panose="02020603050405020304" pitchFamily="18" charset="0"/>
              </a:rPr>
              <a:t>Άυλο</a:t>
            </a:r>
            <a:r>
              <a:rPr lang="en-US" altLang="el-GR" sz="1200" b="1" i="1">
                <a:latin typeface="Arial" panose="020B0604020202020204" pitchFamily="34" charset="0"/>
                <a:cs typeface="Times New Roman" panose="02020603050405020304" pitchFamily="18" charset="0"/>
              </a:rPr>
              <a:t> </a:t>
            </a:r>
            <a:r>
              <a:rPr lang="el-GR" altLang="el-GR" sz="1200" b="1" i="1">
                <a:latin typeface="Arial" panose="020B0604020202020204" pitchFamily="34" charset="0"/>
                <a:cs typeface="Times New Roman" panose="02020603050405020304" pitchFamily="18" charset="0"/>
              </a:rPr>
              <a:t>Ενεργητικό</a:t>
            </a:r>
          </a:p>
          <a:p>
            <a:pPr algn="ctr"/>
            <a:r>
              <a:rPr lang="en-US" altLang="el-GR" sz="1200" b="1" i="1">
                <a:latin typeface="Arial" panose="020B0604020202020204" pitchFamily="34" charset="0"/>
                <a:cs typeface="Times New Roman" panose="02020603050405020304" pitchFamily="18" charset="0"/>
              </a:rPr>
              <a:t>(Intangible Assets)</a:t>
            </a:r>
            <a:endParaRPr lang="el-GR" altLang="el-GR" sz="1200">
              <a:latin typeface="Arial" panose="020B0604020202020204" pitchFamily="34" charset="0"/>
            </a:endParaRPr>
          </a:p>
          <a:p>
            <a:endParaRPr lang="el-GR" altLang="el-GR">
              <a:latin typeface="Arial" panose="020B0604020202020204" pitchFamily="34" charset="0"/>
            </a:endParaRPr>
          </a:p>
        </p:txBody>
      </p:sp>
      <p:sp>
        <p:nvSpPr>
          <p:cNvPr id="11274" name="Text Box 12">
            <a:extLst>
              <a:ext uri="{FF2B5EF4-FFF2-40B4-BE49-F238E27FC236}">
                <a16:creationId xmlns:a16="http://schemas.microsoft.com/office/drawing/2014/main" id="{843805A1-9727-FB38-7187-C0DFFD83F1A9}"/>
              </a:ext>
            </a:extLst>
          </p:cNvPr>
          <p:cNvSpPr txBox="1">
            <a:spLocks noChangeArrowheads="1"/>
          </p:cNvSpPr>
          <p:nvPr/>
        </p:nvSpPr>
        <p:spPr bwMode="auto">
          <a:xfrm>
            <a:off x="1258888" y="2852738"/>
            <a:ext cx="1441450" cy="647700"/>
          </a:xfrm>
          <a:prstGeom prst="rect">
            <a:avLst/>
          </a:prstGeom>
          <a:solidFill>
            <a:srgbClr val="C0C0C0"/>
          </a:solidFill>
          <a:ln w="9525">
            <a:solidFill>
              <a:srgbClr val="000000"/>
            </a:solidFill>
            <a:miter lim="800000"/>
            <a:headEnd/>
            <a:tailEnd/>
          </a:ln>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l-GR" altLang="el-GR" sz="1200" b="1" i="1">
                <a:latin typeface="Arial" panose="020B0604020202020204" pitchFamily="34" charset="0"/>
                <a:cs typeface="Times New Roman" panose="02020603050405020304" pitchFamily="18" charset="0"/>
              </a:rPr>
              <a:t>Ενεργητικό</a:t>
            </a:r>
          </a:p>
          <a:p>
            <a:pPr algn="ctr"/>
            <a:r>
              <a:rPr lang="en-US" altLang="el-GR" sz="1200" b="1" i="1">
                <a:latin typeface="Arial" panose="020B0604020202020204" pitchFamily="34" charset="0"/>
                <a:cs typeface="Times New Roman" panose="02020603050405020304" pitchFamily="18" charset="0"/>
              </a:rPr>
              <a:t>(Tangible Assets)</a:t>
            </a:r>
            <a:endParaRPr lang="el-GR" altLang="el-GR" sz="1200" b="1" i="1">
              <a:latin typeface="Arial" panose="020B0604020202020204" pitchFamily="34" charset="0"/>
              <a:cs typeface="Times New Roman" panose="02020603050405020304" pitchFamily="18" charset="0"/>
            </a:endParaRPr>
          </a:p>
          <a:p>
            <a:endParaRPr lang="el-GR" altLang="el-GR" sz="1200">
              <a:latin typeface="Arial" panose="020B0604020202020204" pitchFamily="34" charset="0"/>
            </a:endParaRPr>
          </a:p>
        </p:txBody>
      </p:sp>
      <p:sp>
        <p:nvSpPr>
          <p:cNvPr id="11275" name="Rectangle 22">
            <a:extLst>
              <a:ext uri="{FF2B5EF4-FFF2-40B4-BE49-F238E27FC236}">
                <a16:creationId xmlns:a16="http://schemas.microsoft.com/office/drawing/2014/main" id="{DAA23197-F5D6-AEEA-30E5-29CAA83DEA74}"/>
              </a:ext>
            </a:extLst>
          </p:cNvPr>
          <p:cNvSpPr>
            <a:spLocks noChangeArrowheads="1"/>
          </p:cNvSpPr>
          <p:nvPr/>
        </p:nvSpPr>
        <p:spPr bwMode="auto">
          <a:xfrm>
            <a:off x="0" y="2827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l-GR" altLang="el-GR">
              <a:latin typeface="Arial" panose="020B0604020202020204" pitchFamily="34" charset="0"/>
            </a:endParaRPr>
          </a:p>
        </p:txBody>
      </p:sp>
      <p:sp>
        <p:nvSpPr>
          <p:cNvPr id="11276" name="Rectangle 28">
            <a:extLst>
              <a:ext uri="{FF2B5EF4-FFF2-40B4-BE49-F238E27FC236}">
                <a16:creationId xmlns:a16="http://schemas.microsoft.com/office/drawing/2014/main" id="{15107F23-3292-844D-6B2B-DA97E82CCD05}"/>
              </a:ext>
            </a:extLst>
          </p:cNvPr>
          <p:cNvSpPr>
            <a:spLocks noChangeArrowheads="1"/>
          </p:cNvSpPr>
          <p:nvPr/>
        </p:nvSpPr>
        <p:spPr bwMode="auto">
          <a:xfrm>
            <a:off x="0" y="2827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l-GR" altLang="el-GR">
              <a:latin typeface="Arial" panose="020B0604020202020204" pitchFamily="34" charset="0"/>
            </a:endParaRPr>
          </a:p>
        </p:txBody>
      </p:sp>
      <p:sp>
        <p:nvSpPr>
          <p:cNvPr id="11277" name="Rectangle 29">
            <a:extLst>
              <a:ext uri="{FF2B5EF4-FFF2-40B4-BE49-F238E27FC236}">
                <a16:creationId xmlns:a16="http://schemas.microsoft.com/office/drawing/2014/main" id="{22AD7393-7D75-C213-12E2-EE7D206A8E13}"/>
              </a:ext>
            </a:extLst>
          </p:cNvPr>
          <p:cNvSpPr>
            <a:spLocks noChangeArrowheads="1"/>
          </p:cNvSpPr>
          <p:nvPr/>
        </p:nvSpPr>
        <p:spPr bwMode="auto">
          <a:xfrm>
            <a:off x="0" y="28273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l-GR" altLang="el-GR">
              <a:latin typeface="Arial" panose="020B0604020202020204" pitchFamily="34" charset="0"/>
            </a:endParaRPr>
          </a:p>
        </p:txBody>
      </p:sp>
      <p:sp>
        <p:nvSpPr>
          <p:cNvPr id="11278" name="Rectangle 30">
            <a:extLst>
              <a:ext uri="{FF2B5EF4-FFF2-40B4-BE49-F238E27FC236}">
                <a16:creationId xmlns:a16="http://schemas.microsoft.com/office/drawing/2014/main" id="{D3C848EE-7820-4037-7CC1-3D7A043FCBEF}"/>
              </a:ext>
            </a:extLst>
          </p:cNvPr>
          <p:cNvSpPr>
            <a:spLocks noChangeArrowheads="1"/>
          </p:cNvSpPr>
          <p:nvPr/>
        </p:nvSpPr>
        <p:spPr bwMode="auto">
          <a:xfrm>
            <a:off x="179388" y="5942013"/>
            <a:ext cx="9286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l-GR" altLang="el-GR" sz="800">
                <a:latin typeface="Arial" panose="020B0604020202020204" pitchFamily="34" charset="0"/>
              </a:rPr>
              <a:t/>
            </a:r>
            <a:br>
              <a:rPr lang="el-GR" altLang="el-GR" sz="800">
                <a:latin typeface="Arial" panose="020B0604020202020204" pitchFamily="34" charset="0"/>
              </a:rPr>
            </a:br>
            <a:endParaRPr lang="el-GR" altLang="el-GR">
              <a:latin typeface="Arial" panose="020B0604020202020204" pitchFamily="34" charset="0"/>
            </a:endParaRPr>
          </a:p>
          <a:p>
            <a:r>
              <a:rPr lang="el-GR" altLang="el-GR" sz="1000" i="1">
                <a:latin typeface="Arial" panose="020B0604020202020204" pitchFamily="34" charset="0"/>
                <a:cs typeface="Times New Roman" panose="02020603050405020304" pitchFamily="18" charset="0"/>
              </a:rPr>
              <a:t>(Μ</a:t>
            </a:r>
            <a:r>
              <a:rPr lang="en-US" altLang="el-GR" sz="1000" i="1">
                <a:latin typeface="Arial" panose="020B0604020202020204" pitchFamily="34" charset="0"/>
                <a:cs typeface="Times New Roman" panose="02020603050405020304" pitchFamily="18" charset="0"/>
              </a:rPr>
              <a:t>ayo</a:t>
            </a:r>
            <a:r>
              <a:rPr lang="el-GR" altLang="el-GR" sz="1000" i="1">
                <a:latin typeface="Arial" panose="020B0604020202020204" pitchFamily="34" charset="0"/>
                <a:cs typeface="Times New Roman" panose="02020603050405020304" pitchFamily="18" charset="0"/>
              </a:rPr>
              <a:t>, 2001)</a:t>
            </a:r>
            <a:endParaRPr lang="el-GR" altLang="el-GR" sz="800">
              <a:latin typeface="Arial" panose="020B0604020202020204" pitchFamily="34" charset="0"/>
            </a:endParaRPr>
          </a:p>
          <a:p>
            <a:endParaRPr lang="el-GR" altLang="el-GR">
              <a:latin typeface="Arial" panose="020B0604020202020204" pitchFamily="34" charset="0"/>
            </a:endParaRPr>
          </a:p>
        </p:txBody>
      </p:sp>
      <p:sp>
        <p:nvSpPr>
          <p:cNvPr id="11279" name="Line 31">
            <a:extLst>
              <a:ext uri="{FF2B5EF4-FFF2-40B4-BE49-F238E27FC236}">
                <a16:creationId xmlns:a16="http://schemas.microsoft.com/office/drawing/2014/main" id="{A535686F-03CE-92D2-F1C9-A041FE736083}"/>
              </a:ext>
            </a:extLst>
          </p:cNvPr>
          <p:cNvSpPr>
            <a:spLocks noChangeShapeType="1"/>
          </p:cNvSpPr>
          <p:nvPr/>
        </p:nvSpPr>
        <p:spPr bwMode="auto">
          <a:xfrm flipH="1">
            <a:off x="3635375" y="2852738"/>
            <a:ext cx="576263"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0" name="Line 32">
            <a:extLst>
              <a:ext uri="{FF2B5EF4-FFF2-40B4-BE49-F238E27FC236}">
                <a16:creationId xmlns:a16="http://schemas.microsoft.com/office/drawing/2014/main" id="{53612FF9-A1E4-17F1-3116-E59C70CDE38C}"/>
              </a:ext>
            </a:extLst>
          </p:cNvPr>
          <p:cNvSpPr>
            <a:spLocks noChangeShapeType="1"/>
          </p:cNvSpPr>
          <p:nvPr/>
        </p:nvSpPr>
        <p:spPr bwMode="auto">
          <a:xfrm>
            <a:off x="5076825" y="2781300"/>
            <a:ext cx="574675"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1" name="Line 33">
            <a:extLst>
              <a:ext uri="{FF2B5EF4-FFF2-40B4-BE49-F238E27FC236}">
                <a16:creationId xmlns:a16="http://schemas.microsoft.com/office/drawing/2014/main" id="{E55E7BE6-0ADD-3BEE-970C-110AFF800AE5}"/>
              </a:ext>
            </a:extLst>
          </p:cNvPr>
          <p:cNvSpPr>
            <a:spLocks noChangeShapeType="1"/>
          </p:cNvSpPr>
          <p:nvPr/>
        </p:nvSpPr>
        <p:spPr bwMode="auto">
          <a:xfrm flipH="1">
            <a:off x="2916238" y="3933825"/>
            <a:ext cx="2735262" cy="719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2" name="Line 34">
            <a:extLst>
              <a:ext uri="{FF2B5EF4-FFF2-40B4-BE49-F238E27FC236}">
                <a16:creationId xmlns:a16="http://schemas.microsoft.com/office/drawing/2014/main" id="{453B4BA2-1E9F-A466-0CEB-C394443D84C8}"/>
              </a:ext>
            </a:extLst>
          </p:cNvPr>
          <p:cNvSpPr>
            <a:spLocks noChangeShapeType="1"/>
          </p:cNvSpPr>
          <p:nvPr/>
        </p:nvSpPr>
        <p:spPr bwMode="auto">
          <a:xfrm flipH="1">
            <a:off x="4859338" y="3933825"/>
            <a:ext cx="865187" cy="719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3" name="Line 35">
            <a:extLst>
              <a:ext uri="{FF2B5EF4-FFF2-40B4-BE49-F238E27FC236}">
                <a16:creationId xmlns:a16="http://schemas.microsoft.com/office/drawing/2014/main" id="{A208F848-0364-719A-F493-12ED046892F1}"/>
              </a:ext>
            </a:extLst>
          </p:cNvPr>
          <p:cNvSpPr>
            <a:spLocks noChangeShapeType="1"/>
          </p:cNvSpPr>
          <p:nvPr/>
        </p:nvSpPr>
        <p:spPr bwMode="auto">
          <a:xfrm>
            <a:off x="6156325" y="3933825"/>
            <a:ext cx="431800"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4" name="Line 36">
            <a:extLst>
              <a:ext uri="{FF2B5EF4-FFF2-40B4-BE49-F238E27FC236}">
                <a16:creationId xmlns:a16="http://schemas.microsoft.com/office/drawing/2014/main" id="{BD5EB3E5-509B-D5D4-BC4A-5C423E35E24C}"/>
              </a:ext>
            </a:extLst>
          </p:cNvPr>
          <p:cNvSpPr>
            <a:spLocks noChangeShapeType="1"/>
          </p:cNvSpPr>
          <p:nvPr/>
        </p:nvSpPr>
        <p:spPr bwMode="auto">
          <a:xfrm flipH="1">
            <a:off x="6227763" y="2997200"/>
            <a:ext cx="649287"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5" name="Line 37">
            <a:extLst>
              <a:ext uri="{FF2B5EF4-FFF2-40B4-BE49-F238E27FC236}">
                <a16:creationId xmlns:a16="http://schemas.microsoft.com/office/drawing/2014/main" id="{D5475E84-0CD7-57B7-A7C0-42260F4F4423}"/>
              </a:ext>
            </a:extLst>
          </p:cNvPr>
          <p:cNvSpPr>
            <a:spLocks noChangeShapeType="1"/>
          </p:cNvSpPr>
          <p:nvPr/>
        </p:nvSpPr>
        <p:spPr bwMode="auto">
          <a:xfrm>
            <a:off x="2700338" y="3068638"/>
            <a:ext cx="64770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theme/theme1.xml><?xml version="1.0" encoding="utf-8"?>
<a:theme xmlns:a="http://schemas.openxmlformats.org/drawingml/2006/main" name="Ομαδική εργασία">
  <a:themeElements>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Ομαδική εργασία">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Ομαδική εργασία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Ομαδική εργασία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Ομαδική εργασία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Ομαδική εργασία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Ομαδική εργασία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Ομαδική εργασία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Ομαδική εργασία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Ομαδική εργασία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367</TotalTime>
  <Words>1325</Words>
  <Application>Microsoft Office PowerPoint</Application>
  <PresentationFormat>Προβολή στην οθόνη (4:3)</PresentationFormat>
  <Paragraphs>220</Paragraphs>
  <Slides>21</Slides>
  <Notes>12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21</vt:i4>
      </vt:variant>
    </vt:vector>
  </HeadingPairs>
  <TitlesOfParts>
    <vt:vector size="27" baseType="lpstr">
      <vt:lpstr>Arial</vt:lpstr>
      <vt:lpstr>Arial Narrow</vt:lpstr>
      <vt:lpstr>Garamond</vt:lpstr>
      <vt:lpstr>Times New Roman</vt:lpstr>
      <vt:lpstr>Wingdings</vt:lpstr>
      <vt:lpstr>Ομαδική εργασία</vt:lpstr>
      <vt:lpstr>  Διοίκηση Ανθρώπινου Δυναμικού σε Δημόσιες –Ιδιωτικές Επιχειρήσεις και Οργανισμούς   </vt:lpstr>
      <vt:lpstr>Κύριες λειτουργίες</vt:lpstr>
      <vt:lpstr>ΔΙΟΙΚΗΣΗ ΤΟΥ  ΑΝΘΡΩΠΙΝΟΥ  ΚΕΦΑΛΑΙΟΥ (Human Capital Management)</vt:lpstr>
      <vt:lpstr>Πόροι vs Κεφάλαιο</vt:lpstr>
      <vt:lpstr>Η ΕΝΝΟΙΑ ΤΗΣ ΔΙΟΙΚΗΣΗΣ  ΤΟΥ  ΑΝΘΡΩΠΙΝΟΥ  ΚΕΦΑΛΑΙΟΥ </vt:lpstr>
      <vt:lpstr>Παρουσίαση του PowerPoint</vt:lpstr>
      <vt:lpstr>Το θεωρητικό μοντέλο των Wright και McMahan </vt:lpstr>
      <vt:lpstr>Ανάλυση του Μοντέλου</vt:lpstr>
      <vt:lpstr>Η συμβολή του ανθρωπίνου κεφαλαίου στην αξία της επιχείρησης </vt:lpstr>
      <vt:lpstr>Ανάλυση του Μοντέλου του Mayo(2001)</vt:lpstr>
      <vt:lpstr>Τι είναι η Διοίκηση Ανθρώπινων  Πόρων </vt:lpstr>
      <vt:lpstr>  Διοίκηση Ανθρώπινων  Πόρων</vt:lpstr>
      <vt:lpstr>Διοίκηση Ανθρώπινων  Πόρων</vt:lpstr>
      <vt:lpstr>Περιεχόμενο </vt:lpstr>
      <vt:lpstr>Στόχοι ΔΑΠ</vt:lpstr>
      <vt:lpstr>Στρατηγική Δ Α Δ</vt:lpstr>
      <vt:lpstr>Η ΔΑΔ αφορά την εργασιακή ικανότητα</vt:lpstr>
      <vt:lpstr>ΔΑΠ και στελέχη γραμμής</vt:lpstr>
      <vt:lpstr>Αξιολόγηση Συμβολής ΔΑΠ στην επιχείρηση</vt:lpstr>
      <vt:lpstr>Προσόντα Επιτυχημένων Στελεχών ΔΑΠ </vt:lpstr>
      <vt:lpstr>Βασικοί Ρόλοι του στελέχους ΔΑΠ</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ΕΝΝΟΙΑ ΤΗΣ ΔΙΟΙΚΗΣΗΣ  ΤΟΥ  ΑΝΘΡΩΠΙΝΟΥ  ΚΕΦΑΛΑΙΟΥ</dc:title>
  <dc:creator>user</dc:creator>
  <cp:lastModifiedBy>Steve</cp:lastModifiedBy>
  <cp:revision>84</cp:revision>
  <dcterms:created xsi:type="dcterms:W3CDTF">2014-03-05T11:25:15Z</dcterms:created>
  <dcterms:modified xsi:type="dcterms:W3CDTF">2025-04-02T11:03:06Z</dcterms:modified>
</cp:coreProperties>
</file>