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20" r:id="rId18"/>
    <p:sldId id="322" r:id="rId19"/>
    <p:sldId id="324" r:id="rId20"/>
    <p:sldId id="325" r:id="rId21"/>
    <p:sldId id="326" r:id="rId22"/>
    <p:sldId id="327" r:id="rId23"/>
    <p:sldId id="329" r:id="rId24"/>
    <p:sldId id="330" r:id="rId25"/>
    <p:sldId id="331" r:id="rId26"/>
    <p:sldId id="332" r:id="rId27"/>
    <p:sldId id="333" r:id="rId28"/>
    <p:sldId id="335" r:id="rId29"/>
    <p:sldId id="337" r:id="rId30"/>
    <p:sldId id="338" r:id="rId31"/>
    <p:sldId id="339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Ενότητα χωρίς τίτλο" id="{92FB7B6C-E77F-4049-98E9-C89AF182F333}">
          <p14:sldIdLst>
            <p14:sldId id="256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20"/>
            <p14:sldId id="322"/>
            <p14:sldId id="324"/>
            <p14:sldId id="325"/>
            <p14:sldId id="326"/>
            <p14:sldId id="327"/>
            <p14:sldId id="329"/>
            <p14:sldId id="330"/>
            <p14:sldId id="331"/>
            <p14:sldId id="332"/>
            <p14:sldId id="333"/>
            <p14:sldId id="335"/>
            <p14:sldId id="337"/>
            <p14:sldId id="338"/>
            <p14:sldId id="339"/>
          </p14:sldIdLst>
        </p14:section>
        <p14:section name="Ενότητα χωρίς τίτλο" id="{824942EF-C33E-458F-A02A-DBAB03975D7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00"/>
    <a:srgbClr val="990000"/>
    <a:srgbClr val="660066"/>
    <a:srgbClr val="FFFF00"/>
    <a:srgbClr val="000099"/>
    <a:srgbClr val="6666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85" autoAdjust="0"/>
  </p:normalViewPr>
  <p:slideViewPr>
    <p:cSldViewPr>
      <p:cViewPr varScale="1">
        <p:scale>
          <a:sx n="76" d="100"/>
          <a:sy n="76" d="100"/>
        </p:scale>
        <p:origin x="6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17.xml"/><Relationship Id="rId1" Type="http://schemas.openxmlformats.org/officeDocument/2006/relationships/slide" Target="slides/slide3.xml"/><Relationship Id="rId5" Type="http://schemas.openxmlformats.org/officeDocument/2006/relationships/slide" Target="slides/slide24.xml"/><Relationship Id="rId4" Type="http://schemas.openxmlformats.org/officeDocument/2006/relationships/slide" Target="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D06B8-817C-47E4-AB35-BEA7122BC905}" type="doc">
      <dgm:prSet loTypeId="urn:microsoft.com/office/officeart/2005/8/layout/list1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5060D5A-AE21-4D75-8924-14F2E447AC7B}">
      <dgm:prSet phldrT="[Text]" custT="1"/>
      <dgm:spPr/>
      <dgm:t>
        <a:bodyPr/>
        <a:lstStyle/>
        <a:p>
          <a:r>
            <a: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Συγκεκριμένοι 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E4925-781D-4E11-B612-FE2B09BE7AF6}" type="parTrans" cxnId="{95F65269-8C96-4F34-90AC-70A70648E5C7}">
      <dgm:prSet/>
      <dgm:spPr/>
      <dgm:t>
        <a:bodyPr/>
        <a:lstStyle/>
        <a:p>
          <a:endParaRPr lang="en-US"/>
        </a:p>
      </dgm:t>
    </dgm:pt>
    <dgm:pt modelId="{319EE7FC-490E-4B92-8391-9116C14785D6}" type="sibTrans" cxnId="{95F65269-8C96-4F34-90AC-70A70648E5C7}">
      <dgm:prSet/>
      <dgm:spPr/>
      <dgm:t>
        <a:bodyPr/>
        <a:lstStyle/>
        <a:p>
          <a:endParaRPr lang="en-US"/>
        </a:p>
      </dgm:t>
    </dgm:pt>
    <dgm:pt modelId="{6B49B417-36FA-4994-95C9-CE5C7F712914}">
      <dgm:prSet phldrT="[Text]" custT="1"/>
      <dgm:spPr/>
      <dgm:t>
        <a:bodyPr/>
        <a:lstStyle/>
        <a:p>
          <a:r>
            <a: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Μετρήσιμοι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971BF7-CDC1-48B2-A543-EE0046E0DF43}" type="parTrans" cxnId="{1951FCC3-A80A-47CE-8FB1-D3BE851EBE75}">
      <dgm:prSet/>
      <dgm:spPr/>
      <dgm:t>
        <a:bodyPr/>
        <a:lstStyle/>
        <a:p>
          <a:endParaRPr lang="en-US"/>
        </a:p>
      </dgm:t>
    </dgm:pt>
    <dgm:pt modelId="{745280ED-44FF-4C83-9A1B-5CD72E41E8B9}" type="sibTrans" cxnId="{1951FCC3-A80A-47CE-8FB1-D3BE851EBE75}">
      <dgm:prSet/>
      <dgm:spPr/>
      <dgm:t>
        <a:bodyPr/>
        <a:lstStyle/>
        <a:p>
          <a:endParaRPr lang="en-US"/>
        </a:p>
      </dgm:t>
    </dgm:pt>
    <dgm:pt modelId="{E135466D-614A-4831-816A-DB306CD2C255}">
      <dgm:prSet phldrT="[Text]" custT="1"/>
      <dgm:spPr/>
      <dgm:t>
        <a:bodyPr/>
        <a:lstStyle/>
        <a:p>
          <a:r>
            <a: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Αποτελούν πρόκληση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056C89-0CC5-47F4-A56E-2D536A815B43}" type="parTrans" cxnId="{35BCADDC-4AD7-4F69-883E-89D9C186E167}">
      <dgm:prSet/>
      <dgm:spPr/>
      <dgm:t>
        <a:bodyPr/>
        <a:lstStyle/>
        <a:p>
          <a:endParaRPr lang="en-US"/>
        </a:p>
      </dgm:t>
    </dgm:pt>
    <dgm:pt modelId="{0188922B-4083-4562-A782-E11F2F6F6DA8}" type="sibTrans" cxnId="{35BCADDC-4AD7-4F69-883E-89D9C186E167}">
      <dgm:prSet/>
      <dgm:spPr/>
      <dgm:t>
        <a:bodyPr/>
        <a:lstStyle/>
        <a:p>
          <a:endParaRPr lang="en-US"/>
        </a:p>
      </dgm:t>
    </dgm:pt>
    <dgm:pt modelId="{EBFC1F1F-EEC6-4825-823A-20688001B8DD}">
      <dgm:prSet custT="1"/>
      <dgm:spPr/>
      <dgm:t>
        <a:bodyPr/>
        <a:lstStyle/>
        <a:p>
          <a:r>
            <a: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Σχετικοί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9D8F9A-726F-4E50-AC84-47985A85A9FE}" type="parTrans" cxnId="{2660CFD5-DC53-4098-B81B-C5A1044F4102}">
      <dgm:prSet/>
      <dgm:spPr/>
      <dgm:t>
        <a:bodyPr/>
        <a:lstStyle/>
        <a:p>
          <a:endParaRPr lang="en-US"/>
        </a:p>
      </dgm:t>
    </dgm:pt>
    <dgm:pt modelId="{C33DE032-7266-49DE-B8F6-30056D6B7FDE}" type="sibTrans" cxnId="{2660CFD5-DC53-4098-B81B-C5A1044F4102}">
      <dgm:prSet/>
      <dgm:spPr/>
      <dgm:t>
        <a:bodyPr/>
        <a:lstStyle/>
        <a:p>
          <a:endParaRPr lang="en-US"/>
        </a:p>
      </dgm:t>
    </dgm:pt>
    <dgm:pt modelId="{B51F45BC-9B28-49A2-A5F3-B76A4179DC28}">
      <dgm:prSet custT="1"/>
      <dgm:spPr/>
      <dgm:t>
        <a:bodyPr/>
        <a:lstStyle/>
        <a:p>
          <a:r>
            <a: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Επιτεύξιμοι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8C0B61-6309-4608-BCF8-BA5CBABC5D81}" type="parTrans" cxnId="{FD5DD83D-D0E1-4B13-A501-41F8394ACC53}">
      <dgm:prSet/>
      <dgm:spPr/>
      <dgm:t>
        <a:bodyPr/>
        <a:lstStyle/>
        <a:p>
          <a:endParaRPr lang="en-US"/>
        </a:p>
      </dgm:t>
    </dgm:pt>
    <dgm:pt modelId="{900A6B58-1679-4554-AB1C-1D952C9FDF7C}" type="sibTrans" cxnId="{FD5DD83D-D0E1-4B13-A501-41F8394ACC53}">
      <dgm:prSet/>
      <dgm:spPr/>
      <dgm:t>
        <a:bodyPr/>
        <a:lstStyle/>
        <a:p>
          <a:endParaRPr lang="en-US"/>
        </a:p>
      </dgm:t>
    </dgm:pt>
    <dgm:pt modelId="{E6FFD129-7F41-423A-AACF-22ABCF8A2026}" type="pres">
      <dgm:prSet presAssocID="{36AD06B8-817C-47E4-AB35-BEA7122BC9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5C6A6-BD55-4311-99B8-CE99C655B6A9}" type="pres">
      <dgm:prSet presAssocID="{55060D5A-AE21-4D75-8924-14F2E447AC7B}" presName="parentLin" presStyleCnt="0"/>
      <dgm:spPr/>
    </dgm:pt>
    <dgm:pt modelId="{F1129021-D254-4894-8F8F-FE221D9F33A0}" type="pres">
      <dgm:prSet presAssocID="{55060D5A-AE21-4D75-8924-14F2E447AC7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D3862F9-6D3C-41E1-91F8-BB1A731290B7}" type="pres">
      <dgm:prSet presAssocID="{55060D5A-AE21-4D75-8924-14F2E447AC7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9A29D-CCDC-47E4-99A3-7948570BB342}" type="pres">
      <dgm:prSet presAssocID="{55060D5A-AE21-4D75-8924-14F2E447AC7B}" presName="negativeSpace" presStyleCnt="0"/>
      <dgm:spPr/>
    </dgm:pt>
    <dgm:pt modelId="{B51AF738-A9D6-4A26-8C3F-4AD8FCE8785A}" type="pres">
      <dgm:prSet presAssocID="{55060D5A-AE21-4D75-8924-14F2E447AC7B}" presName="childText" presStyleLbl="conFgAcc1" presStyleIdx="0" presStyleCnt="5">
        <dgm:presLayoutVars>
          <dgm:bulletEnabled val="1"/>
        </dgm:presLayoutVars>
      </dgm:prSet>
      <dgm:spPr/>
    </dgm:pt>
    <dgm:pt modelId="{DC41022F-00E0-4142-98D7-7B735132B4ED}" type="pres">
      <dgm:prSet presAssocID="{319EE7FC-490E-4B92-8391-9116C14785D6}" presName="spaceBetweenRectangles" presStyleCnt="0"/>
      <dgm:spPr/>
    </dgm:pt>
    <dgm:pt modelId="{A7647063-6C0C-4A5B-ABB3-CF524D1E7E77}" type="pres">
      <dgm:prSet presAssocID="{6B49B417-36FA-4994-95C9-CE5C7F712914}" presName="parentLin" presStyleCnt="0"/>
      <dgm:spPr/>
    </dgm:pt>
    <dgm:pt modelId="{327D33B8-D2E2-47F2-99ED-248FF02BB0E5}" type="pres">
      <dgm:prSet presAssocID="{6B49B417-36FA-4994-95C9-CE5C7F71291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D513C39-7BA0-4894-BA2C-0D49794131DF}" type="pres">
      <dgm:prSet presAssocID="{6B49B417-36FA-4994-95C9-CE5C7F71291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CCD66-5227-421D-8D57-0E7A53214CF0}" type="pres">
      <dgm:prSet presAssocID="{6B49B417-36FA-4994-95C9-CE5C7F712914}" presName="negativeSpace" presStyleCnt="0"/>
      <dgm:spPr/>
    </dgm:pt>
    <dgm:pt modelId="{0CE1BEFD-5997-4E3C-9ECD-FD4D7DBA3583}" type="pres">
      <dgm:prSet presAssocID="{6B49B417-36FA-4994-95C9-CE5C7F712914}" presName="childText" presStyleLbl="conFgAcc1" presStyleIdx="1" presStyleCnt="5">
        <dgm:presLayoutVars>
          <dgm:bulletEnabled val="1"/>
        </dgm:presLayoutVars>
      </dgm:prSet>
      <dgm:spPr/>
    </dgm:pt>
    <dgm:pt modelId="{FBD4E7F3-3907-4967-B835-3AF4DCB73D9F}" type="pres">
      <dgm:prSet presAssocID="{745280ED-44FF-4C83-9A1B-5CD72E41E8B9}" presName="spaceBetweenRectangles" presStyleCnt="0"/>
      <dgm:spPr/>
    </dgm:pt>
    <dgm:pt modelId="{3169AE3C-B117-4982-97E0-361D6E602436}" type="pres">
      <dgm:prSet presAssocID="{E135466D-614A-4831-816A-DB306CD2C255}" presName="parentLin" presStyleCnt="0"/>
      <dgm:spPr/>
    </dgm:pt>
    <dgm:pt modelId="{BD20C78E-DC57-40F5-B5DD-D437B27884A9}" type="pres">
      <dgm:prSet presAssocID="{E135466D-614A-4831-816A-DB306CD2C255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9013130-B379-4DC1-95B4-10BC5D1325DA}" type="pres">
      <dgm:prSet presAssocID="{E135466D-614A-4831-816A-DB306CD2C25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2F5C9-7617-4907-BA18-7CAEC6B3F7A2}" type="pres">
      <dgm:prSet presAssocID="{E135466D-614A-4831-816A-DB306CD2C255}" presName="negativeSpace" presStyleCnt="0"/>
      <dgm:spPr/>
    </dgm:pt>
    <dgm:pt modelId="{3B03703B-B03B-433F-A5CE-58A1972BBB79}" type="pres">
      <dgm:prSet presAssocID="{E135466D-614A-4831-816A-DB306CD2C255}" presName="childText" presStyleLbl="conFgAcc1" presStyleIdx="2" presStyleCnt="5">
        <dgm:presLayoutVars>
          <dgm:bulletEnabled val="1"/>
        </dgm:presLayoutVars>
      </dgm:prSet>
      <dgm:spPr/>
    </dgm:pt>
    <dgm:pt modelId="{D8FE1E60-8C42-4181-917F-CD6D4E6F51D8}" type="pres">
      <dgm:prSet presAssocID="{0188922B-4083-4562-A782-E11F2F6F6DA8}" presName="spaceBetweenRectangles" presStyleCnt="0"/>
      <dgm:spPr/>
    </dgm:pt>
    <dgm:pt modelId="{24E3477A-3BE3-4F47-834E-B6A01A10185B}" type="pres">
      <dgm:prSet presAssocID="{EBFC1F1F-EEC6-4825-823A-20688001B8DD}" presName="parentLin" presStyleCnt="0"/>
      <dgm:spPr/>
    </dgm:pt>
    <dgm:pt modelId="{CAC55A11-63DC-4225-8F38-A040447DE3F3}" type="pres">
      <dgm:prSet presAssocID="{EBFC1F1F-EEC6-4825-823A-20688001B8DD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566A30F0-A775-4009-871D-20849344EE4C}" type="pres">
      <dgm:prSet presAssocID="{EBFC1F1F-EEC6-4825-823A-20688001B8D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7CBF7-B49F-4488-BC03-3F605A83FF1C}" type="pres">
      <dgm:prSet presAssocID="{EBFC1F1F-EEC6-4825-823A-20688001B8DD}" presName="negativeSpace" presStyleCnt="0"/>
      <dgm:spPr/>
    </dgm:pt>
    <dgm:pt modelId="{913EF234-BDCF-4F00-B170-B604F3713FE3}" type="pres">
      <dgm:prSet presAssocID="{EBFC1F1F-EEC6-4825-823A-20688001B8DD}" presName="childText" presStyleLbl="conFgAcc1" presStyleIdx="3" presStyleCnt="5">
        <dgm:presLayoutVars>
          <dgm:bulletEnabled val="1"/>
        </dgm:presLayoutVars>
      </dgm:prSet>
      <dgm:spPr/>
    </dgm:pt>
    <dgm:pt modelId="{17E170DB-0AAD-4CFF-88B9-86E69F486AB0}" type="pres">
      <dgm:prSet presAssocID="{C33DE032-7266-49DE-B8F6-30056D6B7FDE}" presName="spaceBetweenRectangles" presStyleCnt="0"/>
      <dgm:spPr/>
    </dgm:pt>
    <dgm:pt modelId="{5B52D975-1647-4C96-B655-36289A448A78}" type="pres">
      <dgm:prSet presAssocID="{B51F45BC-9B28-49A2-A5F3-B76A4179DC28}" presName="parentLin" presStyleCnt="0"/>
      <dgm:spPr/>
    </dgm:pt>
    <dgm:pt modelId="{72CD92E2-151A-42A9-933C-B33F499B5EC4}" type="pres">
      <dgm:prSet presAssocID="{B51F45BC-9B28-49A2-A5F3-B76A4179DC2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78D802E4-F14A-4220-8FF0-57B36A35A3F7}" type="pres">
      <dgm:prSet presAssocID="{B51F45BC-9B28-49A2-A5F3-B76A4179DC28}" presName="parentText" presStyleLbl="node1" presStyleIdx="4" presStyleCnt="5" custLinFactNeighborX="-7407" custLinFactNeighborY="-8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702DD-2A05-441C-AA72-228E0CF827E4}" type="pres">
      <dgm:prSet presAssocID="{B51F45BC-9B28-49A2-A5F3-B76A4179DC28}" presName="negativeSpace" presStyleCnt="0"/>
      <dgm:spPr/>
    </dgm:pt>
    <dgm:pt modelId="{C5D46A46-7B68-4163-84A2-7FC238BE577F}" type="pres">
      <dgm:prSet presAssocID="{B51F45BC-9B28-49A2-A5F3-B76A4179DC2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DB36390-8A20-446C-83C3-0F7FED95756F}" type="presOf" srcId="{EBFC1F1F-EEC6-4825-823A-20688001B8DD}" destId="{CAC55A11-63DC-4225-8F38-A040447DE3F3}" srcOrd="0" destOrd="0" presId="urn:microsoft.com/office/officeart/2005/8/layout/list1"/>
    <dgm:cxn modelId="{97870ADF-2A6A-4859-A41C-4A33B892BCA6}" type="presOf" srcId="{6B49B417-36FA-4994-95C9-CE5C7F712914}" destId="{327D33B8-D2E2-47F2-99ED-248FF02BB0E5}" srcOrd="0" destOrd="0" presId="urn:microsoft.com/office/officeart/2005/8/layout/list1"/>
    <dgm:cxn modelId="{2660CFD5-DC53-4098-B81B-C5A1044F4102}" srcId="{36AD06B8-817C-47E4-AB35-BEA7122BC905}" destId="{EBFC1F1F-EEC6-4825-823A-20688001B8DD}" srcOrd="3" destOrd="0" parTransId="{409D8F9A-726F-4E50-AC84-47985A85A9FE}" sibTransId="{C33DE032-7266-49DE-B8F6-30056D6B7FDE}"/>
    <dgm:cxn modelId="{6F0A66F4-92C0-4666-9213-2F63E607D19F}" type="presOf" srcId="{B51F45BC-9B28-49A2-A5F3-B76A4179DC28}" destId="{72CD92E2-151A-42A9-933C-B33F499B5EC4}" srcOrd="0" destOrd="0" presId="urn:microsoft.com/office/officeart/2005/8/layout/list1"/>
    <dgm:cxn modelId="{B58F2A99-F191-462D-AC80-6D95A64E7628}" type="presOf" srcId="{B51F45BC-9B28-49A2-A5F3-B76A4179DC28}" destId="{78D802E4-F14A-4220-8FF0-57B36A35A3F7}" srcOrd="1" destOrd="0" presId="urn:microsoft.com/office/officeart/2005/8/layout/list1"/>
    <dgm:cxn modelId="{2EB8C378-76B8-4FF4-A81B-05CED8BEBEB2}" type="presOf" srcId="{EBFC1F1F-EEC6-4825-823A-20688001B8DD}" destId="{566A30F0-A775-4009-871D-20849344EE4C}" srcOrd="1" destOrd="0" presId="urn:microsoft.com/office/officeart/2005/8/layout/list1"/>
    <dgm:cxn modelId="{2707BA9D-A386-4241-B02B-F6DA6A48A0F3}" type="presOf" srcId="{55060D5A-AE21-4D75-8924-14F2E447AC7B}" destId="{F1129021-D254-4894-8F8F-FE221D9F33A0}" srcOrd="0" destOrd="0" presId="urn:microsoft.com/office/officeart/2005/8/layout/list1"/>
    <dgm:cxn modelId="{512F9889-C3D6-422F-B0F6-14E213FB832D}" type="presOf" srcId="{36AD06B8-817C-47E4-AB35-BEA7122BC905}" destId="{E6FFD129-7F41-423A-AACF-22ABCF8A2026}" srcOrd="0" destOrd="0" presId="urn:microsoft.com/office/officeart/2005/8/layout/list1"/>
    <dgm:cxn modelId="{157EB3B2-0239-4ABB-AB7E-2658C09104F7}" type="presOf" srcId="{55060D5A-AE21-4D75-8924-14F2E447AC7B}" destId="{1D3862F9-6D3C-41E1-91F8-BB1A731290B7}" srcOrd="1" destOrd="0" presId="urn:microsoft.com/office/officeart/2005/8/layout/list1"/>
    <dgm:cxn modelId="{58E2A371-BF96-4FB0-B75B-B6E01A5507AE}" type="presOf" srcId="{E135466D-614A-4831-816A-DB306CD2C255}" destId="{BD20C78E-DC57-40F5-B5DD-D437B27884A9}" srcOrd="0" destOrd="0" presId="urn:microsoft.com/office/officeart/2005/8/layout/list1"/>
    <dgm:cxn modelId="{35BCADDC-4AD7-4F69-883E-89D9C186E167}" srcId="{36AD06B8-817C-47E4-AB35-BEA7122BC905}" destId="{E135466D-614A-4831-816A-DB306CD2C255}" srcOrd="2" destOrd="0" parTransId="{7B056C89-0CC5-47F4-A56E-2D536A815B43}" sibTransId="{0188922B-4083-4562-A782-E11F2F6F6DA8}"/>
    <dgm:cxn modelId="{1951FCC3-A80A-47CE-8FB1-D3BE851EBE75}" srcId="{36AD06B8-817C-47E4-AB35-BEA7122BC905}" destId="{6B49B417-36FA-4994-95C9-CE5C7F712914}" srcOrd="1" destOrd="0" parTransId="{BD971BF7-CDC1-48B2-A543-EE0046E0DF43}" sibTransId="{745280ED-44FF-4C83-9A1B-5CD72E41E8B9}"/>
    <dgm:cxn modelId="{95F65269-8C96-4F34-90AC-70A70648E5C7}" srcId="{36AD06B8-817C-47E4-AB35-BEA7122BC905}" destId="{55060D5A-AE21-4D75-8924-14F2E447AC7B}" srcOrd="0" destOrd="0" parTransId="{E07E4925-781D-4E11-B612-FE2B09BE7AF6}" sibTransId="{319EE7FC-490E-4B92-8391-9116C14785D6}"/>
    <dgm:cxn modelId="{3F2396BA-E77F-482B-9686-60A04A91E037}" type="presOf" srcId="{6B49B417-36FA-4994-95C9-CE5C7F712914}" destId="{6D513C39-7BA0-4894-BA2C-0D49794131DF}" srcOrd="1" destOrd="0" presId="urn:microsoft.com/office/officeart/2005/8/layout/list1"/>
    <dgm:cxn modelId="{4EB8695F-2C20-4570-8EA4-8E6592CF7991}" type="presOf" srcId="{E135466D-614A-4831-816A-DB306CD2C255}" destId="{29013130-B379-4DC1-95B4-10BC5D1325DA}" srcOrd="1" destOrd="0" presId="urn:microsoft.com/office/officeart/2005/8/layout/list1"/>
    <dgm:cxn modelId="{FD5DD83D-D0E1-4B13-A501-41F8394ACC53}" srcId="{36AD06B8-817C-47E4-AB35-BEA7122BC905}" destId="{B51F45BC-9B28-49A2-A5F3-B76A4179DC28}" srcOrd="4" destOrd="0" parTransId="{D08C0B61-6309-4608-BCF8-BA5CBABC5D81}" sibTransId="{900A6B58-1679-4554-AB1C-1D952C9FDF7C}"/>
    <dgm:cxn modelId="{0E3B642C-1F34-428A-8312-A78E266F48BF}" type="presParOf" srcId="{E6FFD129-7F41-423A-AACF-22ABCF8A2026}" destId="{C2A5C6A6-BD55-4311-99B8-CE99C655B6A9}" srcOrd="0" destOrd="0" presId="urn:microsoft.com/office/officeart/2005/8/layout/list1"/>
    <dgm:cxn modelId="{AB169C17-525B-4A82-8DFD-295C7A5F2B30}" type="presParOf" srcId="{C2A5C6A6-BD55-4311-99B8-CE99C655B6A9}" destId="{F1129021-D254-4894-8F8F-FE221D9F33A0}" srcOrd="0" destOrd="0" presId="urn:microsoft.com/office/officeart/2005/8/layout/list1"/>
    <dgm:cxn modelId="{B27D73B8-3075-43BB-A854-BC71BC3C15EF}" type="presParOf" srcId="{C2A5C6A6-BD55-4311-99B8-CE99C655B6A9}" destId="{1D3862F9-6D3C-41E1-91F8-BB1A731290B7}" srcOrd="1" destOrd="0" presId="urn:microsoft.com/office/officeart/2005/8/layout/list1"/>
    <dgm:cxn modelId="{26C63F36-48E4-4350-8C53-A871FC0739CB}" type="presParOf" srcId="{E6FFD129-7F41-423A-AACF-22ABCF8A2026}" destId="{96B9A29D-CCDC-47E4-99A3-7948570BB342}" srcOrd="1" destOrd="0" presId="urn:microsoft.com/office/officeart/2005/8/layout/list1"/>
    <dgm:cxn modelId="{159B50F3-FD03-4A11-B8C5-0945CA48DF4F}" type="presParOf" srcId="{E6FFD129-7F41-423A-AACF-22ABCF8A2026}" destId="{B51AF738-A9D6-4A26-8C3F-4AD8FCE8785A}" srcOrd="2" destOrd="0" presId="urn:microsoft.com/office/officeart/2005/8/layout/list1"/>
    <dgm:cxn modelId="{F7F2D009-F42B-404E-B75F-890455049FEB}" type="presParOf" srcId="{E6FFD129-7F41-423A-AACF-22ABCF8A2026}" destId="{DC41022F-00E0-4142-98D7-7B735132B4ED}" srcOrd="3" destOrd="0" presId="urn:microsoft.com/office/officeart/2005/8/layout/list1"/>
    <dgm:cxn modelId="{4D7E9B74-8896-4089-8E72-8DE647EF509D}" type="presParOf" srcId="{E6FFD129-7F41-423A-AACF-22ABCF8A2026}" destId="{A7647063-6C0C-4A5B-ABB3-CF524D1E7E77}" srcOrd="4" destOrd="0" presId="urn:microsoft.com/office/officeart/2005/8/layout/list1"/>
    <dgm:cxn modelId="{5270FBC8-630E-4D69-8C99-CDFE6A783BF2}" type="presParOf" srcId="{A7647063-6C0C-4A5B-ABB3-CF524D1E7E77}" destId="{327D33B8-D2E2-47F2-99ED-248FF02BB0E5}" srcOrd="0" destOrd="0" presId="urn:microsoft.com/office/officeart/2005/8/layout/list1"/>
    <dgm:cxn modelId="{3FDC6887-52ED-4A03-8E99-25A890FF9D4B}" type="presParOf" srcId="{A7647063-6C0C-4A5B-ABB3-CF524D1E7E77}" destId="{6D513C39-7BA0-4894-BA2C-0D49794131DF}" srcOrd="1" destOrd="0" presId="urn:microsoft.com/office/officeart/2005/8/layout/list1"/>
    <dgm:cxn modelId="{F936AE72-91C4-4747-BF45-48A8A9D57D6B}" type="presParOf" srcId="{E6FFD129-7F41-423A-AACF-22ABCF8A2026}" destId="{6A9CCD66-5227-421D-8D57-0E7A53214CF0}" srcOrd="5" destOrd="0" presId="urn:microsoft.com/office/officeart/2005/8/layout/list1"/>
    <dgm:cxn modelId="{90F494A2-B8F5-42C9-A4DD-95C8FCC7C6C6}" type="presParOf" srcId="{E6FFD129-7F41-423A-AACF-22ABCF8A2026}" destId="{0CE1BEFD-5997-4E3C-9ECD-FD4D7DBA3583}" srcOrd="6" destOrd="0" presId="urn:microsoft.com/office/officeart/2005/8/layout/list1"/>
    <dgm:cxn modelId="{8103A0F5-DF0C-437B-A226-22964885767D}" type="presParOf" srcId="{E6FFD129-7F41-423A-AACF-22ABCF8A2026}" destId="{FBD4E7F3-3907-4967-B835-3AF4DCB73D9F}" srcOrd="7" destOrd="0" presId="urn:microsoft.com/office/officeart/2005/8/layout/list1"/>
    <dgm:cxn modelId="{A96EBAAB-CED2-4CB8-B7D3-85BF6546481C}" type="presParOf" srcId="{E6FFD129-7F41-423A-AACF-22ABCF8A2026}" destId="{3169AE3C-B117-4982-97E0-361D6E602436}" srcOrd="8" destOrd="0" presId="urn:microsoft.com/office/officeart/2005/8/layout/list1"/>
    <dgm:cxn modelId="{6D7DC5AF-9887-4CC9-9BFA-CAD8AC44A23E}" type="presParOf" srcId="{3169AE3C-B117-4982-97E0-361D6E602436}" destId="{BD20C78E-DC57-40F5-B5DD-D437B27884A9}" srcOrd="0" destOrd="0" presId="urn:microsoft.com/office/officeart/2005/8/layout/list1"/>
    <dgm:cxn modelId="{2617909F-EAFE-4047-9BE6-F6A8F8301C12}" type="presParOf" srcId="{3169AE3C-B117-4982-97E0-361D6E602436}" destId="{29013130-B379-4DC1-95B4-10BC5D1325DA}" srcOrd="1" destOrd="0" presId="urn:microsoft.com/office/officeart/2005/8/layout/list1"/>
    <dgm:cxn modelId="{A42F253E-B383-49F5-97F6-E6DA0CE28B70}" type="presParOf" srcId="{E6FFD129-7F41-423A-AACF-22ABCF8A2026}" destId="{0A92F5C9-7617-4907-BA18-7CAEC6B3F7A2}" srcOrd="9" destOrd="0" presId="urn:microsoft.com/office/officeart/2005/8/layout/list1"/>
    <dgm:cxn modelId="{F75276DB-EA56-47D0-AF68-065340F3CC15}" type="presParOf" srcId="{E6FFD129-7F41-423A-AACF-22ABCF8A2026}" destId="{3B03703B-B03B-433F-A5CE-58A1972BBB79}" srcOrd="10" destOrd="0" presId="urn:microsoft.com/office/officeart/2005/8/layout/list1"/>
    <dgm:cxn modelId="{0F62ED5E-3727-4844-8D3F-F0EA94F5E656}" type="presParOf" srcId="{E6FFD129-7F41-423A-AACF-22ABCF8A2026}" destId="{D8FE1E60-8C42-4181-917F-CD6D4E6F51D8}" srcOrd="11" destOrd="0" presId="urn:microsoft.com/office/officeart/2005/8/layout/list1"/>
    <dgm:cxn modelId="{8A2CD4F3-4551-4D6D-A6A1-6275572A1E78}" type="presParOf" srcId="{E6FFD129-7F41-423A-AACF-22ABCF8A2026}" destId="{24E3477A-3BE3-4F47-834E-B6A01A10185B}" srcOrd="12" destOrd="0" presId="urn:microsoft.com/office/officeart/2005/8/layout/list1"/>
    <dgm:cxn modelId="{5AE0D9D7-B2FB-438D-B9D4-CD940B471C56}" type="presParOf" srcId="{24E3477A-3BE3-4F47-834E-B6A01A10185B}" destId="{CAC55A11-63DC-4225-8F38-A040447DE3F3}" srcOrd="0" destOrd="0" presId="urn:microsoft.com/office/officeart/2005/8/layout/list1"/>
    <dgm:cxn modelId="{7DEFB338-C926-4AEB-BD5F-1DB67A15A2AA}" type="presParOf" srcId="{24E3477A-3BE3-4F47-834E-B6A01A10185B}" destId="{566A30F0-A775-4009-871D-20849344EE4C}" srcOrd="1" destOrd="0" presId="urn:microsoft.com/office/officeart/2005/8/layout/list1"/>
    <dgm:cxn modelId="{A566ED6B-2D8C-4DF9-AA78-7DA28AB81226}" type="presParOf" srcId="{E6FFD129-7F41-423A-AACF-22ABCF8A2026}" destId="{0427CBF7-B49F-4488-BC03-3F605A83FF1C}" srcOrd="13" destOrd="0" presId="urn:microsoft.com/office/officeart/2005/8/layout/list1"/>
    <dgm:cxn modelId="{D5D9F67C-3081-44E2-9D75-4C81568045D1}" type="presParOf" srcId="{E6FFD129-7F41-423A-AACF-22ABCF8A2026}" destId="{913EF234-BDCF-4F00-B170-B604F3713FE3}" srcOrd="14" destOrd="0" presId="urn:microsoft.com/office/officeart/2005/8/layout/list1"/>
    <dgm:cxn modelId="{9EEB573E-6CE9-48E9-8078-EE2F1FCFC46A}" type="presParOf" srcId="{E6FFD129-7F41-423A-AACF-22ABCF8A2026}" destId="{17E170DB-0AAD-4CFF-88B9-86E69F486AB0}" srcOrd="15" destOrd="0" presId="urn:microsoft.com/office/officeart/2005/8/layout/list1"/>
    <dgm:cxn modelId="{065A63D5-3561-4AEB-A25F-477FE35954CB}" type="presParOf" srcId="{E6FFD129-7F41-423A-AACF-22ABCF8A2026}" destId="{5B52D975-1647-4C96-B655-36289A448A78}" srcOrd="16" destOrd="0" presId="urn:microsoft.com/office/officeart/2005/8/layout/list1"/>
    <dgm:cxn modelId="{66F3062A-99B8-4DD2-BDE0-3E6F4DC30AD8}" type="presParOf" srcId="{5B52D975-1647-4C96-B655-36289A448A78}" destId="{72CD92E2-151A-42A9-933C-B33F499B5EC4}" srcOrd="0" destOrd="0" presId="urn:microsoft.com/office/officeart/2005/8/layout/list1"/>
    <dgm:cxn modelId="{4862D0B2-E3B0-4896-BC81-568C6DE70667}" type="presParOf" srcId="{5B52D975-1647-4C96-B655-36289A448A78}" destId="{78D802E4-F14A-4220-8FF0-57B36A35A3F7}" srcOrd="1" destOrd="0" presId="urn:microsoft.com/office/officeart/2005/8/layout/list1"/>
    <dgm:cxn modelId="{440AFE9F-D15F-4633-9C25-2FB373EE5B38}" type="presParOf" srcId="{E6FFD129-7F41-423A-AACF-22ABCF8A2026}" destId="{325702DD-2A05-441C-AA72-228E0CF827E4}" srcOrd="17" destOrd="0" presId="urn:microsoft.com/office/officeart/2005/8/layout/list1"/>
    <dgm:cxn modelId="{1E240A6A-5E03-4902-8F77-8D2577A237AD}" type="presParOf" srcId="{E6FFD129-7F41-423A-AACF-22ABCF8A2026}" destId="{C5D46A46-7B68-4163-84A2-7FC238BE577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AF738-A9D6-4A26-8C3F-4AD8FCE8785A}">
      <dsp:nvSpPr>
        <dsp:cNvPr id="0" name=""/>
        <dsp:cNvSpPr/>
      </dsp:nvSpPr>
      <dsp:spPr>
        <a:xfrm>
          <a:off x="0" y="405299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3862F9-6D3C-41E1-91F8-BB1A731290B7}">
      <dsp:nvSpPr>
        <dsp:cNvPr id="0" name=""/>
        <dsp:cNvSpPr/>
      </dsp:nvSpPr>
      <dsp:spPr>
        <a:xfrm>
          <a:off x="411480" y="110099"/>
          <a:ext cx="5760720" cy="5904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Συγκεκριμένοι 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0301" y="138920"/>
        <a:ext cx="5703078" cy="532758"/>
      </dsp:txXfrm>
    </dsp:sp>
    <dsp:sp modelId="{0CE1BEFD-5997-4E3C-9ECD-FD4D7DBA3583}">
      <dsp:nvSpPr>
        <dsp:cNvPr id="0" name=""/>
        <dsp:cNvSpPr/>
      </dsp:nvSpPr>
      <dsp:spPr>
        <a:xfrm>
          <a:off x="0" y="131250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15860"/>
              <a:satOff val="-3514"/>
              <a:lumOff val="1700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13C39-7BA0-4894-BA2C-0D49794131DF}">
      <dsp:nvSpPr>
        <dsp:cNvPr id="0" name=""/>
        <dsp:cNvSpPr/>
      </dsp:nvSpPr>
      <dsp:spPr>
        <a:xfrm>
          <a:off x="411480" y="1017300"/>
          <a:ext cx="5760720" cy="5904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5860"/>
                <a:satOff val="-3514"/>
                <a:lumOff val="17001"/>
                <a:alphaOff val="0"/>
                <a:tint val="98000"/>
                <a:lumMod val="114000"/>
              </a:schemeClr>
            </a:gs>
            <a:gs pos="100000">
              <a:schemeClr val="accent6">
                <a:shade val="50000"/>
                <a:hueOff val="15860"/>
                <a:satOff val="-3514"/>
                <a:lumOff val="1700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Μετρήσιμοι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0301" y="1046121"/>
        <a:ext cx="5703078" cy="532758"/>
      </dsp:txXfrm>
    </dsp:sp>
    <dsp:sp modelId="{3B03703B-B03B-433F-A5CE-58A1972BBB79}">
      <dsp:nvSpPr>
        <dsp:cNvPr id="0" name=""/>
        <dsp:cNvSpPr/>
      </dsp:nvSpPr>
      <dsp:spPr>
        <a:xfrm>
          <a:off x="0" y="221970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31720"/>
              <a:satOff val="-7027"/>
              <a:lumOff val="3400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013130-B379-4DC1-95B4-10BC5D1325DA}">
      <dsp:nvSpPr>
        <dsp:cNvPr id="0" name=""/>
        <dsp:cNvSpPr/>
      </dsp:nvSpPr>
      <dsp:spPr>
        <a:xfrm>
          <a:off x="411480" y="1924500"/>
          <a:ext cx="5760720" cy="5904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31720"/>
                <a:satOff val="-7027"/>
                <a:lumOff val="34002"/>
                <a:alphaOff val="0"/>
                <a:tint val="98000"/>
                <a:lumMod val="114000"/>
              </a:schemeClr>
            </a:gs>
            <a:gs pos="100000">
              <a:schemeClr val="accent6">
                <a:shade val="50000"/>
                <a:hueOff val="31720"/>
                <a:satOff val="-7027"/>
                <a:lumOff val="3400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Αποτελούν πρόκληση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0301" y="1953321"/>
        <a:ext cx="5703078" cy="532758"/>
      </dsp:txXfrm>
    </dsp:sp>
    <dsp:sp modelId="{913EF234-BDCF-4F00-B170-B604F3713FE3}">
      <dsp:nvSpPr>
        <dsp:cNvPr id="0" name=""/>
        <dsp:cNvSpPr/>
      </dsp:nvSpPr>
      <dsp:spPr>
        <a:xfrm>
          <a:off x="0" y="312690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31720"/>
              <a:satOff val="-7027"/>
              <a:lumOff val="3400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6A30F0-A775-4009-871D-20849344EE4C}">
      <dsp:nvSpPr>
        <dsp:cNvPr id="0" name=""/>
        <dsp:cNvSpPr/>
      </dsp:nvSpPr>
      <dsp:spPr>
        <a:xfrm>
          <a:off x="411480" y="2831700"/>
          <a:ext cx="5760720" cy="5904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31720"/>
                <a:satOff val="-7027"/>
                <a:lumOff val="34002"/>
                <a:alphaOff val="0"/>
                <a:tint val="98000"/>
                <a:lumMod val="114000"/>
              </a:schemeClr>
            </a:gs>
            <a:gs pos="100000">
              <a:schemeClr val="accent6">
                <a:shade val="50000"/>
                <a:hueOff val="31720"/>
                <a:satOff val="-7027"/>
                <a:lumOff val="3400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Σχετικοί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0301" y="2860521"/>
        <a:ext cx="5703078" cy="532758"/>
      </dsp:txXfrm>
    </dsp:sp>
    <dsp:sp modelId="{C5D46A46-7B68-4163-84A2-7FC238BE577F}">
      <dsp:nvSpPr>
        <dsp:cNvPr id="0" name=""/>
        <dsp:cNvSpPr/>
      </dsp:nvSpPr>
      <dsp:spPr>
        <a:xfrm>
          <a:off x="0" y="403410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15860"/>
              <a:satOff val="-3514"/>
              <a:lumOff val="1700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D802E4-F14A-4220-8FF0-57B36A35A3F7}">
      <dsp:nvSpPr>
        <dsp:cNvPr id="0" name=""/>
        <dsp:cNvSpPr/>
      </dsp:nvSpPr>
      <dsp:spPr>
        <a:xfrm>
          <a:off x="381001" y="3733798"/>
          <a:ext cx="5760720" cy="5904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5860"/>
                <a:satOff val="-3514"/>
                <a:lumOff val="17001"/>
                <a:alphaOff val="0"/>
                <a:tint val="98000"/>
                <a:lumMod val="114000"/>
              </a:schemeClr>
            </a:gs>
            <a:gs pos="100000">
              <a:schemeClr val="accent6">
                <a:shade val="50000"/>
                <a:hueOff val="15860"/>
                <a:satOff val="-3514"/>
                <a:lumOff val="1700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Επιτεύξιμοι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9822" y="3762619"/>
        <a:ext cx="570307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661240-D147-45CD-B12E-9B2D12BC51AA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1354C4-D6B3-43A9-AC08-16817ECAB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66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90FBAA-BE1D-4EDA-A081-0C0813668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10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8E534-652A-4C39-BEEB-C04B18171E1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E09E6-9875-417D-8EF5-1DBC60B5EB3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One way to think of this is to remember that the goals you set should be “SMART.” They are </a:t>
            </a:r>
            <a:r>
              <a:rPr lang="en-US" i="1" smtClean="0"/>
              <a:t>specific</a:t>
            </a:r>
            <a:r>
              <a:rPr lang="en-US" smtClean="0"/>
              <a:t>, and clearly state the desired results. They are </a:t>
            </a:r>
            <a:r>
              <a:rPr lang="en-US" i="1" smtClean="0"/>
              <a:t>measurable</a:t>
            </a:r>
            <a:r>
              <a:rPr lang="en-US" smtClean="0"/>
              <a:t>, and answer the question, How much? They are </a:t>
            </a:r>
            <a:r>
              <a:rPr lang="en-US" i="1" smtClean="0"/>
              <a:t>attainable</a:t>
            </a:r>
            <a:r>
              <a:rPr lang="en-US" smtClean="0"/>
              <a:t>. They are </a:t>
            </a:r>
            <a:r>
              <a:rPr lang="en-US" i="1" smtClean="0"/>
              <a:t>relevant</a:t>
            </a:r>
            <a:r>
              <a:rPr lang="en-US" smtClean="0"/>
              <a:t>, and clearly derive from what the manager and company want to achieve. And, they are </a:t>
            </a:r>
            <a:r>
              <a:rPr lang="en-US" i="1" smtClean="0"/>
              <a:t>timely</a:t>
            </a:r>
            <a:r>
              <a:rPr lang="en-US" smtClean="0"/>
              <a:t>, and reflect deadlines and milestones </a:t>
            </a:r>
          </a:p>
        </p:txBody>
      </p:sp>
    </p:spTree>
    <p:extLst>
      <p:ext uri="{BB962C8B-B14F-4D97-AF65-F5344CB8AC3E}">
        <p14:creationId xmlns:p14="http://schemas.microsoft.com/office/powerpoint/2010/main" val="2025893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3FC946-4CD4-4BF8-B3A7-0DD5FA1A7B9C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28" charset="0"/>
              </a:rPr>
              <a:t>The supervisor is usually in the best position to observe and evaluate subordinate’s performance and is also responsible for that person’s performance</a:t>
            </a:r>
          </a:p>
          <a:p>
            <a:r>
              <a:rPr lang="en-US" smtClean="0">
                <a:cs typeface="Times New Roman" pitchFamily="28" charset="0"/>
              </a:rPr>
              <a:t>Sole reliance on supervisors’ ratings  is not always advisable</a:t>
            </a:r>
          </a:p>
          <a:p>
            <a:r>
              <a:rPr lang="en-US" smtClean="0">
                <a:cs typeface="Times New Roman" pitchFamily="28" charset="0"/>
              </a:rPr>
              <a:t>An immediate supervisor may be biased for or against the employee</a:t>
            </a:r>
          </a:p>
        </p:txBody>
      </p:sp>
    </p:spTree>
    <p:extLst>
      <p:ext uri="{BB962C8B-B14F-4D97-AF65-F5344CB8AC3E}">
        <p14:creationId xmlns:p14="http://schemas.microsoft.com/office/powerpoint/2010/main" val="353075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6E745-1188-4A8B-8B04-56AB082183F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28" charset="0"/>
              </a:rPr>
              <a:t>With multiple ratees and multiple raters, can be paperwork nightmares</a:t>
            </a:r>
          </a:p>
        </p:txBody>
      </p:sp>
    </p:spTree>
    <p:extLst>
      <p:ext uri="{BB962C8B-B14F-4D97-AF65-F5344CB8AC3E}">
        <p14:creationId xmlns:p14="http://schemas.microsoft.com/office/powerpoint/2010/main" val="283470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A6A3C-7B78-4561-8240-6B68ACED52F0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28" charset="0"/>
              </a:rPr>
              <a:t>Helps ensure that the supervisor thinks about the subordinate’s appraisal all during the year</a:t>
            </a:r>
          </a:p>
          <a:p>
            <a:r>
              <a:rPr lang="en-US" smtClean="0">
                <a:cs typeface="Times New Roman" pitchFamily="28" charset="0"/>
              </a:rPr>
              <a:t>Does not just reflect the employee’s most recent performance</a:t>
            </a:r>
            <a:r>
              <a:rPr lang="en-US" smtClean="0"/>
              <a:t> 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914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BCAB73-9E53-4BE8-A8AE-8F8346F9A23E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Allows managers to determine the pace at which employees are working, their degree of accuracy, log-in and log-off times, and the amount of time spent on breaks 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825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B7B29F-28C5-47B7-B04E-F1EB0C883840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Includes practices through which the manager defines the employee’s goals and work, develops the employee’s capabilities, and evaluates and rewards the person’s efforts</a:t>
            </a:r>
          </a:p>
        </p:txBody>
      </p:sp>
    </p:spTree>
    <p:extLst>
      <p:ext uri="{BB962C8B-B14F-4D97-AF65-F5344CB8AC3E}">
        <p14:creationId xmlns:p14="http://schemas.microsoft.com/office/powerpoint/2010/main" val="340558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• </a:t>
            </a:r>
            <a:r>
              <a:rPr lang="en-US" i="1" smtClean="0"/>
              <a:t>Direction sharing means communicating the company’s goals throughout</a:t>
            </a:r>
          </a:p>
          <a:p>
            <a:r>
              <a:rPr lang="en-US" smtClean="0"/>
              <a:t>the company and then translating these into doable departmental, team,</a:t>
            </a:r>
          </a:p>
          <a:p>
            <a:r>
              <a:rPr lang="en-US" smtClean="0"/>
              <a:t>and individual goals.</a:t>
            </a:r>
          </a:p>
          <a:p>
            <a:r>
              <a:rPr lang="en-US" smtClean="0"/>
              <a:t>• </a:t>
            </a:r>
            <a:r>
              <a:rPr lang="en-US" i="1" smtClean="0"/>
              <a:t>Goal alignment means having a method that enables managers to see the link</a:t>
            </a:r>
          </a:p>
          <a:p>
            <a:r>
              <a:rPr lang="en-US" smtClean="0"/>
              <a:t>between the employees’ goals and those of their department and company.</a:t>
            </a:r>
          </a:p>
          <a:p>
            <a:r>
              <a:rPr lang="en-US" smtClean="0"/>
              <a:t>• </a:t>
            </a:r>
            <a:r>
              <a:rPr lang="en-US" i="1" smtClean="0"/>
              <a:t>Ongoing performance monitoring usually includes using computerized systems</a:t>
            </a:r>
          </a:p>
          <a:p>
            <a:r>
              <a:rPr lang="en-US" smtClean="0"/>
              <a:t>that measure and then e-mail progress and exception reports based on the</a:t>
            </a:r>
          </a:p>
          <a:p>
            <a:r>
              <a:rPr lang="en-US" smtClean="0"/>
              <a:t>person’s progress toward meeting his or her performance goals.</a:t>
            </a:r>
          </a:p>
          <a:p>
            <a:r>
              <a:rPr lang="en-US" smtClean="0"/>
              <a:t>• </a:t>
            </a:r>
            <a:r>
              <a:rPr lang="en-US" i="1" smtClean="0"/>
              <a:t>Ongoing feedback includes both face-to-face and computerized feedback regarding</a:t>
            </a:r>
          </a:p>
          <a:p>
            <a:r>
              <a:rPr lang="en-US" smtClean="0"/>
              <a:t>progress toward goals.</a:t>
            </a:r>
          </a:p>
          <a:p>
            <a:r>
              <a:rPr lang="en-US" smtClean="0"/>
              <a:t>• </a:t>
            </a:r>
            <a:r>
              <a:rPr lang="en-US" i="1" smtClean="0"/>
              <a:t>Coaching and developmental support should be an integral part of the feedback process.</a:t>
            </a:r>
          </a:p>
          <a:p>
            <a:r>
              <a:rPr lang="en-US" smtClean="0"/>
              <a:t>• </a:t>
            </a:r>
            <a:r>
              <a:rPr lang="en-US" i="1" smtClean="0"/>
              <a:t>Rewards, recognition, and compensation provide the consequences needed to keep</a:t>
            </a:r>
          </a:p>
          <a:p>
            <a:r>
              <a:rPr lang="en-US" smtClean="0"/>
              <a:t>the employee’s goal-directed performance on track.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1FA84-1F3B-405B-9B26-EE34E579FAA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08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F67E86-3710-43B3-BF5F-6FE5A47160BE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First, give the subordinate at least a week’s notice to review his or her work, and to read over his or her job description, analyze problems, and compile questions and comments.</a:t>
            </a:r>
          </a:p>
          <a:p>
            <a:r>
              <a:rPr lang="en-US" smtClean="0">
                <a:cs typeface="Times New Roman" pitchFamily="28" charset="0"/>
              </a:rPr>
              <a:t>Next, study his or her job description, compare the employee’s performance to his or her standards, and review the files of the person’s previous appraisals</a:t>
            </a:r>
          </a:p>
          <a:p>
            <a:r>
              <a:rPr lang="en-US" smtClean="0">
                <a:cs typeface="Times New Roman" pitchFamily="28" charset="0"/>
              </a:rPr>
              <a:t>Finally, choose the right place for the interview and schedule enough time for it. The interview should be done in a private area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15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286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5/18/2025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210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5/18/2025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6990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5/18/2025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9382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5/18/2025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124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5/18/2025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847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5/18/2025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234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3531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9434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5/18/2025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686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91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08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4726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347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8774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933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158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5/18/2025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1-</a:t>
            </a:r>
            <a:fld id="{300C8213-FBE6-44D7-A441-83B6717FF1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169863" y="1455738"/>
            <a:ext cx="8804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Picture 2" descr="G:\BACKUP\Επιμέλεια έκδοσης\Νέο λογότυπο Κριτικής\LOGO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15200" y="6172200"/>
            <a:ext cx="1371600" cy="449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2813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  <p:sldLayoutId id="2147484265" r:id="rId16"/>
    <p:sldLayoutId id="2147484266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069" y="1759310"/>
            <a:ext cx="7772400" cy="213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l-GR" sz="4200" dirty="0" smtClean="0">
                <a:solidFill>
                  <a:srgbClr val="002060"/>
                </a:solidFill>
              </a:rPr>
              <a:t>Διαχείριση και Αξιολόγηση Απόδοσης Ανθρώπινου Δυναμικού</a:t>
            </a:r>
            <a:r>
              <a:rPr lang="en-US" sz="4200" dirty="0" smtClean="0">
                <a:solidFill>
                  <a:srgbClr val="002060"/>
                </a:solidFill>
              </a:rPr>
              <a:t/>
            </a:r>
            <a:br>
              <a:rPr lang="en-US" sz="4200" dirty="0" smtClean="0">
                <a:solidFill>
                  <a:srgbClr val="002060"/>
                </a:solidFill>
              </a:rPr>
            </a:b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 txBox="1">
            <a:spLocks noGrp="1" noChangeArrowheads="1"/>
          </p:cNvSpPr>
          <p:nvPr/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endParaRPr lang="el-GR" sz="1400">
              <a:solidFill>
                <a:srgbClr val="16161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457200" y="3124200"/>
            <a:ext cx="8305800" cy="0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Επιτροπές αξιολόγησης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600" dirty="0" smtClean="0"/>
              <a:t>Συστήνονται από τον άμεσα προϊστάμενο του εργαζομένου και 3-4 άλλους προϊσταμένους</a:t>
            </a:r>
            <a:endParaRPr lang="en-US" sz="26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sz="2600" dirty="0" smtClean="0"/>
              <a:t>Μπορεί να συνδράμουν στην εξουδετέρωση προβλημάτων όπως η </a:t>
            </a:r>
            <a:r>
              <a:rPr lang="el-GR" sz="2600" dirty="0" err="1" smtClean="0"/>
              <a:t>μεροληψίατου</a:t>
            </a:r>
            <a:r>
              <a:rPr lang="el-GR" sz="2600" dirty="0" smtClean="0"/>
              <a:t> μεμονωμένου αξιολογητή </a:t>
            </a:r>
            <a:endParaRPr lang="en-US" sz="26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sz="2600" dirty="0" smtClean="0"/>
              <a:t>Μπορεί να δώσουν την ευκαιρία για συμμετοχή στην αξιολόγηση των διαφόρων πτυχών της απόδοσης που είναι </a:t>
            </a:r>
            <a:r>
              <a:rPr lang="el-GR" sz="2600" dirty="0" err="1" smtClean="0"/>
              <a:t>παρατηρήσιμες</a:t>
            </a:r>
            <a:r>
              <a:rPr lang="el-GR" sz="2600" dirty="0" smtClean="0"/>
              <a:t> μόνο από διαφορετικούς αξιολογητές</a:t>
            </a:r>
            <a:endParaRPr lang="en-US" sz="2600" b="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err="1" smtClean="0">
                <a:solidFill>
                  <a:schemeClr val="tx1"/>
                </a:solidFill>
              </a:rPr>
              <a:t>Αυτο</a:t>
            </a:r>
            <a:r>
              <a:rPr lang="el-GR" sz="2500" dirty="0" smtClean="0">
                <a:solidFill>
                  <a:schemeClr val="tx1"/>
                </a:solidFill>
              </a:rPr>
              <a:t>-αξιολογήσεις </a:t>
            </a:r>
            <a:r>
              <a:rPr lang="en-US" sz="2500" dirty="0" smtClean="0">
                <a:solidFill>
                  <a:schemeClr val="tx1"/>
                </a:solidFill>
              </a:rPr>
              <a:t>   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l-GR" dirty="0" smtClean="0"/>
          </a:p>
          <a:p>
            <a:pPr marL="0" indent="0">
              <a:buNone/>
              <a:defRPr/>
            </a:pPr>
            <a:r>
              <a:rPr lang="el-GR" dirty="0" smtClean="0"/>
              <a:t>Ο </a:t>
            </a:r>
            <a:r>
              <a:rPr lang="el-GR" dirty="0"/>
              <a:t>ίδιος ο εργαζόμενος αξιολογεί την απόδοσή του βάσει συγκεκριμένων ερωτήσεων ή κριτηρίων.</a:t>
            </a:r>
          </a:p>
          <a:p>
            <a:pPr marL="0" indent="0">
              <a:buNone/>
              <a:defRPr/>
            </a:pPr>
            <a:r>
              <a:rPr lang="el-GR" dirty="0"/>
              <a:t>•	Πλεονεκτήματα: Προωθεί την ενδοσκόπηση και την προσωπική ευθύνη.</a:t>
            </a:r>
          </a:p>
          <a:p>
            <a:pPr marL="0" indent="0">
              <a:buNone/>
              <a:defRPr/>
            </a:pPr>
            <a:r>
              <a:rPr lang="el-GR" dirty="0"/>
              <a:t>•	Μειονεκτήματα: Πιθανότητα υπερεκτίμησης ή υποτίμησης.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 smtClean="0"/>
              <a:t>Το </a:t>
            </a:r>
            <a:r>
              <a:rPr lang="el-GR" dirty="0" smtClean="0"/>
              <a:t>βασικό πρόβλημα με τις </a:t>
            </a:r>
            <a:r>
              <a:rPr lang="el-GR" dirty="0" err="1" smtClean="0"/>
              <a:t>αυτο</a:t>
            </a:r>
            <a:r>
              <a:rPr lang="el-GR" dirty="0" smtClean="0"/>
              <a:t>-αξιολογήσεις είναι ότι οι εργαζόμενοι βαθμολογούν τον εαυτό τους υψηλότερα απ’ ότι κάνουν οι προϊστάμενοι</a:t>
            </a:r>
            <a:endParaRPr lang="en-US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Το 40% των υπαλλήλων σε όλα τα είδη επαγγελμάτων, όταν τους ζητήθηκε να βαθμολογήσουν τη δική τους απόδοση, τοποθέτησαν τον εαυτό τους στο ανώτερο 10%</a:t>
            </a:r>
            <a:endParaRPr lang="en-US" b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Αξιολόγηση από υφισταμένους </a:t>
            </a:r>
            <a:r>
              <a:rPr lang="en-US" sz="2500" dirty="0" smtClean="0">
                <a:solidFill>
                  <a:schemeClr val="tx1"/>
                </a:solidFill>
              </a:rPr>
              <a:t>  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«Προς τα πάνω αξιολόγηση»</a:t>
            </a:r>
            <a:r>
              <a:rPr lang="en-US" dirty="0" smtClean="0"/>
              <a:t> </a:t>
            </a:r>
            <a:endParaRPr lang="en-US" dirty="0"/>
          </a:p>
          <a:p>
            <a:pPr lvl="1">
              <a:defRPr/>
            </a:pPr>
            <a:r>
              <a:rPr lang="el-GR" dirty="0" smtClean="0"/>
              <a:t>Οι εργαζόμενοι αξιολογούν την απόδοση των προϊσταμένων τους</a:t>
            </a:r>
            <a:endParaRPr lang="en-US" dirty="0"/>
          </a:p>
          <a:p>
            <a:pPr>
              <a:defRPr/>
            </a:pPr>
            <a:r>
              <a:rPr lang="el-GR" dirty="0" smtClean="0"/>
              <a:t>Μπορεί να βοηθήσει τα ανώτερα διευθυντικά στελέχη να αντιληφθούν τους τρόπους διοίκησης των υφισταμένων τους, να διαπιστώσουν πιθανά προβλήματα και να αναλάβουν επανορθωτικές δράσεις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Εποπτική αξιολόγηση </a:t>
            </a:r>
            <a:r>
              <a:rPr lang="en-US" sz="2500" dirty="0" smtClean="0">
                <a:solidFill>
                  <a:schemeClr val="tx1"/>
                </a:solidFill>
              </a:rPr>
              <a:t>  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Ο εργοδότης συλλέγει πληροφορίες από τους προϊστάμενους, τους υφιστάμενους και τους συναδέλφους του εργαζομένου, αλλά και από πελάτες της επιχείρησης</a:t>
            </a:r>
            <a:endParaRPr lang="en-US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Είναι πιο βοηθητική όταν γίνεται σαφές πως εξυπηρετεί σκοπούς επαγγελματικής ανάπτυξης παρά αποφάσεις σχετικά με μισθούς ή προαγωγές</a:t>
            </a:r>
            <a:endParaRPr lang="en-US" b="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Βασικές μέθοδοι αξιολόγησης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 smtClean="0"/>
              <a:t>Γραφική κλίμακα βαθμολόγησης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/>
              <a:t>Εναλλασσόμενη ταξινόμηση</a:t>
            </a:r>
          </a:p>
          <a:p>
            <a:r>
              <a:rPr lang="el-GR" sz="2800" dirty="0" smtClean="0"/>
              <a:t>Σύγκριση σε ζεύγη</a:t>
            </a:r>
          </a:p>
          <a:p>
            <a:r>
              <a:rPr lang="el-GR" sz="2800" dirty="0" smtClean="0"/>
              <a:t>Υποχρεωτική διασπορά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sp>
        <p:nvSpPr>
          <p:cNvPr id="27653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Μέθοδος των κρίσιμων περιστατικών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/>
              <a:t>Κλίμακες βαθμολόγησης με βάση τη συμπεριφορά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/>
              <a:t>Διοίκηση μέσω στόχων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Βασικές μέθοδοι αξιολόγησης (συν.)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7776748" cy="419548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dirty="0" smtClean="0"/>
              <a:t>Γραφική κλίμακα βαθμολόγησης</a:t>
            </a:r>
            <a:endParaRPr lang="en-US" dirty="0"/>
          </a:p>
          <a:p>
            <a:pPr lvl="1">
              <a:defRPr/>
            </a:pPr>
            <a:r>
              <a:rPr lang="el-GR" dirty="0" smtClean="0"/>
              <a:t>Περιλαμβάνει έναν αριθμό προσόντων και ένα εύρος απόδοσης για καθένα από αυτά</a:t>
            </a:r>
            <a:endParaRPr lang="en-US" dirty="0"/>
          </a:p>
          <a:p>
            <a:pPr lvl="1">
              <a:defRPr/>
            </a:pPr>
            <a:r>
              <a:rPr lang="el-GR" dirty="0" smtClean="0"/>
              <a:t>Ο προϊστάμενος βαθμολογεί κάθε υφιστάμενο σημειώνοντας το σκορ που κατά τη γνώμη του περιγράφει με μεγαλύτερη ακρίβεια την απόδοση του </a:t>
            </a:r>
            <a:r>
              <a:rPr lang="el-GR" dirty="0" smtClean="0"/>
              <a:t>εργαζομένου</a:t>
            </a:r>
          </a:p>
          <a:p>
            <a:pPr lvl="1">
              <a:defRPr/>
            </a:pPr>
            <a:endParaRPr lang="el-GR" dirty="0"/>
          </a:p>
          <a:p>
            <a:pPr marL="457207" lvl="1" indent="0">
              <a:buNone/>
              <a:defRPr/>
            </a:pPr>
            <a:r>
              <a:rPr lang="el-GR" dirty="0"/>
              <a:t>(</a:t>
            </a:r>
            <a:r>
              <a:rPr lang="el-GR" dirty="0" err="1"/>
              <a:t>Rating</a:t>
            </a:r>
            <a:r>
              <a:rPr lang="el-GR" dirty="0"/>
              <a:t> </a:t>
            </a:r>
            <a:r>
              <a:rPr lang="el-GR" dirty="0" err="1"/>
              <a:t>Scales</a:t>
            </a:r>
            <a:r>
              <a:rPr lang="el-GR" dirty="0"/>
              <a:t>)</a:t>
            </a:r>
          </a:p>
          <a:p>
            <a:pPr marL="457207" lvl="1" indent="0">
              <a:buNone/>
              <a:defRPr/>
            </a:pPr>
            <a:r>
              <a:rPr lang="el-GR" dirty="0"/>
              <a:t>Ο </a:t>
            </a:r>
            <a:r>
              <a:rPr lang="el-GR" dirty="0" err="1"/>
              <a:t>αξιολογητής</a:t>
            </a:r>
            <a:r>
              <a:rPr lang="el-GR" dirty="0"/>
              <a:t> βαθμολογεί τον εργαζόμενο σε κλίμακες (π.χ. από 1 έως 5) με βάση χαρακτηριστικά όπως παραγωγικότητα, συνέπεια, ομαδικότητα κ.λπ.</a:t>
            </a:r>
          </a:p>
          <a:p>
            <a:pPr marL="457207" lvl="1" indent="0">
              <a:buNone/>
              <a:defRPr/>
            </a:pPr>
            <a:r>
              <a:rPr lang="el-GR" dirty="0"/>
              <a:t>•	Πλεονεκτήματα: Τυποποιημένη και συγκρίσιμη μέθοδος.</a:t>
            </a:r>
          </a:p>
          <a:p>
            <a:pPr marL="457207" lvl="1" indent="0">
              <a:buNone/>
              <a:defRPr/>
            </a:pPr>
            <a:r>
              <a:rPr lang="el-GR" dirty="0"/>
              <a:t>•	Μειονεκτήματα: Περιορισμένη δυνατότητα ανάλυσης σε βάθος.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Βασικές μέθοδοι αξιολόγησης (συν.)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Εναλλασσόμενη ταξινόμηση</a:t>
            </a:r>
            <a:endParaRPr lang="en-US" dirty="0"/>
          </a:p>
          <a:p>
            <a:pPr lvl="1">
              <a:defRPr/>
            </a:pPr>
            <a:r>
              <a:rPr lang="el-GR" dirty="0" smtClean="0"/>
              <a:t>Καταγράφετε τον υπάλληλο που είναι ο ικανότερος με βάση ένα συγκεκριμένο προσόν, όπως επίσης και τον λιγότερο ικανό</a:t>
            </a:r>
            <a:endParaRPr lang="en-US" dirty="0"/>
          </a:p>
          <a:p>
            <a:pPr lvl="1">
              <a:defRPr/>
            </a:pPr>
            <a:r>
              <a:rPr lang="el-GR" dirty="0" smtClean="0"/>
              <a:t>Εναλλάσσετε ανάμεσα σε ικανότερο και λιγότερο ικανό μέχρι που να συμπεριλάβετε το σύνολο των εργαζομένων που καλείστε να αξιολογήσετε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Βασικές μέθοδοι αξιολόγησης (συν.)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Σύγκριση σε ζεύγη</a:t>
            </a:r>
            <a:endParaRPr lang="en-US" dirty="0"/>
          </a:p>
          <a:p>
            <a:pPr lvl="1">
              <a:defRPr/>
            </a:pPr>
            <a:r>
              <a:rPr lang="el-GR" dirty="0" smtClean="0"/>
              <a:t>Κάθε υφιστάμενος σχηματίζει ζεύγος και συγκρίνεται με κάθε άλλο υφιστάμενο με βάση ένα συγκεκριμένο προσόν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Βασικές μέθοδοι αξιολόγησης (συν.)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Υποχρεωτική διασπορά</a:t>
            </a:r>
            <a:endParaRPr lang="en-US" dirty="0"/>
          </a:p>
          <a:p>
            <a:pPr lvl="1">
              <a:defRPr/>
            </a:pPr>
            <a:r>
              <a:rPr lang="el-GR" dirty="0" smtClean="0"/>
              <a:t>Ο μάνατζερ μοιράζει προκαθορισμένα ποσοστά των υφισταμένων σε κατηγορίες </a:t>
            </a:r>
            <a:r>
              <a:rPr lang="el-GR" dirty="0" smtClean="0"/>
              <a:t>απόδοσης</a:t>
            </a:r>
          </a:p>
          <a:p>
            <a:pPr marL="457207" lvl="1" indent="0">
              <a:buNone/>
              <a:defRPr/>
            </a:pPr>
            <a:r>
              <a:rPr lang="el-GR" dirty="0" smtClean="0"/>
              <a:t>Σε </a:t>
            </a:r>
            <a:r>
              <a:rPr lang="el-GR" dirty="0"/>
              <a:t>μια επιχείρηση οι μάνατζερ αξιολογούν τους εργαζομένους σε ομάδες των τριάντα</a:t>
            </a:r>
          </a:p>
          <a:p>
            <a:pPr lvl="1">
              <a:defRPr/>
            </a:pPr>
            <a:r>
              <a:rPr lang="el-GR" dirty="0"/>
              <a:t>Αυτοί κατανέμονται σε ένα 20% στην κορυφή, ένα 70% στη μέση και ένα 10% στη βάση</a:t>
            </a:r>
          </a:p>
          <a:p>
            <a:pPr lvl="1">
              <a:defRPr/>
            </a:pPr>
            <a:r>
              <a:rPr lang="el-GR" dirty="0"/>
              <a:t>Το χαμηλότερο 10% επιλέγει εάν θα αποδεχθεί ένα προσφερόμενο πακέτο αποχώρησης ή συμμετέχει σε ένα πρόγραμμα βελτίωσης που διαρκεί 90 ημέρες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Βασικές μέθοδοι αξιολόγησης (συν.)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7416708" cy="41954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Η μέθοδος των κρίσιμων περιστατικών</a:t>
            </a:r>
            <a:endParaRPr lang="en-US" dirty="0"/>
          </a:p>
          <a:p>
            <a:pPr lvl="1">
              <a:defRPr/>
            </a:pPr>
            <a:r>
              <a:rPr lang="el-GR" dirty="0" smtClean="0"/>
              <a:t>Τήρηση ενός αρχείου με τα ασυνήθιστα καλά ή μη επιθυμητά παραδείγματα της εργασιακής συμπεριφοράς ενός εργαζομένου και επισκόπηση αυτού του αρχείου σε περιοδική βάση από κοινού με τον ίδιο τον </a:t>
            </a:r>
            <a:r>
              <a:rPr lang="el-GR" dirty="0" smtClean="0"/>
              <a:t>εργαζόμενο</a:t>
            </a:r>
          </a:p>
          <a:p>
            <a:pPr marL="457207" lvl="1" indent="0">
              <a:buNone/>
              <a:defRPr/>
            </a:pPr>
            <a:r>
              <a:rPr lang="el-GR" dirty="0" smtClean="0"/>
              <a:t>Καταγράφονται </a:t>
            </a:r>
            <a:r>
              <a:rPr lang="el-GR" dirty="0"/>
              <a:t>θετικά ή αρνητικά περιστατικά που δείχνουν την απόδοση του εργαζομένου κατά τη διάρκεια της περιόδου αξιολόγησης.</a:t>
            </a:r>
          </a:p>
          <a:p>
            <a:pPr marL="457207" lvl="1" indent="0">
              <a:buNone/>
              <a:defRPr/>
            </a:pPr>
            <a:r>
              <a:rPr lang="el-GR" dirty="0"/>
              <a:t>•	Πλεονεκτήματα: Εστιάζει σε πραγματικές συμπεριφορές.</a:t>
            </a:r>
          </a:p>
          <a:p>
            <a:pPr marL="457207" lvl="1" indent="0">
              <a:buNone/>
              <a:defRPr/>
            </a:pPr>
            <a:r>
              <a:rPr lang="el-GR" dirty="0"/>
              <a:t>•	Μειονεκτήματα: Χρονοβόρα, απαιτεί συνεχή παρακολούθηση.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Αφού μελετήσει αυτό το κεφάλαιο, ο αναγνώστης θα είναι σε θέση:</a:t>
            </a:r>
            <a:br>
              <a:rPr lang="el-GR" sz="2500" dirty="0" smtClean="0">
                <a:solidFill>
                  <a:schemeClr val="tx1"/>
                </a:solidFill>
              </a:rPr>
            </a:br>
            <a:endParaRPr lang="en-US" sz="2500" dirty="0" smtClean="0">
              <a:solidFill>
                <a:schemeClr val="tx1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>
            <a:normAutofit/>
          </a:bodyPr>
          <a:lstStyle/>
          <a:p>
            <a:r>
              <a:rPr lang="el-GR" dirty="0" smtClean="0"/>
              <a:t>Να εξηγήσει το σκοπό της αξιολόγησης απόδοσης</a:t>
            </a:r>
          </a:p>
          <a:p>
            <a:r>
              <a:rPr lang="el-GR" dirty="0" smtClean="0"/>
              <a:t>Να απαντήσει στο ερώτημα «ποιος θα πρέπει να κάνει την αξιολόγηση»</a:t>
            </a:r>
          </a:p>
          <a:p>
            <a:r>
              <a:rPr lang="el-GR" dirty="0" smtClean="0"/>
              <a:t>Να εξηγήσει τα υπέρ και τα κατά τουλάχιστον οκτώ μεθόδων αξιολόγησης της απόδοσης</a:t>
            </a:r>
          </a:p>
          <a:p>
            <a:r>
              <a:rPr lang="el-GR" dirty="0" smtClean="0"/>
              <a:t>Να εξηγήσει πώς πρέπει να γίνεται μια συνέντευξη ανατροφοδότησης της αξιολόγησης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Βασικές μέθοδοι αξιολόγησης (συν.)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dirty="0" smtClean="0"/>
              <a:t>Κλίμακες βαθμολόγησης με βάση τη συμπεριφορά</a:t>
            </a:r>
            <a:endParaRPr lang="en-US" dirty="0"/>
          </a:p>
          <a:p>
            <a:pPr lvl="1">
              <a:defRPr/>
            </a:pPr>
            <a:r>
              <a:rPr lang="el-GR" dirty="0" smtClean="0"/>
              <a:t>Συνδυάζουν τα πλεονεκτήματα των κρίσιμων περιστατικών με την ποσοτική βαθμολόγηση, αντιστοιχώντας μια ποσοτική κλίμακα σε συγκεκριμένα περιγραφικά παραδείγματα καλής και κακής </a:t>
            </a:r>
            <a:r>
              <a:rPr lang="el-GR" dirty="0" smtClean="0"/>
              <a:t>απόδοσης</a:t>
            </a:r>
          </a:p>
          <a:p>
            <a:pPr lvl="1">
              <a:defRPr/>
            </a:pPr>
            <a:endParaRPr lang="el-G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ea typeface="Times New Roman" panose="02020603050405020304" pitchFamily="18" charset="0"/>
              </a:rPr>
              <a:t>Μέθοδος </a:t>
            </a:r>
            <a:r>
              <a:rPr lang="el-GR" b="1" dirty="0" err="1">
                <a:ea typeface="Times New Roman" panose="02020603050405020304" pitchFamily="18" charset="0"/>
              </a:rPr>
              <a:t>Συμπεριφορικής</a:t>
            </a:r>
            <a:r>
              <a:rPr lang="el-GR" b="1" dirty="0">
                <a:ea typeface="Times New Roman" panose="02020603050405020304" pitchFamily="18" charset="0"/>
              </a:rPr>
              <a:t> Παρατήρησης (</a:t>
            </a:r>
            <a:r>
              <a:rPr lang="en-US" b="1" dirty="0">
                <a:ea typeface="Times New Roman" panose="02020603050405020304" pitchFamily="18" charset="0"/>
              </a:rPr>
              <a:t>Behaviorally Anchored Rating Scales</a:t>
            </a:r>
            <a:r>
              <a:rPr lang="el-GR" b="1" dirty="0">
                <a:ea typeface="Times New Roman" panose="02020603050405020304" pitchFamily="18" charset="0"/>
              </a:rPr>
              <a:t> – </a:t>
            </a:r>
            <a:r>
              <a:rPr lang="en-US" b="1" dirty="0">
                <a:ea typeface="Times New Roman" panose="02020603050405020304" pitchFamily="18" charset="0"/>
              </a:rPr>
              <a:t>BARS</a:t>
            </a:r>
            <a:r>
              <a:rPr lang="el-GR" b="1" dirty="0">
                <a:ea typeface="Times New Roman" panose="02020603050405020304" pitchFamily="18" charset="0"/>
              </a:rPr>
              <a:t>)</a:t>
            </a:r>
            <a:endParaRPr lang="en-US" sz="18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ea typeface="Times New Roman" panose="02020603050405020304" pitchFamily="18" charset="0"/>
              </a:rPr>
              <a:t>Συνδυάζει ποσοτικά στοιχεία με παραδείγματα συμπεριφοράς που περιγράφουν συγκεκριμένα επίπεδα απόδοσης.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err="1">
                <a:ea typeface="Times New Roman" panose="02020603050405020304" pitchFamily="18" charset="0"/>
              </a:rPr>
              <a:t>Πλεονεκτήμ</a:t>
            </a:r>
            <a:r>
              <a:rPr lang="en-US" b="1" dirty="0">
                <a:ea typeface="Times New Roman" panose="02020603050405020304" pitchFamily="18" charset="0"/>
              </a:rPr>
              <a:t>ατα:</a:t>
            </a:r>
            <a:r>
              <a:rPr lang="en-US" dirty="0">
                <a:ea typeface="Times New Roman" panose="02020603050405020304" pitchFamily="18" charset="0"/>
              </a:rPr>
              <a:t> Λεπτομερής, πιο αντικειμενική.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b="1" dirty="0">
                <a:ea typeface="Times New Roman" panose="02020603050405020304" pitchFamily="18" charset="0"/>
              </a:rPr>
              <a:t>Μειονεκτήματα:</a:t>
            </a:r>
            <a:r>
              <a:rPr lang="el-GR" dirty="0">
                <a:ea typeface="Times New Roman" panose="02020603050405020304" pitchFamily="18" charset="0"/>
              </a:rPr>
              <a:t> Δύσκολη στην κατασκευή και εφαρμογή.</a:t>
            </a:r>
            <a:endParaRPr lang="en-US" dirty="0">
              <a:ea typeface="Calibri" panose="020F0502020204030204" pitchFamily="34" charset="0"/>
            </a:endParaRP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Βασικές μέθοδοι αξιολόγησης (συν.)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dirty="0" smtClean="0"/>
              <a:t>Διοίκηση μέσω στόχων</a:t>
            </a:r>
            <a:endParaRPr lang="en-US" dirty="0" smtClean="0"/>
          </a:p>
          <a:p>
            <a:pPr lvl="1">
              <a:defRPr/>
            </a:pPr>
            <a:r>
              <a:rPr lang="el-GR" dirty="0" smtClean="0"/>
              <a:t>Απαιτεί από το μάνατζερ να θέσει μετρήσιμους στόχους με κάθε εργαζόμενο και στη συνέχεια να συζητά σε περιοδική βάση την πρόοδο του τελευταίου ως προς αυτούς τους </a:t>
            </a:r>
            <a:r>
              <a:rPr lang="el-GR" dirty="0" smtClean="0"/>
              <a:t>στόχους</a:t>
            </a:r>
          </a:p>
          <a:p>
            <a:pPr lvl="1">
              <a:defRPr/>
            </a:pPr>
            <a:endParaRPr lang="el-GR" dirty="0"/>
          </a:p>
          <a:p>
            <a:pPr marL="457207" lvl="1" indent="0">
              <a:buNone/>
              <a:defRPr/>
            </a:pPr>
            <a:r>
              <a:rPr lang="el-GR" dirty="0"/>
              <a:t>(</a:t>
            </a:r>
            <a:r>
              <a:rPr lang="el-GR" dirty="0" err="1"/>
              <a:t>Management</a:t>
            </a:r>
            <a:r>
              <a:rPr lang="el-GR" dirty="0"/>
              <a:t> </a:t>
            </a:r>
            <a:r>
              <a:rPr lang="el-GR" dirty="0" err="1"/>
              <a:t>by</a:t>
            </a:r>
            <a:r>
              <a:rPr lang="el-GR" dirty="0"/>
              <a:t> </a:t>
            </a:r>
            <a:r>
              <a:rPr lang="el-GR" dirty="0" err="1"/>
              <a:t>Objectives</a:t>
            </a:r>
            <a:r>
              <a:rPr lang="el-GR" dirty="0"/>
              <a:t> – MBO)</a:t>
            </a:r>
          </a:p>
          <a:p>
            <a:pPr marL="457207" lvl="1" indent="0">
              <a:buNone/>
              <a:defRPr/>
            </a:pPr>
            <a:r>
              <a:rPr lang="el-GR" dirty="0"/>
              <a:t>Οι εργαζόμενοι και οι προϊστάμενοι θέτουν κοινούς, μετρήσιμους στόχους και η αξιολόγηση βασίζεται στην επίτευξή τους.</a:t>
            </a:r>
          </a:p>
          <a:p>
            <a:pPr marL="457207" lvl="1" indent="0">
              <a:buNone/>
              <a:defRPr/>
            </a:pPr>
            <a:r>
              <a:rPr lang="el-GR" dirty="0"/>
              <a:t>•	Πλεονεκτήματα: Αντικειμενική αξιολόγηση βάσει αποτελεσμάτων.</a:t>
            </a:r>
          </a:p>
          <a:p>
            <a:pPr marL="457207" lvl="1" indent="0">
              <a:buNone/>
              <a:defRPr/>
            </a:pPr>
            <a:r>
              <a:rPr lang="el-GR" dirty="0"/>
              <a:t>•	Μειονεκτήματα: Εστιάζει μόνο στο αποτέλεσμα, όχι στη διαδικασία.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Διοίκηση μέσω στόχων</a:t>
            </a:r>
            <a:r>
              <a:rPr lang="en-US" sz="2500" dirty="0" smtClean="0">
                <a:solidFill>
                  <a:schemeClr val="tx1"/>
                </a:solidFill>
              </a:rPr>
              <a:t/>
            </a:r>
            <a:br>
              <a:rPr lang="en-US" sz="2500" dirty="0" smtClean="0">
                <a:solidFill>
                  <a:schemeClr val="tx1"/>
                </a:solidFill>
              </a:rPr>
            </a:br>
            <a:endParaRPr lang="en-US" sz="2500" dirty="0" smtClean="0">
              <a:solidFill>
                <a:schemeClr val="tx1"/>
              </a:solidFill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l-GR" dirty="0" smtClean="0"/>
              <a:t>Καθορισμός των στόχων του οργανισμού</a:t>
            </a:r>
            <a:endParaRPr lang="en-US" b="0" dirty="0">
              <a:solidFill>
                <a:schemeClr val="tx1"/>
              </a:solidFill>
            </a:endParaRPr>
          </a:p>
          <a:p>
            <a:pPr marL="609600" indent="-609600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l-GR" dirty="0" smtClean="0"/>
              <a:t>Καθορισμός στόχων σε κάθε τμήμα</a:t>
            </a:r>
            <a:endParaRPr lang="en-US" b="0" dirty="0">
              <a:solidFill>
                <a:schemeClr val="tx1"/>
              </a:solidFill>
            </a:endParaRPr>
          </a:p>
          <a:p>
            <a:pPr marL="609600" indent="-609600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l-GR" dirty="0" smtClean="0"/>
              <a:t>Διάλογος για τους στόχους των τμημάτων</a:t>
            </a:r>
            <a:endParaRPr lang="en-US" b="0" dirty="0">
              <a:solidFill>
                <a:schemeClr val="tx1"/>
              </a:solidFill>
            </a:endParaRPr>
          </a:p>
          <a:p>
            <a:pPr marL="609600" indent="-609600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l-GR" dirty="0" smtClean="0"/>
              <a:t>Προσδιορισμός αναμενόμενων αποτελεσμάτων</a:t>
            </a:r>
            <a:endParaRPr lang="en-US" b="0" dirty="0">
              <a:solidFill>
                <a:schemeClr val="tx1"/>
              </a:solidFill>
            </a:endParaRPr>
          </a:p>
          <a:p>
            <a:pPr marL="609600" indent="-609600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l-GR" dirty="0" smtClean="0"/>
              <a:t>Διενέργεια ελέγχων απόδοσης και μέτρηση των αποτελεσμάτων</a:t>
            </a:r>
            <a:endParaRPr lang="en-US" b="0" dirty="0">
              <a:solidFill>
                <a:schemeClr val="tx1"/>
              </a:solidFill>
            </a:endParaRPr>
          </a:p>
          <a:p>
            <a:pPr marL="609600" indent="-609600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l-GR" dirty="0" smtClean="0"/>
              <a:t>Παροχή πληροφόρησης στον εργαζόμενο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Electronic Performance Monitoring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532888"/>
            <a:ext cx="8229600" cy="4325112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Ηλεκτρονικές αξιολογήσεις απόδοσης</a:t>
            </a:r>
            <a:endParaRPr lang="en-US" dirty="0"/>
          </a:p>
          <a:p>
            <a:pPr lvl="1">
              <a:defRPr/>
            </a:pPr>
            <a:r>
              <a:rPr lang="el-GR" dirty="0" smtClean="0"/>
              <a:t>Στις μέρες μας οι αξιολογήσεις γίνονται κυρίως με τη χρήση ηλεκτρονικών υπολογιστών ή του διαδικτύου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Βασικές μέθοδοι αξιολόγησης (συν.)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Διαχείριση της απόδοσης</a:t>
            </a:r>
            <a:br>
              <a:rPr lang="el-GR" sz="2500" dirty="0" smtClean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Διαχείριση της απόδοσης</a:t>
            </a:r>
            <a:endParaRPr lang="en-US" dirty="0"/>
          </a:p>
          <a:p>
            <a:pPr lvl="1">
              <a:defRPr/>
            </a:pPr>
            <a:r>
              <a:rPr lang="el-GR" i="1" dirty="0" smtClean="0"/>
              <a:t>Διαρκής</a:t>
            </a:r>
            <a:r>
              <a:rPr lang="el-GR" dirty="0" smtClean="0"/>
              <a:t> διαδικασία αναγνώρισης, μέτρησης και ανάπτυξης της απόδοσης ατόμων και ομάδων, και η ευθυγράμμιση της απόδοσής τους με τους </a:t>
            </a:r>
            <a:r>
              <a:rPr lang="el-GR" i="1" dirty="0" smtClean="0"/>
              <a:t>στόχους</a:t>
            </a:r>
            <a:r>
              <a:rPr lang="el-GR" dirty="0" smtClean="0"/>
              <a:t> του οργανισμού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Μοίρασμα κατευθύνσεων </a:t>
            </a:r>
            <a:endParaRPr lang="en-US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Ευθυγράμμιση στόχων</a:t>
            </a:r>
            <a:endParaRPr lang="en-US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Διαρκής παρακολούθηση της απόδοσης</a:t>
            </a:r>
            <a:endParaRPr lang="en-US" b="0" dirty="0" smtClean="0"/>
          </a:p>
          <a:p>
            <a:pPr>
              <a:defRPr/>
            </a:pPr>
            <a:r>
              <a:rPr lang="el-GR" dirty="0" smtClean="0"/>
              <a:t>Διαρκής παροχή ανατροφοδότησης</a:t>
            </a:r>
            <a:endParaRPr lang="en-US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Καθοδήγηση και η υποστήριξη της επαγγελματικής ανάπτυξης</a:t>
            </a:r>
            <a:endParaRPr lang="en-US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Επιβράβευση, αναγνώριση και αμοιβές</a:t>
            </a:r>
            <a:endParaRPr lang="en-US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8382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Διαχείριση της απόδοσης (συν.)</a:t>
            </a:r>
            <a:b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9848"/>
          </a:xfrm>
        </p:spPr>
        <p:txBody>
          <a:bodyPr>
            <a:no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Επιλεγμένες καλές πρακτικές για δίκαιες αξιολογήσεις απόδοσης</a:t>
            </a:r>
            <a:endParaRPr lang="en-US" sz="25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775" t="7356" r="4305" b="5816"/>
          <a:stretch>
            <a:fillRect/>
          </a:stretch>
        </p:blipFill>
        <p:spPr bwMode="auto">
          <a:xfrm>
            <a:off x="457200" y="2209800"/>
            <a:ext cx="830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Κοινά προβλήματα κατά την αξιολόγηση</a:t>
            </a:r>
            <a:endParaRPr lang="en-US" sz="2500" dirty="0" smtClean="0">
              <a:solidFill>
                <a:schemeClr val="tx1"/>
              </a:solidFill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Ασαφή πρότυπα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Επίδραση του φωτοστέφανου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Κεντρική τάση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Επιείκεια ή αυστηρότητα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Προκατάληψη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Κοινά προβλήματα κατά την αξιολόγηση (συν.)</a:t>
            </a:r>
            <a:endParaRPr lang="en-US" sz="2500" dirty="0" smtClean="0">
              <a:solidFill>
                <a:schemeClr val="tx1"/>
              </a:solidFill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Επίδραση του φωτοστέφανου</a:t>
            </a:r>
            <a:endParaRPr lang="en-US" dirty="0"/>
          </a:p>
          <a:p>
            <a:pPr lvl="1">
              <a:defRPr/>
            </a:pPr>
            <a:r>
              <a:rPr lang="el-GR" dirty="0" smtClean="0"/>
              <a:t>Η βαθμολόγηση ενός υφιστάμενου ως προς ένα προσόν επηρεάζει τον τρόπο που τον βαθμολογείτε ως προς κάποιο άλλο προσόν</a:t>
            </a:r>
            <a:endParaRPr lang="en-US" dirty="0"/>
          </a:p>
          <a:p>
            <a:pPr>
              <a:defRPr/>
            </a:pPr>
            <a:r>
              <a:rPr lang="el-GR" dirty="0" smtClean="0"/>
              <a:t>Κεντρική τάση</a:t>
            </a:r>
            <a:r>
              <a:rPr lang="en-US" dirty="0" smtClean="0"/>
              <a:t> </a:t>
            </a:r>
            <a:endParaRPr lang="en-US" dirty="0"/>
          </a:p>
          <a:p>
            <a:pPr lvl="1">
              <a:defRPr/>
            </a:pPr>
            <a:r>
              <a:rPr lang="el-GR" dirty="0" smtClean="0"/>
              <a:t>Η τάση να βαθμολογούνται όλοι οι εργαζόμενοι κοντά στο μέσο όρο</a:t>
            </a:r>
            <a:endParaRPr lang="en-US" dirty="0"/>
          </a:p>
          <a:p>
            <a:pPr>
              <a:defRPr/>
            </a:pPr>
            <a:r>
              <a:rPr lang="el-GR" dirty="0" smtClean="0"/>
              <a:t>Επιείκεια ή αυστηρότητα</a:t>
            </a:r>
            <a:endParaRPr lang="en-US" dirty="0"/>
          </a:p>
          <a:p>
            <a:pPr lvl="1">
              <a:defRPr/>
            </a:pPr>
            <a:r>
              <a:rPr lang="el-GR" dirty="0" smtClean="0"/>
              <a:t>Μερικοί προϊστάμενοι τείνουν να βαθμολογούν όλους τους υφιστάμενούς τους με υψηλό ή χαμηλό σκορ κατ’ εξακολούθηση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Βελτιστοποίηση της συνέντευξης κοινοποίησης </a:t>
            </a:r>
            <a:br>
              <a:rPr lang="el-GR" sz="2500" dirty="0" smtClean="0">
                <a:solidFill>
                  <a:schemeClr val="tx1"/>
                </a:solidFill>
              </a:rPr>
            </a:br>
            <a:r>
              <a:rPr lang="el-GR" sz="2500" dirty="0" smtClean="0">
                <a:solidFill>
                  <a:schemeClr val="tx1"/>
                </a:solidFill>
              </a:rPr>
              <a:t>της αξιολόγησης</a:t>
            </a:r>
            <a:br>
              <a:rPr lang="el-GR" sz="2500" dirty="0" smtClean="0">
                <a:solidFill>
                  <a:schemeClr val="tx1"/>
                </a:solidFill>
              </a:rPr>
            </a:br>
            <a:endParaRPr lang="en-US" sz="2500" dirty="0" smtClean="0">
              <a:solidFill>
                <a:schemeClr val="tx1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Συνέντευξη αξιολόγησης</a:t>
            </a:r>
            <a:endParaRPr lang="en-US" dirty="0" smtClean="0"/>
          </a:p>
          <a:p>
            <a:pPr lvl="1">
              <a:tabLst>
                <a:tab pos="800100" algn="l"/>
              </a:tabLst>
              <a:defRPr/>
            </a:pPr>
            <a:r>
              <a:rPr lang="el-GR" dirty="0" smtClean="0"/>
              <a:t>Ο προϊστάμενος και ο υφιστάμενος προβαίνουν σε επισκόπηση της αξιολόγησης και σχεδιάζουν τον τρόπο για να μειώσουν τυχόν ελλείμματα και να ενισχύσουν τα δυνατά σημεία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Βασικές έννοιες στη διαχείριση και την αξιολόγηση απόδοσης</a:t>
            </a:r>
            <a:endParaRPr lang="en-US" sz="2500" dirty="0" smtClean="0">
              <a:solidFill>
                <a:schemeClr val="tx1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Αξιολόγηση απόδοσης</a:t>
            </a:r>
            <a:r>
              <a:rPr lang="en-US" dirty="0" smtClean="0"/>
              <a:t> </a:t>
            </a:r>
            <a:endParaRPr lang="en-US" dirty="0"/>
          </a:p>
          <a:p>
            <a:pPr lvl="1">
              <a:defRPr/>
            </a:pPr>
            <a:r>
              <a:rPr lang="el-GR" dirty="0" smtClean="0"/>
              <a:t>Εκτίμηση της τρέχουσας ή της παρελθούσης απόδοσης ενός εργαζομένου σε σχέση με τα πρότυπα απόδοσης που έχουν τεθεί για τη θέση του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Προετοιμασία της συνέντευξης αξιολόγησης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l-GR" sz="2600" dirty="0" smtClean="0"/>
              <a:t>Δώστε έγκαιρα την ευκαιρία στον υφιστάμενό σας να αναθεωρήσει τη δουλειά του και να συγκεντρώσει ερωτήσεις και σχόλια</a:t>
            </a:r>
            <a:endParaRPr lang="en-US" sz="2600" b="0" dirty="0">
              <a:solidFill>
                <a:schemeClr val="tx1"/>
              </a:solidFill>
            </a:endParaRP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l-GR" sz="2600" dirty="0" smtClean="0"/>
              <a:t>Συγκρίνετε την απόδοση του εργαζομένου με τα πρότυπα της θέσης και εξετάστε το αρχείο προηγούμενων αξιολογήσεων του ιδίου</a:t>
            </a:r>
            <a:endParaRPr lang="en-US" sz="2600" b="0" dirty="0">
              <a:solidFill>
                <a:schemeClr val="tx1"/>
              </a:solidFill>
            </a:endParaRP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l-GR" sz="2600" dirty="0" smtClean="0"/>
              <a:t>Ορίστε από κοινού με τον εργαζόμενο την ώρα διεξαγωγής της συνέντευξης και προβλέψτε ένα εύλογο χρονικό διάστημα για την περαίωσή της</a:t>
            </a:r>
            <a:endParaRPr lang="en-US" sz="2600" b="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Διενέργεια της συνέντευξης</a:t>
            </a:r>
            <a:endParaRPr lang="en-US" sz="2500" dirty="0" smtClean="0">
              <a:solidFill>
                <a:schemeClr val="tx1"/>
              </a:solidFill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l-GR" dirty="0" smtClean="0"/>
              <a:t>Κάνετε τη συνέντευξη σε έναν ιδιωτικό χώρο χωρίς περισπασμούς</a:t>
            </a:r>
            <a:endParaRPr lang="en-US" b="0" dirty="0" smtClean="0">
              <a:solidFill>
                <a:schemeClr val="tx1"/>
              </a:solidFill>
            </a:endParaRP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l-GR" dirty="0" smtClean="0"/>
              <a:t>Συζητήστε για τα αντικειμενικά δεδομένα της εργασίας</a:t>
            </a:r>
            <a:endParaRPr lang="en-US" b="0" dirty="0" smtClean="0">
              <a:solidFill>
                <a:schemeClr val="tx1"/>
              </a:solidFill>
            </a:endParaRP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l-GR" dirty="0" smtClean="0"/>
              <a:t>Καταλήξτε σε συμφωνία πριν από την αποχώρηση του εργαζομένου σχετικά με το πώς και πότε θα βελτιωθούν τα πράγματα</a:t>
            </a:r>
            <a:endParaRPr lang="en-US" b="0" dirty="0" smtClean="0">
              <a:solidFill>
                <a:schemeClr val="tx1"/>
              </a:solidFill>
            </a:endParaRP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l-GR" dirty="0" smtClean="0"/>
              <a:t>Εξασφαλίστε το δίκαιο χαρακτήρα της διαδικασίας</a:t>
            </a:r>
            <a:endParaRPr lang="en-US" b="0" dirty="0" smtClean="0">
              <a:solidFill>
                <a:schemeClr val="tx1"/>
              </a:solidFill>
            </a:endParaRP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l-GR" dirty="0" smtClean="0"/>
              <a:t>Μάθετε πώς να χειρίζεστε την αμυντική στάση του εργαζομένου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Αξιολόγηση απόδοσης</a:t>
            </a:r>
            <a:endParaRPr lang="en-US" sz="2500" dirty="0" smtClean="0">
              <a:solidFill>
                <a:schemeClr val="tx1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Προϋποθέτει ότι έχουν οριστεί ορισμένα πρότυπα απόδοσης</a:t>
            </a:r>
            <a:endParaRPr lang="en-US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Ο εργαζόμενος λαμβάνει σχόλια σχετικά με την απόδοσή του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5152"/>
            <a:ext cx="8229600" cy="1069848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Θέσπιση αποτελεσματικών στόχων</a:t>
            </a:r>
            <a:br>
              <a:rPr lang="el-GR" sz="2500" dirty="0" smtClean="0">
                <a:solidFill>
                  <a:schemeClr val="tx1"/>
                </a:solidFill>
              </a:rPr>
            </a:br>
            <a:endParaRPr lang="en-US" sz="25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6002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5152"/>
            <a:ext cx="8229600" cy="1069848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Θέσπιση αποτελεσματικών στόχων (συν.)</a:t>
            </a:r>
            <a:br>
              <a:rPr lang="el-GR" sz="2500" dirty="0" smtClean="0">
                <a:solidFill>
                  <a:schemeClr val="tx1"/>
                </a:solidFill>
              </a:rPr>
            </a:br>
            <a:endParaRPr lang="en-US" sz="2500" dirty="0" smtClean="0">
              <a:solidFill>
                <a:schemeClr val="tx1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Clr>
                <a:schemeClr val="accent6">
                  <a:lumMod val="75000"/>
                </a:schemeClr>
              </a:buClr>
              <a:buFontTx/>
              <a:buAutoNum type="arabicPeriod"/>
              <a:defRPr/>
            </a:pPr>
            <a:r>
              <a:rPr lang="el-GR" dirty="0" smtClean="0"/>
              <a:t>Θέστε συγκεκριμένους στόχους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</a:p>
          <a:p>
            <a:pPr marL="609600" indent="-609600">
              <a:buClr>
                <a:schemeClr val="accent6">
                  <a:lumMod val="75000"/>
                </a:schemeClr>
              </a:buClr>
              <a:buFontTx/>
              <a:buAutoNum type="arabicPeriod"/>
              <a:defRPr/>
            </a:pPr>
            <a:r>
              <a:rPr lang="el-GR" dirty="0" smtClean="0"/>
              <a:t>Θέστε μετρήσιμους στόχους</a:t>
            </a:r>
            <a:endParaRPr lang="en-US" b="0" dirty="0" smtClean="0">
              <a:solidFill>
                <a:schemeClr val="tx1"/>
              </a:solidFill>
            </a:endParaRPr>
          </a:p>
          <a:p>
            <a:pPr marL="609600" indent="-609600">
              <a:buClr>
                <a:schemeClr val="accent6">
                  <a:lumMod val="75000"/>
                </a:schemeClr>
              </a:buClr>
              <a:buFontTx/>
              <a:buAutoNum type="arabicPeriod"/>
              <a:defRPr/>
            </a:pPr>
            <a:r>
              <a:rPr lang="el-GR" dirty="0" smtClean="0"/>
              <a:t>Θέστε στόχους που να αποτελούν πρόκληση αλλά συγχρόνως να είναι επιτεύξιμοι</a:t>
            </a:r>
            <a:endParaRPr lang="en-US" b="0" dirty="0" smtClean="0">
              <a:solidFill>
                <a:schemeClr val="tx1"/>
              </a:solidFill>
            </a:endParaRPr>
          </a:p>
          <a:p>
            <a:pPr marL="609600" indent="-609600">
              <a:buClr>
                <a:schemeClr val="accent6">
                  <a:lumMod val="75000"/>
                </a:schemeClr>
              </a:buClr>
              <a:buFontTx/>
              <a:buAutoNum type="arabicPeriod"/>
              <a:defRPr/>
            </a:pPr>
            <a:r>
              <a:rPr lang="el-GR" dirty="0" smtClean="0"/>
              <a:t>Ενθαρρύνετε τη συμμετοχή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Γιατί αξιολογούμε την απόδοση;</a:t>
            </a:r>
            <a:br>
              <a:rPr lang="el-GR" sz="2500" dirty="0" smtClean="0">
                <a:solidFill>
                  <a:schemeClr val="tx1"/>
                </a:solidFill>
              </a:rPr>
            </a:br>
            <a:endParaRPr lang="en-US" sz="2500" dirty="0" smtClean="0">
              <a:solidFill>
                <a:schemeClr val="tx1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>
            <a:normAutofit lnSpcReduction="10000"/>
          </a:bodyPr>
          <a:lstStyle/>
          <a:p>
            <a:pPr marL="609600" indent="-609600">
              <a:buClr>
                <a:schemeClr val="accent6">
                  <a:lumMod val="75000"/>
                </a:schemeClr>
              </a:buClr>
              <a:buFontTx/>
              <a:buAutoNum type="arabicPeriod"/>
              <a:defRPr/>
            </a:pPr>
            <a:r>
              <a:rPr lang="el-GR" sz="2600" dirty="0" smtClean="0"/>
              <a:t>Βοηθά τους προϊστάμενους να παίρνουν αποφάσεις για προαγωγές και αυξήσεις μισθών</a:t>
            </a:r>
            <a:endParaRPr lang="en-US" sz="2600" b="0" dirty="0" smtClean="0">
              <a:solidFill>
                <a:schemeClr val="tx1"/>
              </a:solidFill>
            </a:endParaRPr>
          </a:p>
          <a:p>
            <a:pPr marL="609600" indent="-609600">
              <a:buClr>
                <a:schemeClr val="accent6">
                  <a:lumMod val="75000"/>
                </a:schemeClr>
              </a:buClr>
              <a:buFontTx/>
              <a:buAutoNum type="arabicPeriod"/>
              <a:defRPr/>
            </a:pPr>
            <a:r>
              <a:rPr lang="el-GR" sz="2600" dirty="0" smtClean="0"/>
              <a:t>Επιτρέπει στον εργοδότη και στον υφιστάμενό του να διαμορφώσουν ένα σχέδιο για τη διόρθωση τυχόν ελλείψεων</a:t>
            </a:r>
            <a:endParaRPr lang="en-US" sz="2600" b="0" dirty="0" smtClean="0">
              <a:solidFill>
                <a:schemeClr val="tx1"/>
              </a:solidFill>
            </a:endParaRPr>
          </a:p>
          <a:p>
            <a:pPr marL="609600" indent="-609600">
              <a:buClr>
                <a:schemeClr val="accent6">
                  <a:lumMod val="75000"/>
                </a:schemeClr>
              </a:buClr>
              <a:buFontTx/>
              <a:buAutoNum type="arabicPeriod"/>
              <a:defRPr/>
            </a:pPr>
            <a:r>
              <a:rPr lang="el-GR" sz="2400" dirty="0" smtClean="0"/>
              <a:t>Διευκολύνει το σχεδιασμό καριέρας, καθώς παρέχουν την ευκαιρία για αναθεώρηση της σταδιοδρομίας που έχει προγραμματίσει ένας εργαζόμενος υπό το φως των καταγεγραμμένων δυνατών και αδύνατων σημείων του</a:t>
            </a:r>
            <a:endParaRPr lang="en-US" sz="2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l-GR" sz="2500" dirty="0" smtClean="0">
                <a:solidFill>
                  <a:schemeClr val="tx1"/>
                </a:solidFill>
              </a:rPr>
              <a:t>Ποιος πρέπει να διεξάγει την αξιολόγηση;</a:t>
            </a:r>
            <a:br>
              <a:rPr lang="el-GR" sz="2500" dirty="0" smtClean="0">
                <a:solidFill>
                  <a:schemeClr val="tx1"/>
                </a:solidFill>
              </a:rPr>
            </a:br>
            <a:endParaRPr lang="en-US" sz="2500" dirty="0" smtClean="0">
              <a:solidFill>
                <a:schemeClr val="tx1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Ένας προϊστάμενος θα πρέπει να είναι –και συνήθως είναι– στην καλύτερη θέση για να παρατηρεί και να εκτιμά την απόδοση των υφισταμένων του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 </a:t>
            </a:r>
            <a:r>
              <a:rPr lang="el-GR" sz="2500" dirty="0" smtClean="0">
                <a:solidFill>
                  <a:schemeClr val="tx1"/>
                </a:solidFill>
              </a:rPr>
              <a:t>Αξιολόγηση από ομοβάθμιους εργαζομένους</a:t>
            </a:r>
            <a:endParaRPr lang="en-US" sz="2500" dirty="0" smtClean="0">
              <a:solidFill>
                <a:schemeClr val="tx1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466319" y="2165865"/>
            <a:ext cx="6554867" cy="376767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l-GR" dirty="0" smtClean="0"/>
              <a:t>Οι αξιολογήσεις από συναδέλφους είχαν «άμεση θετική επίδραση σε θέματα όπως</a:t>
            </a:r>
            <a:r>
              <a:rPr lang="en-US" dirty="0" smtClean="0"/>
              <a:t>: </a:t>
            </a:r>
            <a:endParaRPr lang="en-US" dirty="0"/>
          </a:p>
          <a:p>
            <a:pPr>
              <a:defRPr/>
            </a:pPr>
            <a:r>
              <a:rPr lang="el-GR" dirty="0" smtClean="0"/>
              <a:t>Η ελεύθερη επικοινωνία</a:t>
            </a:r>
            <a:endParaRPr lang="en-US" sz="28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Η κινητοποίηση</a:t>
            </a:r>
            <a:endParaRPr lang="en-US" sz="28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Η κοινωνικοποίηση</a:t>
            </a:r>
            <a:endParaRPr lang="en-US" sz="28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Η βιωσιμότητα της ομάδας</a:t>
            </a:r>
            <a:endParaRPr lang="en-US" sz="28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Η συνοχή</a:t>
            </a:r>
            <a:endParaRPr lang="en-US" sz="28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/>
              <a:t>Η ικανοποίηση</a:t>
            </a:r>
            <a:endParaRPr lang="en-US" sz="2800" b="0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1609</TotalTime>
  <Words>1795</Words>
  <Application>Microsoft Office PowerPoint</Application>
  <PresentationFormat>Προβολή στην οθόνη (4:3)</PresentationFormat>
  <Paragraphs>190</Paragraphs>
  <Slides>31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40" baseType="lpstr">
      <vt:lpstr>Arial</vt:lpstr>
      <vt:lpstr>Calibri</vt:lpstr>
      <vt:lpstr>Century Gothic</vt:lpstr>
      <vt:lpstr>Symbol</vt:lpstr>
      <vt:lpstr>Tahoma</vt:lpstr>
      <vt:lpstr>Times New Roman</vt:lpstr>
      <vt:lpstr>Wingdings</vt:lpstr>
      <vt:lpstr>Wingdings 3</vt:lpstr>
      <vt:lpstr>Ιόν</vt:lpstr>
      <vt:lpstr>  Διαχείριση και Αξιολόγηση Απόδοσης Ανθρώπινου Δυναμικού </vt:lpstr>
      <vt:lpstr>Αφού μελετήσει αυτό το κεφάλαιο, ο αναγνώστης θα είναι σε θέση: </vt:lpstr>
      <vt:lpstr>Βασικές έννοιες στη διαχείριση και την αξιολόγηση απόδοσης</vt:lpstr>
      <vt:lpstr>Αξιολόγηση απόδοσης</vt:lpstr>
      <vt:lpstr>Θέσπιση αποτελεσματικών στόχων </vt:lpstr>
      <vt:lpstr>Θέσπιση αποτελεσματικών στόχων (συν.) </vt:lpstr>
      <vt:lpstr>Γιατί αξιολογούμε την απόδοση; </vt:lpstr>
      <vt:lpstr>Ποιος πρέπει να διεξάγει την αξιολόγηση; </vt:lpstr>
      <vt:lpstr> Αξιολόγηση από ομοβάθμιους εργαζομένους</vt:lpstr>
      <vt:lpstr>Επιτροπές αξιολόγησης </vt:lpstr>
      <vt:lpstr>Αυτο-αξιολογήσεις    </vt:lpstr>
      <vt:lpstr>Αξιολόγηση από υφισταμένους    </vt:lpstr>
      <vt:lpstr>Εποπτική αξιολόγηση    </vt:lpstr>
      <vt:lpstr>Βασικές μέθοδοι αξιολόγησης </vt:lpstr>
      <vt:lpstr>Βασικές μέθοδοι αξιολόγησης (συν.) </vt:lpstr>
      <vt:lpstr>Βασικές μέθοδοι αξιολόγησης (συν.) </vt:lpstr>
      <vt:lpstr>Βασικές μέθοδοι αξιολόγησης (συν.) </vt:lpstr>
      <vt:lpstr>Βασικές μέθοδοι αξιολόγησης (συν.) </vt:lpstr>
      <vt:lpstr>Βασικές μέθοδοι αξιολόγησης (συν.) </vt:lpstr>
      <vt:lpstr>Βασικές μέθοδοι αξιολόγησης (συν.) </vt:lpstr>
      <vt:lpstr>Βασικές μέθοδοι αξιολόγησης (συν.) </vt:lpstr>
      <vt:lpstr>Διοίκηση μέσω στόχων </vt:lpstr>
      <vt:lpstr>Electronic Performance Monitoring </vt:lpstr>
      <vt:lpstr>Διαχείριση της απόδοσης  </vt:lpstr>
      <vt:lpstr>Παρουσίαση του PowerPoint</vt:lpstr>
      <vt:lpstr>Επιλεγμένες καλές πρακτικές για δίκαιες αξιολογήσεις απόδοσης</vt:lpstr>
      <vt:lpstr>Κοινά προβλήματα κατά την αξιολόγηση</vt:lpstr>
      <vt:lpstr>Κοινά προβλήματα κατά την αξιολόγηση (συν.)</vt:lpstr>
      <vt:lpstr>Βελτιστοποίηση της συνέντευξης κοινοποίησης  της αξιολόγησης </vt:lpstr>
      <vt:lpstr>Προετοιμασία της συνέντευξης αξιολόγησης </vt:lpstr>
      <vt:lpstr>Διενέργεια της συνέντευξης</vt:lpstr>
    </vt:vector>
  </TitlesOfParts>
  <Company>MTC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και Αξιολόγηση Απόδοσης Ανθρώπινου Δυναμικού</dc:title>
  <dc:creator>ΚΩΝΤΣΑΣ ΣΤΑΜΑΤΗΣ</dc:creator>
  <cp:lastModifiedBy>Steve</cp:lastModifiedBy>
  <cp:revision>341</cp:revision>
  <dcterms:created xsi:type="dcterms:W3CDTF">2004-01-26T18:11:07Z</dcterms:created>
  <dcterms:modified xsi:type="dcterms:W3CDTF">2025-05-18T05:31:22Z</dcterms:modified>
</cp:coreProperties>
</file>