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3"/>
  </p:notesMasterIdLst>
  <p:sldIdLst>
    <p:sldId id="321" r:id="rId2"/>
    <p:sldId id="376" r:id="rId3"/>
    <p:sldId id="378" r:id="rId4"/>
    <p:sldId id="380" r:id="rId5"/>
    <p:sldId id="381" r:id="rId6"/>
    <p:sldId id="382" r:id="rId7"/>
    <p:sldId id="383" r:id="rId8"/>
    <p:sldId id="384" r:id="rId9"/>
    <p:sldId id="386" r:id="rId10"/>
    <p:sldId id="387" r:id="rId11"/>
    <p:sldId id="390" r:id="rId12"/>
    <p:sldId id="391" r:id="rId13"/>
    <p:sldId id="393" r:id="rId14"/>
    <p:sldId id="394" r:id="rId15"/>
    <p:sldId id="396" r:id="rId16"/>
    <p:sldId id="397" r:id="rId17"/>
    <p:sldId id="398" r:id="rId18"/>
    <p:sldId id="399" r:id="rId19"/>
    <p:sldId id="400" r:id="rId20"/>
    <p:sldId id="401" r:id="rId21"/>
    <p:sldId id="402" r:id="rId22"/>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59" autoAdjust="0"/>
    <p:restoredTop sz="96591" autoAdjust="0"/>
  </p:normalViewPr>
  <p:slideViewPr>
    <p:cSldViewPr>
      <p:cViewPr varScale="1">
        <p:scale>
          <a:sx n="95" d="100"/>
          <a:sy n="95" d="100"/>
        </p:scale>
        <p:origin x="1426" y="72"/>
      </p:cViewPr>
      <p:guideLst>
        <p:guide orient="horz" pos="2160"/>
        <p:guide pos="2880"/>
      </p:guideLst>
    </p:cSldViewPr>
  </p:slideViewPr>
  <p:outlineViewPr>
    <p:cViewPr>
      <p:scale>
        <a:sx n="33" d="100"/>
        <a:sy n="33" d="100"/>
      </p:scale>
      <p:origin x="0" y="108354"/>
    </p:cViewPr>
  </p:outlineViewPr>
  <p:notesTextViewPr>
    <p:cViewPr>
      <p:scale>
        <a:sx n="100" d="100"/>
        <a:sy n="100" d="100"/>
      </p:scale>
      <p:origin x="0" y="0"/>
    </p:cViewPr>
  </p:notesTextViewPr>
  <p:sorterViewPr>
    <p:cViewPr>
      <p:scale>
        <a:sx n="66" d="100"/>
        <a:sy n="66" d="100"/>
      </p:scale>
      <p:origin x="0" y="3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512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smtClean="0"/>
              <a:t>Κάντε κλικ για να επεξεργαστείτε τα στυλ κειμένου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297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297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D594C35-E50E-44A1-B864-B4E979DFC07A}"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endParaRPr lang="el-GR"/>
          </a:p>
        </p:txBody>
      </p:sp>
      <p:sp>
        <p:nvSpPr>
          <p:cNvPr id="16" name="Footer Placeholder 16"/>
          <p:cNvSpPr>
            <a:spLocks noGrp="1"/>
          </p:cNvSpPr>
          <p:nvPr>
            <p:ph type="ftr" sz="quarter" idx="11"/>
          </p:nvPr>
        </p:nvSpPr>
        <p:spPr/>
        <p:txBody>
          <a:bodyPr/>
          <a:lstStyle>
            <a:lvl1pPr>
              <a:defRPr/>
            </a:lvl1pPr>
          </a:lstStyle>
          <a:p>
            <a:pPr>
              <a:defRPr/>
            </a:pPr>
            <a:endParaRPr lang="el-GR"/>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9AEE8824-84A7-443C-8FBD-D87E9652E47F}" type="slidenum">
              <a:rPr lang="el-GR"/>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950B3095-FB31-4B96-80DE-02604475C92E}" type="slidenum">
              <a:rPr lang="el-GR"/>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solidFill>
          <a:schemeClr val="bg2"/>
        </a:solidFill>
        <a:effectLst/>
      </p:bgPr>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6073310C-FF8A-4B92-B11D-3AA442D9139E}" type="slidenum">
              <a:rPr lang="el-GR"/>
              <a:pPr>
                <a:defRPr/>
              </a:pPr>
              <a:t>‹#›</a:t>
            </a:fld>
            <a:endParaRPr lang="el-GR"/>
          </a:p>
        </p:txBody>
      </p:sp>
      <p:sp>
        <p:nvSpPr>
          <p:cNvPr id="14" name="Date Placeholder 3"/>
          <p:cNvSpPr>
            <a:spLocks noGrp="1"/>
          </p:cNvSpPr>
          <p:nvPr>
            <p:ph type="dt" sz="half" idx="11"/>
          </p:nvPr>
        </p:nvSpPr>
        <p:spPr/>
        <p:txBody>
          <a:bodyPr/>
          <a:lstStyle>
            <a:lvl1pPr>
              <a:defRPr/>
            </a:lvl1pPr>
          </a:lstStyle>
          <a:p>
            <a:pPr>
              <a:defRPr/>
            </a:pPr>
            <a:endParaRPr lang="el-GR"/>
          </a:p>
        </p:txBody>
      </p:sp>
      <p:sp>
        <p:nvSpPr>
          <p:cNvPr id="15" name="Footer Placeholder 4"/>
          <p:cNvSpPr>
            <a:spLocks noGrp="1"/>
          </p:cNvSpPr>
          <p:nvPr>
            <p:ph type="ftr" sz="quarter" idx="12"/>
          </p:nvPr>
        </p:nvSpPr>
        <p:spPr/>
        <p:txBody>
          <a:bodyPr/>
          <a:lstStyle>
            <a:lvl1pPr>
              <a:defRPr/>
            </a:lvl1pPr>
          </a:lstStyle>
          <a:p>
            <a:pPr>
              <a:defRPr/>
            </a:pPr>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D4CA15EF-DFB9-4D40-AD98-A7932FA4C59D}" type="slidenum">
              <a:rPr lang="el-GR"/>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l-GR"/>
          </a:p>
        </p:txBody>
      </p:sp>
      <p:sp>
        <p:nvSpPr>
          <p:cNvPr id="16" name="Date Placeholder 3"/>
          <p:cNvSpPr>
            <a:spLocks noGrp="1"/>
          </p:cNvSpPr>
          <p:nvPr>
            <p:ph type="dt" sz="half" idx="11"/>
          </p:nvPr>
        </p:nvSpPr>
        <p:spPr/>
        <p:txBody>
          <a:bodyPr/>
          <a:lstStyle>
            <a:lvl1pPr>
              <a:defRPr/>
            </a:lvl1pPr>
          </a:lstStyle>
          <a:p>
            <a:pPr>
              <a:defRPr/>
            </a:pPr>
            <a:endParaRPr lang="el-GR"/>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B37391EF-4757-41BE-B4AC-B8BFA1FBB957}" type="slidenum">
              <a:rPr lang="el-GR"/>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2"/>
        </a:solidFill>
        <a:effectLst/>
      </p:bgPr>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a:defRPr/>
            </a:pPr>
            <a:endParaRPr lang="en-US"/>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endParaRPr lang="el-GR"/>
          </a:p>
        </p:txBody>
      </p:sp>
      <p:sp>
        <p:nvSpPr>
          <p:cNvPr id="7" name="Footer Placeholder 5"/>
          <p:cNvSpPr>
            <a:spLocks noGrp="1"/>
          </p:cNvSpPr>
          <p:nvPr>
            <p:ph type="ftr" sz="quarter" idx="11"/>
          </p:nvPr>
        </p:nvSpPr>
        <p:spPr/>
        <p:txBody>
          <a:bodyPr/>
          <a:lstStyle>
            <a:lvl1pPr>
              <a:defRPr/>
            </a:lvl1pPr>
          </a:lstStyle>
          <a:p>
            <a:pPr>
              <a:defRPr/>
            </a:pPr>
            <a:endParaRPr lang="el-GR"/>
          </a:p>
        </p:txBody>
      </p:sp>
      <p:sp>
        <p:nvSpPr>
          <p:cNvPr id="8" name="Slide Number Placeholder 6"/>
          <p:cNvSpPr>
            <a:spLocks noGrp="1"/>
          </p:cNvSpPr>
          <p:nvPr>
            <p:ph type="sldNum" sz="quarter" idx="12"/>
          </p:nvPr>
        </p:nvSpPr>
        <p:spPr/>
        <p:txBody>
          <a:bodyPr/>
          <a:lstStyle>
            <a:lvl1pPr>
              <a:defRPr/>
            </a:lvl1pPr>
          </a:lstStyle>
          <a:p>
            <a:pPr>
              <a:defRPr/>
            </a:pPr>
            <a:fld id="{7340F745-F5BA-4B76-970A-292292EAC7C4}" type="slidenum">
              <a:rPr lang="el-GR"/>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solidFill>
          <a:schemeClr val="bg2"/>
        </a:solid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endParaRPr lang="el-GR"/>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l-GR"/>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C8261E6F-0C81-45BB-8129-C7525F0980B3}" type="slidenum">
              <a:rPr lang="el-GR"/>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l-GR"/>
          </a:p>
        </p:txBody>
      </p:sp>
      <p:sp>
        <p:nvSpPr>
          <p:cNvPr id="4" name="Footer Placeholder 3"/>
          <p:cNvSpPr>
            <a:spLocks noGrp="1"/>
          </p:cNvSpPr>
          <p:nvPr>
            <p:ph type="ftr" sz="quarter" idx="11"/>
          </p:nvPr>
        </p:nvSpPr>
        <p:spPr/>
        <p:txBody>
          <a:bodyPr/>
          <a:lstStyle>
            <a:lvl1pPr>
              <a:defRPr/>
            </a:lvl1pPr>
          </a:lstStyle>
          <a:p>
            <a:pPr>
              <a:defRPr/>
            </a:pPr>
            <a:endParaRPr lang="el-GR"/>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D4425371-6115-4E19-A120-DCF3C1C95843}"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3" name="Rectangle 2"/>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4" name="Rectangle 3"/>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8" name="Date Placeholder 1"/>
          <p:cNvSpPr>
            <a:spLocks noGrp="1"/>
          </p:cNvSpPr>
          <p:nvPr>
            <p:ph type="dt" sz="half" idx="10"/>
          </p:nvPr>
        </p:nvSpPr>
        <p:spPr/>
        <p:txBody>
          <a:bodyPr/>
          <a:lstStyle>
            <a:lvl1pPr>
              <a:defRPr/>
            </a:lvl1pPr>
          </a:lstStyle>
          <a:p>
            <a:pPr>
              <a:defRPr/>
            </a:pPr>
            <a:endParaRPr lang="el-GR"/>
          </a:p>
        </p:txBody>
      </p:sp>
      <p:sp>
        <p:nvSpPr>
          <p:cNvPr id="9" name="Footer Placeholder 2"/>
          <p:cNvSpPr>
            <a:spLocks noGrp="1"/>
          </p:cNvSpPr>
          <p:nvPr>
            <p:ph type="ftr" sz="quarter" idx="11"/>
          </p:nvPr>
        </p:nvSpPr>
        <p:spPr/>
        <p:txBody>
          <a:bodyPr/>
          <a:lstStyle>
            <a:lvl1pPr>
              <a:defRPr/>
            </a:lvl1pPr>
          </a:lstStyle>
          <a:p>
            <a:pPr>
              <a:defRPr/>
            </a:pPr>
            <a:endParaRPr lang="el-GR"/>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BDFE8290-DFF1-4E92-ADED-053FB6053D97}"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D2D886B1-4C14-4693-878B-085450C58289}" type="slidenum">
              <a:rPr lang="el-GR"/>
              <a:pPr>
                <a:defRPr/>
              </a:pPr>
              <a:t>‹#›</a:t>
            </a:fld>
            <a:endParaRPr lang="el-GR"/>
          </a:p>
        </p:txBody>
      </p:sp>
      <p:sp>
        <p:nvSpPr>
          <p:cNvPr id="17" name="Date Placeholder 4"/>
          <p:cNvSpPr>
            <a:spLocks noGrp="1"/>
          </p:cNvSpPr>
          <p:nvPr>
            <p:ph type="dt" sz="half" idx="11"/>
          </p:nvPr>
        </p:nvSpPr>
        <p:spPr/>
        <p:txBody>
          <a:bodyPr/>
          <a:lstStyle>
            <a:lvl1pPr>
              <a:defRPr/>
            </a:lvl1pPr>
          </a:lstStyle>
          <a:p>
            <a:pPr>
              <a:defRPr/>
            </a:pPr>
            <a:endParaRPr lang="el-GR"/>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EB59F203-CA06-4B12-8101-5113FA10FBF4}" type="slidenum">
              <a:rPr lang="el-GR"/>
              <a:pPr>
                <a:defRPr/>
              </a:pPr>
              <a:t>‹#›</a:t>
            </a:fld>
            <a:endParaRPr lang="el-G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endParaRPr lang="el-GR"/>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6" name="Rectangle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latinLnBrk="0" hangingPunct="1">
              <a:defRPr kumimoji="0" sz="1400">
                <a:solidFill>
                  <a:srgbClr val="FFFFFF"/>
                </a:solidFill>
              </a:defRPr>
            </a:lvl1pPr>
          </a:lstStyle>
          <a:p>
            <a:pPr>
              <a:defRPr/>
            </a:pPr>
            <a:endParaRPr lang="el-GR"/>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latinLnBrk="0" hangingPunct="1">
              <a:defRPr kumimoji="0" sz="1200">
                <a:solidFill>
                  <a:srgbClr val="FFFFFF"/>
                </a:solidFill>
              </a:defRPr>
            </a:lvl1pPr>
          </a:lstStyle>
          <a:p>
            <a:pPr>
              <a:defRPr/>
            </a:pPr>
            <a:endParaRPr lang="el-G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DA28373F-0263-44DC-95C4-6E82EFABC182}" type="slidenum">
              <a:rPr lang="el-GR"/>
              <a:pPr>
                <a:defRPr/>
              </a:pPr>
              <a:t>‹#›</a:t>
            </a:fld>
            <a:endParaRPr lang="el-GR"/>
          </a:p>
        </p:txBody>
      </p:sp>
      <p:sp>
        <p:nvSpPr>
          <p:cNvPr id="10254"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55"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5013" r:id="rId1"/>
    <p:sldLayoutId id="2147485014" r:id="rId2"/>
    <p:sldLayoutId id="2147485015" r:id="rId3"/>
    <p:sldLayoutId id="2147485016" r:id="rId4"/>
    <p:sldLayoutId id="2147485017" r:id="rId5"/>
    <p:sldLayoutId id="2147485018" r:id="rId6"/>
    <p:sldLayoutId id="2147485019" r:id="rId7"/>
    <p:sldLayoutId id="2147485020" r:id="rId8"/>
    <p:sldLayoutId id="2147485021" r:id="rId9"/>
    <p:sldLayoutId id="2147485022" r:id="rId10"/>
    <p:sldLayoutId id="2147485023" r:id="rId11"/>
  </p:sldLayoutIdLst>
  <p:hf hdr="0" ftr="0" dt="0"/>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9.emf"/></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a:spLocks noGrp="1"/>
          </p:cNvSpPr>
          <p:nvPr>
            <p:ph type="subTitle" idx="1"/>
          </p:nvPr>
        </p:nvSpPr>
        <p:spPr>
          <a:xfrm>
            <a:off x="179388" y="5805488"/>
            <a:ext cx="8785225" cy="431800"/>
          </a:xfrm>
        </p:spPr>
        <p:txBody>
          <a:bodyPr rtlCol="0">
            <a:normAutofit/>
          </a:bodyPr>
          <a:lstStyle/>
          <a:p>
            <a:pPr eaLnBrk="1" fontAlgn="auto" hangingPunct="1">
              <a:spcAft>
                <a:spcPts val="0"/>
              </a:spcAft>
              <a:buFont typeface="Arial" pitchFamily="34" charset="0"/>
              <a:buNone/>
              <a:defRPr/>
            </a:pPr>
            <a:r>
              <a:rPr lang="el-GR" sz="2000" cap="none" dirty="0" smtClean="0">
                <a:latin typeface="Calibri" pitchFamily="34" charset="0"/>
              </a:rPr>
              <a:t>Διοίκηση Ανθρωπίνων Πόρων</a:t>
            </a:r>
            <a:endParaRPr lang="en-GB" sz="2000" cap="none" dirty="0" smtClean="0">
              <a:latin typeface="Calibri" pitchFamily="34" charset="0"/>
            </a:endParaRPr>
          </a:p>
        </p:txBody>
      </p:sp>
      <p:sp>
        <p:nvSpPr>
          <p:cNvPr id="22531" name="Title 1"/>
          <p:cNvSpPr>
            <a:spLocks noGrp="1"/>
          </p:cNvSpPr>
          <p:nvPr>
            <p:ph type="ctrTitle"/>
          </p:nvPr>
        </p:nvSpPr>
        <p:spPr/>
        <p:txBody>
          <a:bodyPr/>
          <a:lstStyle/>
          <a:p>
            <a:pPr eaLnBrk="1" hangingPunct="1"/>
            <a:r>
              <a:rPr lang="el-GR" b="1" smtClean="0">
                <a:latin typeface="Calibri" pitchFamily="34" charset="0"/>
              </a:rPr>
              <a:t>Αμοιβές </a:t>
            </a:r>
            <a:r>
              <a:rPr lang="el-GR" b="1" dirty="0" smtClean="0">
                <a:latin typeface="Calibri" pitchFamily="34" charset="0"/>
              </a:rPr>
              <a:t>Εργαζομένων</a:t>
            </a:r>
            <a:br>
              <a:rPr lang="el-GR" b="1" dirty="0" smtClean="0">
                <a:latin typeface="Calibri" pitchFamily="34" charset="0"/>
              </a:rPr>
            </a:br>
            <a:r>
              <a:rPr lang="el-GR" b="1" dirty="0" smtClean="0">
                <a:latin typeface="Calibri" pitchFamily="34" charset="0"/>
              </a:rPr>
              <a:t>Διαχείριση μισθών και ημερομισθίων</a:t>
            </a:r>
          </a:p>
        </p:txBody>
      </p:sp>
      <p:sp>
        <p:nvSpPr>
          <p:cNvPr id="7" name="Slide Number Placeholder 6"/>
          <p:cNvSpPr>
            <a:spLocks noGrp="1"/>
          </p:cNvSpPr>
          <p:nvPr>
            <p:ph type="sldNum" sz="quarter" idx="12"/>
          </p:nvPr>
        </p:nvSpPr>
        <p:spPr/>
        <p:txBody>
          <a:bodyPr/>
          <a:lstStyle/>
          <a:p>
            <a:pPr>
              <a:defRPr/>
            </a:pPr>
            <a:fld id="{D0D4AAE6-8833-47F1-82E1-CE5298EFE6BA}" type="slidenum">
              <a:rPr lang="el-GR"/>
              <a:pPr>
                <a:defRPr/>
              </a:pPr>
              <a:t>1</a:t>
            </a:fld>
            <a:endParaRPr lang="el-GR"/>
          </a:p>
        </p:txBody>
      </p:sp>
      <p:sp>
        <p:nvSpPr>
          <p:cNvPr id="5" name="Title 1"/>
          <p:cNvSpPr txBox="1">
            <a:spLocks/>
          </p:cNvSpPr>
          <p:nvPr/>
        </p:nvSpPr>
        <p:spPr>
          <a:xfrm>
            <a:off x="0" y="2565400"/>
            <a:ext cx="9144000" cy="2665413"/>
          </a:xfrm>
          <a:prstGeom prst="rect">
            <a:avLst/>
          </a:prstGeom>
        </p:spPr>
        <p:txBody>
          <a:bodyPr anchor="ctr">
            <a:normAutofit fontScale="97500"/>
          </a:bodyPr>
          <a:lstStyle/>
          <a:p>
            <a:pPr marL="609600" indent="-609600" algn="ctr" fontAlgn="auto">
              <a:spcBef>
                <a:spcPts val="0"/>
              </a:spcBef>
              <a:spcAft>
                <a:spcPts val="0"/>
              </a:spcAft>
              <a:defRPr/>
            </a:pPr>
            <a:endParaRPr lang="el-GR" sz="2400" i="1" dirty="0">
              <a:latin typeface="Calibri" pitchFamily="34" charset="0"/>
            </a:endParaRPr>
          </a:p>
          <a:p>
            <a:pPr marL="609600" indent="-609600" algn="ctr" fontAlgn="auto">
              <a:spcBef>
                <a:spcPts val="0"/>
              </a:spcBef>
              <a:spcAft>
                <a:spcPts val="0"/>
              </a:spcAft>
              <a:defRPr/>
            </a:pPr>
            <a:r>
              <a:rPr lang="en-US" sz="2400" b="1" dirty="0">
                <a:latin typeface="Calibri" pitchFamily="34" charset="0"/>
              </a:rPr>
              <a:t>		</a:t>
            </a:r>
          </a:p>
          <a:p>
            <a:pPr marL="609600" indent="-609600" fontAlgn="auto">
              <a:spcBef>
                <a:spcPts val="0"/>
              </a:spcBef>
              <a:spcAft>
                <a:spcPts val="0"/>
              </a:spcAft>
              <a:defRPr/>
            </a:pPr>
            <a:r>
              <a:rPr lang="el-GR" sz="2400" b="1" dirty="0">
                <a:latin typeface="Calibri" pitchFamily="34" charset="0"/>
              </a:rPr>
              <a:t>		</a:t>
            </a:r>
            <a:endParaRPr lang="en-US" sz="2400" dirty="0">
              <a:latin typeface="Calibri" pitchFamily="34" charset="0"/>
            </a:endParaRPr>
          </a:p>
        </p:txBody>
      </p:sp>
      <p:sp>
        <p:nvSpPr>
          <p:cNvPr id="8" name="7 - Ορθογώνιο"/>
          <p:cNvSpPr/>
          <p:nvPr/>
        </p:nvSpPr>
        <p:spPr>
          <a:xfrm>
            <a:off x="2286000" y="2551837"/>
            <a:ext cx="4572000" cy="369332"/>
          </a:xfrm>
          <a:prstGeom prst="rect">
            <a:avLst/>
          </a:prstGeom>
        </p:spPr>
        <p:txBody>
          <a:bodyPr>
            <a:spAutoFit/>
          </a:bodyPr>
          <a:lstStyle/>
          <a:p>
            <a:pPr algn="ctr">
              <a:defRPr/>
            </a:pPr>
            <a:r>
              <a:rPr lang="el-GR" u="sng" smtClean="0">
                <a:effectLst>
                  <a:outerShdw blurRad="38100" dist="38100" dir="2700000" algn="tl">
                    <a:srgbClr val="000000"/>
                  </a:outerShdw>
                </a:effectLst>
                <a:latin typeface="Times New Roman" pitchFamily="18" charset="0"/>
                <a:cs typeface="Times New Roman" pitchFamily="18" charset="0"/>
              </a:rPr>
              <a:t> </a:t>
            </a:r>
            <a:endParaRPr lang="en-US" u="sng" dirty="0" smtClean="0">
              <a:effectLst>
                <a:outerShdw blurRad="38100" dist="38100" dir="2700000" algn="tl">
                  <a:srgbClr val="000000"/>
                </a:outerShdw>
              </a:effectLst>
              <a:latin typeface="Times New Roman" pitchFamily="18" charset="0"/>
              <a:cs typeface="Times New Roman" pitchFamily="18" charset="0"/>
            </a:endParaRPr>
          </a:p>
        </p:txBody>
      </p:sp>
      <p:sp>
        <p:nvSpPr>
          <p:cNvPr id="9" name="8 - Ορθογώνιο"/>
          <p:cNvSpPr/>
          <p:nvPr/>
        </p:nvSpPr>
        <p:spPr>
          <a:xfrm>
            <a:off x="2285984" y="3071810"/>
            <a:ext cx="4572000" cy="1508105"/>
          </a:xfrm>
          <a:prstGeom prst="rect">
            <a:avLst/>
          </a:prstGeom>
        </p:spPr>
        <p:txBody>
          <a:bodyPr>
            <a:spAutoFit/>
          </a:bodyPr>
          <a:lstStyle/>
          <a:p>
            <a:pPr marL="609600" indent="-609600" algn="ctr" fontAlgn="auto">
              <a:spcBef>
                <a:spcPts val="0"/>
              </a:spcBef>
              <a:spcAft>
                <a:spcPts val="0"/>
              </a:spcAft>
              <a:defRPr/>
            </a:pPr>
            <a:endParaRPr lang="en-US" sz="2000" b="1" dirty="0" smtClean="0">
              <a:latin typeface="Calibri" pitchFamily="34" charset="0"/>
            </a:endParaRPr>
          </a:p>
          <a:p>
            <a:pPr marL="609600" indent="-609600" algn="ctr" fontAlgn="auto">
              <a:spcBef>
                <a:spcPts val="0"/>
              </a:spcBef>
              <a:spcAft>
                <a:spcPts val="0"/>
              </a:spcAft>
              <a:defRPr/>
            </a:pPr>
            <a:r>
              <a:rPr lang="el-GR" i="1" dirty="0" smtClean="0">
                <a:latin typeface="Times New Roman" pitchFamily="18" charset="0"/>
                <a:cs typeface="Times New Roman" pitchFamily="18" charset="0"/>
              </a:rPr>
              <a:t>Τμήμα </a:t>
            </a:r>
            <a:r>
              <a:rPr lang="el-GR" i="1" dirty="0" smtClean="0">
                <a:latin typeface="Times New Roman" pitchFamily="18" charset="0"/>
                <a:cs typeface="Times New Roman" pitchFamily="18" charset="0"/>
              </a:rPr>
              <a:t>Οργάνωσης και Διοίκησης Επιχειρήσεων</a:t>
            </a:r>
          </a:p>
          <a:p>
            <a:pPr marL="609600" indent="-609600" algn="ctr" fontAlgn="auto">
              <a:spcBef>
                <a:spcPts val="0"/>
              </a:spcBef>
              <a:spcAft>
                <a:spcPts val="0"/>
              </a:spcAft>
              <a:defRPr/>
            </a:pPr>
            <a:r>
              <a:rPr lang="el-GR" i="1" dirty="0" smtClean="0">
                <a:latin typeface="Times New Roman" pitchFamily="18" charset="0"/>
                <a:cs typeface="Times New Roman" pitchFamily="18" charset="0"/>
              </a:rPr>
              <a:t>Πανεπιστήμιο Δυτικής Μακεδονίας</a:t>
            </a:r>
          </a:p>
          <a:p>
            <a:pPr marL="609600" indent="-609600" algn="ctr" fontAlgn="auto">
              <a:spcBef>
                <a:spcPts val="0"/>
              </a:spcBef>
              <a:spcAft>
                <a:spcPts val="0"/>
              </a:spcAft>
              <a:defRPr/>
            </a:pPr>
            <a:r>
              <a:rPr lang="en-US" b="1" dirty="0" smtClean="0">
                <a:latin typeface="Times New Roman" pitchFamily="18" charset="0"/>
                <a:cs typeface="Times New Roman" pitchFamily="18" charset="0"/>
              </a:rPr>
              <a:t>		</a:t>
            </a:r>
          </a:p>
          <a:p>
            <a:pPr marL="609600" indent="-609600" fontAlgn="auto">
              <a:spcBef>
                <a:spcPts val="0"/>
              </a:spcBef>
              <a:spcAft>
                <a:spcPts val="0"/>
              </a:spcAft>
              <a:defRPr/>
            </a:pPr>
            <a:r>
              <a:rPr lang="el-GR" b="1" dirty="0" smtClean="0">
                <a:latin typeface="Calibri" pitchFamily="34" charset="0"/>
              </a:rPr>
              <a:t>		</a:t>
            </a:r>
            <a:endParaRPr lang="en-GB" dirty="0">
              <a:solidFill>
                <a:srgbClr val="0070C0"/>
              </a:solidFill>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228600"/>
            <a:ext cx="9144000" cy="968375"/>
          </a:xfrm>
        </p:spPr>
        <p:txBody>
          <a:bodyPr/>
          <a:lstStyle/>
          <a:p>
            <a:pPr eaLnBrk="1" hangingPunct="1">
              <a:defRPr/>
            </a:pPr>
            <a:r>
              <a:rPr lang="el-GR" sz="3000" b="1" dirty="0" smtClean="0">
                <a:latin typeface="Calibri" pitchFamily="34" charset="0"/>
              </a:rPr>
              <a:t>ΜΕΘΟΔΟΙ ΑΞΙΟΛΟΓΗΣΗΣ ΘΕΣΗΣ ΕΡΓΑΣΙΑΣ</a:t>
            </a:r>
            <a:r>
              <a:rPr lang="el-GR" sz="3000" b="1" dirty="0" smtClean="0">
                <a:solidFill>
                  <a:srgbClr val="7B9899"/>
                </a:solidFill>
                <a:latin typeface="Calibri" pitchFamily="34" charset="0"/>
              </a:rPr>
              <a:t/>
            </a:r>
            <a:br>
              <a:rPr lang="el-GR" sz="3000" b="1" dirty="0" smtClean="0">
                <a:solidFill>
                  <a:srgbClr val="7B9899"/>
                </a:solidFill>
                <a:latin typeface="Calibri" pitchFamily="34" charset="0"/>
              </a:rPr>
            </a:br>
            <a:r>
              <a:rPr lang="el-GR" sz="3000" b="1" dirty="0" smtClean="0">
                <a:solidFill>
                  <a:srgbClr val="0070C0"/>
                </a:solidFill>
                <a:latin typeface="Calibri" pitchFamily="34" charset="0"/>
              </a:rPr>
              <a:t>Μέθοδος διαβάθμισης</a:t>
            </a:r>
            <a:endParaRPr lang="el-GR" sz="3000" dirty="0" smtClean="0">
              <a:solidFill>
                <a:srgbClr val="0070C0"/>
              </a:solidFill>
              <a:latin typeface="Calibri" pitchFamily="34" charset="0"/>
            </a:endParaRPr>
          </a:p>
        </p:txBody>
      </p:sp>
      <p:sp>
        <p:nvSpPr>
          <p:cNvPr id="3" name="Slide Number Placeholder 2"/>
          <p:cNvSpPr>
            <a:spLocks noGrp="1"/>
          </p:cNvSpPr>
          <p:nvPr>
            <p:ph type="sldNum" sz="quarter" idx="12"/>
          </p:nvPr>
        </p:nvSpPr>
        <p:spPr/>
        <p:txBody>
          <a:bodyPr/>
          <a:lstStyle/>
          <a:p>
            <a:pPr>
              <a:defRPr/>
            </a:pPr>
            <a:fld id="{C02BA85B-AC45-4EAC-AB66-FFE0DE789EBD}" type="slidenum">
              <a:rPr lang="el-GR"/>
              <a:pPr>
                <a:defRPr/>
              </a:pPr>
              <a:t>10</a:t>
            </a:fld>
            <a:endParaRPr lang="el-GR" dirty="0"/>
          </a:p>
        </p:txBody>
      </p:sp>
      <p:sp>
        <p:nvSpPr>
          <p:cNvPr id="34820" name="Content Placeholder 5"/>
          <p:cNvSpPr>
            <a:spLocks noGrp="1"/>
          </p:cNvSpPr>
          <p:nvPr>
            <p:ph sz="quarter" idx="1"/>
          </p:nvPr>
        </p:nvSpPr>
        <p:spPr>
          <a:xfrm>
            <a:off x="0" y="1268413"/>
            <a:ext cx="9144000" cy="2736850"/>
          </a:xfrm>
        </p:spPr>
        <p:txBody>
          <a:bodyPr/>
          <a:lstStyle/>
          <a:p>
            <a:r>
              <a:rPr lang="el-GR" sz="2200" smtClean="0">
                <a:latin typeface="Calibri" pitchFamily="34" charset="0"/>
              </a:rPr>
              <a:t>Βασικό χαρακτηριστικό της </a:t>
            </a:r>
            <a:r>
              <a:rPr lang="el-GR" sz="2200" b="1" i="1" smtClean="0">
                <a:solidFill>
                  <a:srgbClr val="C00000"/>
                </a:solidFill>
                <a:latin typeface="Calibri" pitchFamily="34" charset="0"/>
              </a:rPr>
              <a:t>μεθόδου διαβάθμισης</a:t>
            </a:r>
            <a:r>
              <a:rPr lang="el-GR" sz="2200" b="1" smtClean="0">
                <a:solidFill>
                  <a:srgbClr val="C00000"/>
                </a:solidFill>
                <a:latin typeface="Calibri" pitchFamily="34" charset="0"/>
              </a:rPr>
              <a:t> </a:t>
            </a:r>
            <a:r>
              <a:rPr lang="el-GR" sz="2200" smtClean="0">
                <a:latin typeface="Calibri" pitchFamily="34" charset="0"/>
              </a:rPr>
              <a:t>(</a:t>
            </a:r>
            <a:r>
              <a:rPr lang="en-US" sz="2200" smtClean="0">
                <a:latin typeface="Calibri" pitchFamily="34" charset="0"/>
              </a:rPr>
              <a:t>ranking method</a:t>
            </a:r>
            <a:r>
              <a:rPr lang="el-GR" sz="2200" smtClean="0">
                <a:latin typeface="Calibri" pitchFamily="34" charset="0"/>
              </a:rPr>
              <a:t>) είναι ότι η επιτροπή ειδικών αξιολογεί την αξία κάθε θέσης εργασίας για την επιχείρηση ως ένα ενιαίο σύνολο, χωρίς να σπάζει τη θέση εργασίας σύμφωνα με κάποια σταθμισμένα κριτήρια. Η επιτροπή διαβαθμίζει τις θέσεις εργασίας από την υψηλότερη στη χαμηλότερη, ακολουθώντας τη διαδικασία των συγκρίσεων ανά δύο, μέχρι να τελειώσουν όλες οι θέσεις εργασίας. στην ιεραρχική αυτή διαβάθμιση της αξίας των θέσεων επισυνάπτεται και μια αντίστοιχη μισθολογική διαβάθμιση.</a:t>
            </a:r>
          </a:p>
        </p:txBody>
      </p:sp>
      <p:pic>
        <p:nvPicPr>
          <p:cNvPr id="34821" name="Picture 2"/>
          <p:cNvPicPr>
            <a:picLocks noChangeAspect="1" noChangeArrowheads="1"/>
          </p:cNvPicPr>
          <p:nvPr/>
        </p:nvPicPr>
        <p:blipFill>
          <a:blip r:embed="rId2" cstate="print"/>
          <a:srcRect/>
          <a:stretch>
            <a:fillRect/>
          </a:stretch>
        </p:blipFill>
        <p:spPr bwMode="auto">
          <a:xfrm>
            <a:off x="34925" y="4735513"/>
            <a:ext cx="9037638" cy="16843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228600"/>
            <a:ext cx="9144000" cy="968375"/>
          </a:xfrm>
        </p:spPr>
        <p:txBody>
          <a:bodyPr/>
          <a:lstStyle/>
          <a:p>
            <a:pPr eaLnBrk="1" hangingPunct="1">
              <a:defRPr/>
            </a:pPr>
            <a:r>
              <a:rPr lang="el-GR" sz="3000" b="1" dirty="0" smtClean="0">
                <a:latin typeface="Calibri" pitchFamily="34" charset="0"/>
              </a:rPr>
              <a:t>ΜΕΘΟΔΟΙ ΑΞΙΟΛΟΓΗΣΗΣ ΘΕΣΗΣ ΕΡΓΑΣΙΑΣ</a:t>
            </a:r>
            <a:r>
              <a:rPr lang="el-GR" sz="3000" b="1" dirty="0" smtClean="0">
                <a:solidFill>
                  <a:srgbClr val="7B9899"/>
                </a:solidFill>
                <a:latin typeface="Calibri" pitchFamily="34" charset="0"/>
              </a:rPr>
              <a:t/>
            </a:r>
            <a:br>
              <a:rPr lang="el-GR" sz="3000" b="1" dirty="0" smtClean="0">
                <a:solidFill>
                  <a:srgbClr val="7B9899"/>
                </a:solidFill>
                <a:latin typeface="Calibri" pitchFamily="34" charset="0"/>
              </a:rPr>
            </a:br>
            <a:r>
              <a:rPr lang="el-GR" sz="3000" b="1" dirty="0" smtClean="0">
                <a:solidFill>
                  <a:srgbClr val="0070C0"/>
                </a:solidFill>
                <a:latin typeface="Calibri" pitchFamily="34" charset="0"/>
              </a:rPr>
              <a:t>Μέθοδος σύγκρισης παραγόντων: </a:t>
            </a:r>
            <a:endParaRPr lang="el-GR" sz="3000" dirty="0" smtClean="0">
              <a:solidFill>
                <a:srgbClr val="0070C0"/>
              </a:solidFill>
              <a:latin typeface="Calibri" pitchFamily="34" charset="0"/>
            </a:endParaRPr>
          </a:p>
        </p:txBody>
      </p:sp>
      <p:sp>
        <p:nvSpPr>
          <p:cNvPr id="3" name="Slide Number Placeholder 2"/>
          <p:cNvSpPr>
            <a:spLocks noGrp="1"/>
          </p:cNvSpPr>
          <p:nvPr>
            <p:ph type="sldNum" sz="quarter" idx="12"/>
          </p:nvPr>
        </p:nvSpPr>
        <p:spPr/>
        <p:txBody>
          <a:bodyPr/>
          <a:lstStyle/>
          <a:p>
            <a:pPr>
              <a:defRPr/>
            </a:pPr>
            <a:fld id="{7841AF8D-85B9-41E4-ABB6-AEEA6A9155B8}" type="slidenum">
              <a:rPr lang="el-GR"/>
              <a:pPr>
                <a:defRPr/>
              </a:pPr>
              <a:t>11</a:t>
            </a:fld>
            <a:endParaRPr lang="el-GR" dirty="0"/>
          </a:p>
        </p:txBody>
      </p:sp>
      <p:sp>
        <p:nvSpPr>
          <p:cNvPr id="6" name="Content Placeholder 5"/>
          <p:cNvSpPr>
            <a:spLocks noGrp="1"/>
          </p:cNvSpPr>
          <p:nvPr>
            <p:ph sz="quarter" idx="1"/>
          </p:nvPr>
        </p:nvSpPr>
        <p:spPr>
          <a:xfrm>
            <a:off x="0" y="1268413"/>
            <a:ext cx="9144000" cy="5400675"/>
          </a:xfrm>
        </p:spPr>
        <p:txBody>
          <a:bodyPr/>
          <a:lstStyle/>
          <a:p>
            <a:pPr>
              <a:defRPr/>
            </a:pPr>
            <a:r>
              <a:rPr lang="el-GR" sz="2500" dirty="0" smtClean="0">
                <a:latin typeface="Calibri" pitchFamily="34" charset="0"/>
              </a:rPr>
              <a:t>Στάδια της </a:t>
            </a:r>
            <a:r>
              <a:rPr lang="el-GR" sz="2500" b="1" i="1" dirty="0" smtClean="0">
                <a:solidFill>
                  <a:srgbClr val="C00000"/>
                </a:solidFill>
                <a:latin typeface="Calibri" pitchFamily="34" charset="0"/>
              </a:rPr>
              <a:t>μεθόδου σύγκρισης παραγόντων</a:t>
            </a:r>
            <a:r>
              <a:rPr lang="el-GR" sz="2500" b="1" dirty="0" smtClean="0">
                <a:solidFill>
                  <a:srgbClr val="C00000"/>
                </a:solidFill>
                <a:latin typeface="Calibri" pitchFamily="34" charset="0"/>
              </a:rPr>
              <a:t> </a:t>
            </a:r>
            <a:r>
              <a:rPr lang="el-GR" sz="2500" dirty="0" smtClean="0">
                <a:latin typeface="Calibri" pitchFamily="34" charset="0"/>
              </a:rPr>
              <a:t>(</a:t>
            </a:r>
            <a:r>
              <a:rPr lang="en-US" sz="2500" dirty="0" smtClean="0">
                <a:latin typeface="Calibri" pitchFamily="34" charset="0"/>
              </a:rPr>
              <a:t>factor comparison method</a:t>
            </a:r>
            <a:r>
              <a:rPr lang="el-GR" sz="2500" dirty="0" smtClean="0">
                <a:latin typeface="Calibri" pitchFamily="34" charset="0"/>
              </a:rPr>
              <a:t>): Η Επιτροπή Ειδικών,</a:t>
            </a:r>
          </a:p>
          <a:p>
            <a:pPr marL="457200" indent="-457200">
              <a:buFont typeface="+mj-lt"/>
              <a:buAutoNum type="arabicPeriod"/>
              <a:defRPr/>
            </a:pPr>
            <a:r>
              <a:rPr lang="el-GR" sz="2500" dirty="0" smtClean="0">
                <a:latin typeface="Calibri" pitchFamily="34" charset="0"/>
              </a:rPr>
              <a:t>επιλέγει αρχικά ένα σύνολο </a:t>
            </a:r>
            <a:r>
              <a:rPr lang="el-GR" sz="2500" b="1" i="1" dirty="0" smtClean="0">
                <a:solidFill>
                  <a:srgbClr val="C00000"/>
                </a:solidFill>
                <a:latin typeface="Calibri" pitchFamily="34" charset="0"/>
              </a:rPr>
              <a:t>θέσεων εργασίας κλειδιά</a:t>
            </a:r>
            <a:r>
              <a:rPr lang="el-GR" sz="2500" dirty="0" smtClean="0">
                <a:latin typeface="Calibri" pitchFamily="34" charset="0"/>
              </a:rPr>
              <a:t>, οι οποίες θεωρούνται ότι είναι αντιπροσωπευτικές πολλών άλλων θέσεων εργασίας στην επιχείρηση. Για τις θέσεις αυτές είναι γνωστό και αποδεκτό το επίπεδο του βασικού μισθού.</a:t>
            </a:r>
          </a:p>
          <a:p>
            <a:pPr marL="457200" indent="-457200">
              <a:buFont typeface="+mj-lt"/>
              <a:buAutoNum type="arabicPeriod"/>
              <a:defRPr/>
            </a:pPr>
            <a:r>
              <a:rPr lang="el-GR" sz="2500" dirty="0" smtClean="0">
                <a:latin typeface="Calibri" pitchFamily="34" charset="0"/>
              </a:rPr>
              <a:t>επιλέγει τα </a:t>
            </a:r>
            <a:r>
              <a:rPr lang="el-GR" sz="2500" b="1" i="1" dirty="0" smtClean="0">
                <a:solidFill>
                  <a:srgbClr val="C00000"/>
                </a:solidFill>
                <a:latin typeface="Calibri" pitchFamily="34" charset="0"/>
              </a:rPr>
              <a:t>κριτήρια</a:t>
            </a:r>
            <a:r>
              <a:rPr lang="el-GR" sz="2500" dirty="0" smtClean="0">
                <a:latin typeface="Calibri" pitchFamily="34" charset="0"/>
              </a:rPr>
              <a:t>, ή τους </a:t>
            </a:r>
            <a:r>
              <a:rPr lang="el-GR" sz="2500" b="1" i="1" dirty="0" smtClean="0">
                <a:solidFill>
                  <a:srgbClr val="C00000"/>
                </a:solidFill>
                <a:latin typeface="Calibri" pitchFamily="34" charset="0"/>
              </a:rPr>
              <a:t>παράγοντες αποζημίωσης </a:t>
            </a:r>
            <a:r>
              <a:rPr lang="el-GR" sz="2500" dirty="0" smtClean="0">
                <a:latin typeface="Calibri" pitchFamily="34" charset="0"/>
              </a:rPr>
              <a:t>(</a:t>
            </a:r>
            <a:r>
              <a:rPr lang="en-US" sz="2500" dirty="0" smtClean="0">
                <a:latin typeface="Calibri" pitchFamily="34" charset="0"/>
              </a:rPr>
              <a:t>compensable factors</a:t>
            </a:r>
            <a:r>
              <a:rPr lang="el-GR" sz="2500" dirty="0" smtClean="0">
                <a:latin typeface="Calibri" pitchFamily="34" charset="0"/>
              </a:rPr>
              <a:t>), για τις θέσεις κλειδιά, τα οποία θα χρησιμοποιηθούν στην όλη διαδικασία σύγκρισης των θέσεων εργασίας στην επιχείρηση αναφορικά με τους παράγοντες αυτούς. </a:t>
            </a:r>
          </a:p>
          <a:p>
            <a:pPr marL="457200" indent="-457200">
              <a:buFont typeface="+mj-lt"/>
              <a:buAutoNum type="arabicPeriod"/>
              <a:defRPr/>
            </a:pPr>
            <a:r>
              <a:rPr lang="el-GR" sz="2500" b="1" i="1" dirty="0" smtClean="0">
                <a:solidFill>
                  <a:srgbClr val="C00000"/>
                </a:solidFill>
                <a:latin typeface="Calibri" pitchFamily="34" charset="0"/>
              </a:rPr>
              <a:t>διαβαθμίζει</a:t>
            </a:r>
            <a:r>
              <a:rPr lang="el-GR" sz="2500" dirty="0" smtClean="0">
                <a:latin typeface="Calibri" pitchFamily="34" charset="0"/>
              </a:rPr>
              <a:t> τις θέσεις κλειδιά ως προς τους επιλεγέντες παράγοντες.</a:t>
            </a:r>
            <a:endParaRPr lang="el-GR" sz="2500" dirty="0">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228600"/>
            <a:ext cx="9144000" cy="968375"/>
          </a:xfrm>
        </p:spPr>
        <p:txBody>
          <a:bodyPr/>
          <a:lstStyle/>
          <a:p>
            <a:pPr eaLnBrk="1" hangingPunct="1">
              <a:defRPr/>
            </a:pPr>
            <a:r>
              <a:rPr lang="el-GR" sz="3000" b="1" dirty="0" smtClean="0">
                <a:latin typeface="Calibri" pitchFamily="34" charset="0"/>
              </a:rPr>
              <a:t>ΜΕΘΟΔΟΙ ΑΞΙΟΛΟΓΗΣΗΣ ΘΕΣΗΣ ΕΡΓΑΣΙΑΣ</a:t>
            </a:r>
            <a:r>
              <a:rPr lang="el-GR" sz="3000" b="1" dirty="0" smtClean="0">
                <a:solidFill>
                  <a:srgbClr val="7B9899"/>
                </a:solidFill>
                <a:latin typeface="Calibri" pitchFamily="34" charset="0"/>
              </a:rPr>
              <a:t/>
            </a:r>
            <a:br>
              <a:rPr lang="el-GR" sz="3000" b="1" dirty="0" smtClean="0">
                <a:solidFill>
                  <a:srgbClr val="7B9899"/>
                </a:solidFill>
                <a:latin typeface="Calibri" pitchFamily="34" charset="0"/>
              </a:rPr>
            </a:br>
            <a:r>
              <a:rPr lang="el-GR" sz="3000" b="1" dirty="0" smtClean="0">
                <a:solidFill>
                  <a:srgbClr val="0070C0"/>
                </a:solidFill>
                <a:latin typeface="Calibri" pitchFamily="34" charset="0"/>
              </a:rPr>
              <a:t>Μέθοδος σύγκρισης παραγόντων</a:t>
            </a:r>
            <a:endParaRPr lang="el-GR" sz="3000" dirty="0" smtClean="0">
              <a:solidFill>
                <a:srgbClr val="0070C0"/>
              </a:solidFill>
              <a:latin typeface="Calibri" pitchFamily="34" charset="0"/>
            </a:endParaRPr>
          </a:p>
        </p:txBody>
      </p:sp>
      <p:sp>
        <p:nvSpPr>
          <p:cNvPr id="3" name="Slide Number Placeholder 2"/>
          <p:cNvSpPr>
            <a:spLocks noGrp="1"/>
          </p:cNvSpPr>
          <p:nvPr>
            <p:ph type="sldNum" sz="quarter" idx="12"/>
          </p:nvPr>
        </p:nvSpPr>
        <p:spPr/>
        <p:txBody>
          <a:bodyPr/>
          <a:lstStyle/>
          <a:p>
            <a:pPr>
              <a:defRPr/>
            </a:pPr>
            <a:fld id="{B2CFC005-863C-47F5-85F7-BC0CAAED7486}" type="slidenum">
              <a:rPr lang="el-GR"/>
              <a:pPr>
                <a:defRPr/>
              </a:pPr>
              <a:t>12</a:t>
            </a:fld>
            <a:endParaRPr lang="el-GR" dirty="0"/>
          </a:p>
        </p:txBody>
      </p:sp>
      <p:sp>
        <p:nvSpPr>
          <p:cNvPr id="38916" name="Content Placeholder 5"/>
          <p:cNvSpPr>
            <a:spLocks noGrp="1"/>
          </p:cNvSpPr>
          <p:nvPr>
            <p:ph sz="quarter" idx="1"/>
          </p:nvPr>
        </p:nvSpPr>
        <p:spPr>
          <a:xfrm>
            <a:off x="0" y="1268413"/>
            <a:ext cx="9144000" cy="5400675"/>
          </a:xfrm>
        </p:spPr>
        <p:txBody>
          <a:bodyPr/>
          <a:lstStyle/>
          <a:p>
            <a:pPr marL="457200" indent="-457200">
              <a:buFont typeface="Georgia" pitchFamily="18" charset="0"/>
              <a:buAutoNum type="arabicPeriod" startAt="4"/>
            </a:pPr>
            <a:r>
              <a:rPr lang="el-GR" sz="2400" b="1" i="1" smtClean="0">
                <a:solidFill>
                  <a:srgbClr val="C00000"/>
                </a:solidFill>
                <a:latin typeface="Calibri" pitchFamily="34" charset="0"/>
              </a:rPr>
              <a:t>κατανέμει</a:t>
            </a:r>
            <a:r>
              <a:rPr lang="el-GR" sz="2400" smtClean="0">
                <a:latin typeface="Calibri" pitchFamily="34" charset="0"/>
              </a:rPr>
              <a:t> το βασικό μισθό της κάθε θέσης κλειδί μεταξύ των επιλεγέντων παραγόντων. Οποιεσδήποτε διαφωνίες μεταξύ των μελών της επιτροπής ειδικών λύνονται στο στάδιο αυτό. Έτσι, η τελική απόφαση αποτελεί τα </a:t>
            </a:r>
            <a:r>
              <a:rPr lang="el-GR" sz="2400" b="1" i="1" smtClean="0">
                <a:solidFill>
                  <a:srgbClr val="C00000"/>
                </a:solidFill>
                <a:latin typeface="Calibri" pitchFamily="34" charset="0"/>
              </a:rPr>
              <a:t>πρότυπα</a:t>
            </a:r>
            <a:r>
              <a:rPr lang="el-GR" sz="2400" smtClean="0">
                <a:latin typeface="Calibri" pitchFamily="34" charset="0"/>
              </a:rPr>
              <a:t> ως προς τα οποία θα αξιολογηθούν οι άλλες θέσεις εργασίας στην επιχείρηση.</a:t>
            </a:r>
          </a:p>
          <a:p>
            <a:pPr marL="457200" indent="-457200">
              <a:buFont typeface="Georgia" pitchFamily="18" charset="0"/>
              <a:buAutoNum type="arabicPeriod" startAt="4"/>
            </a:pPr>
            <a:r>
              <a:rPr lang="el-GR" sz="2400" smtClean="0">
                <a:latin typeface="Calibri" pitchFamily="34" charset="0"/>
              </a:rPr>
              <a:t>παίρνει τις άλλες θέσεις εργασίας, μία προς μία, και συγκρίνει τους παράγοντες που απεικονίζουν την κάθε θέση εργασίας με τους παράγοντες των θέσεων κλειδιά. Ανάλογα με το </a:t>
            </a:r>
            <a:r>
              <a:rPr lang="el-GR" sz="2400" b="1" i="1" smtClean="0">
                <a:solidFill>
                  <a:srgbClr val="C00000"/>
                </a:solidFill>
                <a:latin typeface="Calibri" pitchFamily="34" charset="0"/>
              </a:rPr>
              <a:t>ταίριασμα</a:t>
            </a:r>
            <a:r>
              <a:rPr lang="el-GR" sz="2400" smtClean="0">
                <a:latin typeface="Calibri" pitchFamily="34" charset="0"/>
              </a:rPr>
              <a:t> των παραγόντων σημειώνει την αμοιβή που είναι επισυναπτόμενη σε κάθε πρότυπο παράγοντα.</a:t>
            </a:r>
          </a:p>
          <a:p>
            <a:pPr marL="457200" indent="-457200">
              <a:buFont typeface="Georgia" pitchFamily="18" charset="0"/>
              <a:buAutoNum type="arabicPeriod" startAt="4"/>
            </a:pPr>
            <a:r>
              <a:rPr lang="el-GR" sz="2400" smtClean="0">
                <a:latin typeface="Calibri" pitchFamily="34" charset="0"/>
              </a:rPr>
              <a:t>βρίσκει το βασικό μισθός της συγκρινόμενης θέσης εργασίας </a:t>
            </a:r>
            <a:r>
              <a:rPr lang="el-GR" sz="2400" b="1" i="1" smtClean="0">
                <a:solidFill>
                  <a:srgbClr val="C00000"/>
                </a:solidFill>
                <a:latin typeface="Calibri" pitchFamily="34" charset="0"/>
              </a:rPr>
              <a:t>προσθέτοντας</a:t>
            </a:r>
            <a:r>
              <a:rPr lang="el-GR" sz="2400" smtClean="0">
                <a:latin typeface="Calibri" pitchFamily="34" charset="0"/>
              </a:rPr>
              <a:t> όλες τις αμοιβές που σημειώθηκαν μετά τη σύγκριση και το ταίριασμα των παραγόντων. </a:t>
            </a:r>
            <a:endParaRPr lang="el-GR" sz="2300" smtClean="0">
              <a:latin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228600"/>
            <a:ext cx="9144000" cy="968375"/>
          </a:xfrm>
        </p:spPr>
        <p:txBody>
          <a:bodyPr/>
          <a:lstStyle/>
          <a:p>
            <a:pPr eaLnBrk="1" hangingPunct="1">
              <a:defRPr/>
            </a:pPr>
            <a:r>
              <a:rPr lang="el-GR" sz="3000" b="1" dirty="0" smtClean="0">
                <a:latin typeface="Calibri" pitchFamily="34" charset="0"/>
              </a:rPr>
              <a:t>ΜΕΘΟΔΟΙ ΑΞΙΟΛΟΓΗΣΗΣ ΘΕΣΗΣ ΕΡΓΑΣΙΑΣ</a:t>
            </a:r>
            <a:r>
              <a:rPr lang="el-GR" sz="3000" b="1" dirty="0" smtClean="0">
                <a:solidFill>
                  <a:srgbClr val="7B9899"/>
                </a:solidFill>
                <a:latin typeface="Calibri" pitchFamily="34" charset="0"/>
              </a:rPr>
              <a:t/>
            </a:r>
            <a:br>
              <a:rPr lang="el-GR" sz="3000" b="1" dirty="0" smtClean="0">
                <a:solidFill>
                  <a:srgbClr val="7B9899"/>
                </a:solidFill>
                <a:latin typeface="Calibri" pitchFamily="34" charset="0"/>
              </a:rPr>
            </a:br>
            <a:r>
              <a:rPr lang="el-GR" sz="3000" b="1" dirty="0" smtClean="0">
                <a:solidFill>
                  <a:srgbClr val="0070C0"/>
                </a:solidFill>
                <a:latin typeface="Calibri" pitchFamily="34" charset="0"/>
              </a:rPr>
              <a:t>Μέθοδος συστήματος σημείων</a:t>
            </a:r>
            <a:endParaRPr lang="el-GR" sz="3000" dirty="0" smtClean="0">
              <a:solidFill>
                <a:srgbClr val="0070C0"/>
              </a:solidFill>
              <a:latin typeface="Calibri" pitchFamily="34" charset="0"/>
            </a:endParaRPr>
          </a:p>
        </p:txBody>
      </p:sp>
      <p:sp>
        <p:nvSpPr>
          <p:cNvPr id="3" name="Slide Number Placeholder 2"/>
          <p:cNvSpPr>
            <a:spLocks noGrp="1"/>
          </p:cNvSpPr>
          <p:nvPr>
            <p:ph type="sldNum" sz="quarter" idx="12"/>
          </p:nvPr>
        </p:nvSpPr>
        <p:spPr/>
        <p:txBody>
          <a:bodyPr/>
          <a:lstStyle/>
          <a:p>
            <a:pPr>
              <a:defRPr/>
            </a:pPr>
            <a:fld id="{2145E6FA-44D8-4A2E-8745-007CA4428D9E}" type="slidenum">
              <a:rPr lang="el-GR"/>
              <a:pPr>
                <a:defRPr/>
              </a:pPr>
              <a:t>13</a:t>
            </a:fld>
            <a:endParaRPr lang="el-GR" dirty="0"/>
          </a:p>
        </p:txBody>
      </p:sp>
      <p:sp>
        <p:nvSpPr>
          <p:cNvPr id="6" name="Content Placeholder 5"/>
          <p:cNvSpPr>
            <a:spLocks noGrp="1"/>
          </p:cNvSpPr>
          <p:nvPr>
            <p:ph sz="quarter" idx="1"/>
          </p:nvPr>
        </p:nvSpPr>
        <p:spPr>
          <a:xfrm>
            <a:off x="0" y="1268413"/>
            <a:ext cx="9144000" cy="5400675"/>
          </a:xfrm>
        </p:spPr>
        <p:txBody>
          <a:bodyPr/>
          <a:lstStyle/>
          <a:p>
            <a:pPr>
              <a:defRPr/>
            </a:pPr>
            <a:r>
              <a:rPr lang="el-GR" sz="2400" dirty="0" smtClean="0">
                <a:latin typeface="Calibri" pitchFamily="34" charset="0"/>
              </a:rPr>
              <a:t>Η </a:t>
            </a:r>
            <a:r>
              <a:rPr lang="el-GR" sz="2400" b="1" i="1" dirty="0" smtClean="0">
                <a:solidFill>
                  <a:srgbClr val="C00000"/>
                </a:solidFill>
                <a:latin typeface="Calibri" pitchFamily="34" charset="0"/>
              </a:rPr>
              <a:t>μέθοδος συστήματος σημείων</a:t>
            </a:r>
            <a:r>
              <a:rPr lang="el-GR" sz="2400" b="1" dirty="0" smtClean="0">
                <a:solidFill>
                  <a:srgbClr val="C00000"/>
                </a:solidFill>
                <a:latin typeface="Calibri" pitchFamily="34" charset="0"/>
              </a:rPr>
              <a:t> </a:t>
            </a:r>
            <a:r>
              <a:rPr lang="el-GR" sz="2400" dirty="0" smtClean="0">
                <a:latin typeface="Calibri" pitchFamily="34" charset="0"/>
              </a:rPr>
              <a:t>(</a:t>
            </a:r>
            <a:r>
              <a:rPr lang="en-US" sz="2400" dirty="0" smtClean="0">
                <a:latin typeface="Calibri" pitchFamily="34" charset="0"/>
              </a:rPr>
              <a:t>point system method</a:t>
            </a:r>
            <a:r>
              <a:rPr lang="el-GR" sz="2400" dirty="0" smtClean="0">
                <a:latin typeface="Calibri" pitchFamily="34" charset="0"/>
              </a:rPr>
              <a:t>) είναι η περισσότερο χρησιμοποιούμενη μέθοδος αξιολόγησης θέσεων εργασίας, και ακολουθεί τα εξής στάδια: Η Επιτροπή Ειδικών, </a:t>
            </a:r>
          </a:p>
          <a:p>
            <a:pPr marL="457200" indent="-457200">
              <a:buFont typeface="+mj-lt"/>
              <a:buAutoNum type="arabicPeriod"/>
              <a:defRPr/>
            </a:pPr>
            <a:r>
              <a:rPr lang="el-GR" sz="2400" b="1" dirty="0" smtClean="0">
                <a:solidFill>
                  <a:srgbClr val="C00000"/>
                </a:solidFill>
                <a:latin typeface="Calibri" pitchFamily="34" charset="0"/>
              </a:rPr>
              <a:t>Προσδιορισμός συστάδων θέσεων εργασίας</a:t>
            </a:r>
            <a:r>
              <a:rPr lang="el-GR" sz="2400" dirty="0" smtClean="0">
                <a:latin typeface="Calibri" pitchFamily="34" charset="0"/>
              </a:rPr>
              <a:t>: επιλέγει συνήθως </a:t>
            </a:r>
            <a:r>
              <a:rPr lang="el-GR" sz="2400" b="1" i="1" dirty="0" smtClean="0">
                <a:solidFill>
                  <a:srgbClr val="0070C0"/>
                </a:solidFill>
                <a:latin typeface="Calibri" pitchFamily="34" charset="0"/>
              </a:rPr>
              <a:t>συστάδες θέσεων εργασίας</a:t>
            </a:r>
            <a:r>
              <a:rPr lang="el-GR" sz="2400" b="1" dirty="0" smtClean="0">
                <a:solidFill>
                  <a:srgbClr val="0070C0"/>
                </a:solidFill>
                <a:latin typeface="Calibri" pitchFamily="34" charset="0"/>
              </a:rPr>
              <a:t> </a:t>
            </a:r>
            <a:r>
              <a:rPr lang="el-GR" sz="2400" dirty="0" smtClean="0">
                <a:latin typeface="Calibri" pitchFamily="34" charset="0"/>
              </a:rPr>
              <a:t>(</a:t>
            </a:r>
            <a:r>
              <a:rPr lang="en-US" sz="2400" dirty="0" smtClean="0">
                <a:latin typeface="Calibri" pitchFamily="34" charset="0"/>
              </a:rPr>
              <a:t>job clusters</a:t>
            </a:r>
            <a:r>
              <a:rPr lang="el-GR" sz="2400" dirty="0" smtClean="0">
                <a:latin typeface="Calibri" pitchFamily="34" charset="0"/>
              </a:rPr>
              <a:t>) τις οποίες προτίθεται να αξιολογήσει. Οι συστάδες αυτές αποτελούνται από συναφείς θέσεις εργασίας. </a:t>
            </a:r>
          </a:p>
          <a:p>
            <a:pPr marL="457200" indent="-457200">
              <a:buFont typeface="+mj-lt"/>
              <a:buAutoNum type="arabicPeriod"/>
              <a:defRPr/>
            </a:pPr>
            <a:r>
              <a:rPr lang="el-GR" sz="2400" b="1" dirty="0" smtClean="0">
                <a:solidFill>
                  <a:srgbClr val="C00000"/>
                </a:solidFill>
                <a:latin typeface="Calibri" pitchFamily="34" charset="0"/>
              </a:rPr>
              <a:t>Προσδιορισμός παραγόντων</a:t>
            </a:r>
            <a:r>
              <a:rPr lang="el-GR" sz="2400" dirty="0" smtClean="0">
                <a:latin typeface="Calibri" pitchFamily="34" charset="0"/>
              </a:rPr>
              <a:t>: επιλέγει τα </a:t>
            </a:r>
            <a:r>
              <a:rPr lang="el-GR" sz="2400" b="1" i="1" dirty="0" smtClean="0">
                <a:solidFill>
                  <a:srgbClr val="0070C0"/>
                </a:solidFill>
                <a:latin typeface="Calibri" pitchFamily="34" charset="0"/>
              </a:rPr>
              <a:t>κριτήρια</a:t>
            </a:r>
            <a:r>
              <a:rPr lang="el-GR" sz="2400" dirty="0" smtClean="0">
                <a:latin typeface="Calibri" pitchFamily="34" charset="0"/>
              </a:rPr>
              <a:t>, ή τους </a:t>
            </a:r>
            <a:r>
              <a:rPr lang="el-GR" sz="2400" b="1" i="1" dirty="0" smtClean="0">
                <a:solidFill>
                  <a:srgbClr val="0070C0"/>
                </a:solidFill>
                <a:latin typeface="Calibri" pitchFamily="34" charset="0"/>
              </a:rPr>
              <a:t>παράγοντες αποζημίωσης</a:t>
            </a:r>
            <a:r>
              <a:rPr lang="el-GR" sz="2400" dirty="0" smtClean="0">
                <a:latin typeface="Calibri" pitchFamily="34" charset="0"/>
              </a:rPr>
              <a:t>, σύμφωνα με τους οποίους θα γίνει η αξιολόγηση κάθε θέσης εργασίας στη συστάδα. </a:t>
            </a:r>
          </a:p>
          <a:p>
            <a:pPr marL="457200" indent="-457200">
              <a:buFont typeface="+mj-lt"/>
              <a:buAutoNum type="arabicPeriod"/>
              <a:defRPr/>
            </a:pPr>
            <a:r>
              <a:rPr lang="el-GR" sz="2400" b="1" dirty="0" smtClean="0">
                <a:solidFill>
                  <a:srgbClr val="C00000"/>
                </a:solidFill>
                <a:latin typeface="Calibri" pitchFamily="34" charset="0"/>
              </a:rPr>
              <a:t>Προσδιορισμός βαρών</a:t>
            </a:r>
            <a:r>
              <a:rPr lang="el-GR" sz="2400" dirty="0" smtClean="0">
                <a:latin typeface="Calibri" pitchFamily="34" charset="0"/>
              </a:rPr>
              <a:t>:  σταθμίζει τη σημασία του κάθε παράγοντα, θέτοντας υψηλότερα </a:t>
            </a:r>
            <a:r>
              <a:rPr lang="el-GR" sz="2400" b="1" i="1" dirty="0" smtClean="0">
                <a:solidFill>
                  <a:srgbClr val="0070C0"/>
                </a:solidFill>
                <a:latin typeface="Calibri" pitchFamily="34" charset="0"/>
              </a:rPr>
              <a:t>βάρη</a:t>
            </a:r>
            <a:r>
              <a:rPr lang="el-GR" sz="2400" dirty="0" smtClean="0">
                <a:latin typeface="Calibri" pitchFamily="34" charset="0"/>
              </a:rPr>
              <a:t> (</a:t>
            </a:r>
            <a:r>
              <a:rPr lang="en-US" sz="2400" dirty="0" smtClean="0">
                <a:latin typeface="Calibri" pitchFamily="34" charset="0"/>
              </a:rPr>
              <a:t>weights</a:t>
            </a:r>
            <a:r>
              <a:rPr lang="el-GR" sz="2400" dirty="0" smtClean="0">
                <a:latin typeface="Calibri" pitchFamily="34" charset="0"/>
              </a:rPr>
              <a:t>) στους παράγοντες που θεωρεί ότι έχουν μεγαλύτερη σημασία και χαμηλότερα βάρη στους παράγοντες που θεωρεί ότι έχουν μικρότερη σημασία. </a:t>
            </a:r>
          </a:p>
          <a:p>
            <a:pPr marL="457200" indent="-457200">
              <a:buFont typeface="+mj-lt"/>
              <a:buAutoNum type="arabicPeriod"/>
              <a:defRPr/>
            </a:pPr>
            <a:endParaRPr lang="el-GR" sz="2500" dirty="0">
              <a:latin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228600"/>
            <a:ext cx="9144000" cy="968375"/>
          </a:xfrm>
        </p:spPr>
        <p:txBody>
          <a:bodyPr/>
          <a:lstStyle/>
          <a:p>
            <a:pPr eaLnBrk="1" hangingPunct="1">
              <a:defRPr/>
            </a:pPr>
            <a:r>
              <a:rPr lang="el-GR" sz="3000" b="1" dirty="0" smtClean="0">
                <a:latin typeface="Calibri" pitchFamily="34" charset="0"/>
              </a:rPr>
              <a:t>ΜΕΘΟΔΟΙ ΑΞΙΟΛΟΓΗΣΗΣ ΘΕΣΗΣ ΕΡΓΑΣΙΑΣ</a:t>
            </a:r>
            <a:r>
              <a:rPr lang="el-GR" sz="3000" b="1" dirty="0" smtClean="0">
                <a:solidFill>
                  <a:srgbClr val="7B9899"/>
                </a:solidFill>
                <a:latin typeface="Calibri" pitchFamily="34" charset="0"/>
              </a:rPr>
              <a:t/>
            </a:r>
            <a:br>
              <a:rPr lang="el-GR" sz="3000" b="1" dirty="0" smtClean="0">
                <a:solidFill>
                  <a:srgbClr val="7B9899"/>
                </a:solidFill>
                <a:latin typeface="Calibri" pitchFamily="34" charset="0"/>
              </a:rPr>
            </a:br>
            <a:r>
              <a:rPr lang="el-GR" sz="3000" b="1" dirty="0" smtClean="0">
                <a:solidFill>
                  <a:srgbClr val="0070C0"/>
                </a:solidFill>
                <a:latin typeface="Calibri" pitchFamily="34" charset="0"/>
              </a:rPr>
              <a:t>Μέθοδος συστήματος σημείων</a:t>
            </a:r>
            <a:endParaRPr lang="el-GR" sz="3000" dirty="0" smtClean="0">
              <a:solidFill>
                <a:srgbClr val="0070C0"/>
              </a:solidFill>
              <a:latin typeface="Calibri" pitchFamily="34" charset="0"/>
            </a:endParaRPr>
          </a:p>
        </p:txBody>
      </p:sp>
      <p:sp>
        <p:nvSpPr>
          <p:cNvPr id="3" name="Slide Number Placeholder 2"/>
          <p:cNvSpPr>
            <a:spLocks noGrp="1"/>
          </p:cNvSpPr>
          <p:nvPr>
            <p:ph type="sldNum" sz="quarter" idx="12"/>
          </p:nvPr>
        </p:nvSpPr>
        <p:spPr/>
        <p:txBody>
          <a:bodyPr/>
          <a:lstStyle/>
          <a:p>
            <a:pPr>
              <a:defRPr/>
            </a:pPr>
            <a:fld id="{EE5FC302-AA9E-4FB2-A749-3EAAD5D59A54}" type="slidenum">
              <a:rPr lang="el-GR"/>
              <a:pPr>
                <a:defRPr/>
              </a:pPr>
              <a:t>14</a:t>
            </a:fld>
            <a:endParaRPr lang="el-GR" dirty="0"/>
          </a:p>
        </p:txBody>
      </p:sp>
      <p:sp>
        <p:nvSpPr>
          <p:cNvPr id="41988" name="Content Placeholder 5"/>
          <p:cNvSpPr>
            <a:spLocks noGrp="1"/>
          </p:cNvSpPr>
          <p:nvPr>
            <p:ph sz="quarter" idx="1"/>
          </p:nvPr>
        </p:nvSpPr>
        <p:spPr>
          <a:xfrm>
            <a:off x="0" y="1268413"/>
            <a:ext cx="9144000" cy="5400675"/>
          </a:xfrm>
        </p:spPr>
        <p:txBody>
          <a:bodyPr/>
          <a:lstStyle/>
          <a:p>
            <a:pPr marL="457200" indent="-457200">
              <a:buFont typeface="Georgia" pitchFamily="18" charset="0"/>
              <a:buAutoNum type="arabicPeriod" startAt="4"/>
            </a:pPr>
            <a:r>
              <a:rPr lang="el-GR" sz="2300" b="1" smtClean="0">
                <a:solidFill>
                  <a:srgbClr val="C00000"/>
                </a:solidFill>
                <a:latin typeface="Calibri" pitchFamily="34" charset="0"/>
              </a:rPr>
              <a:t>Προσδιορισμός βαθμίδων</a:t>
            </a:r>
            <a:r>
              <a:rPr lang="el-GR" sz="2300" smtClean="0">
                <a:latin typeface="Calibri" pitchFamily="34" charset="0"/>
              </a:rPr>
              <a:t>: προσδιορίζει τον αριθμό των διαφορετικών </a:t>
            </a:r>
            <a:r>
              <a:rPr lang="el-GR" sz="2300" b="1" i="1" smtClean="0">
                <a:solidFill>
                  <a:srgbClr val="0070C0"/>
                </a:solidFill>
                <a:latin typeface="Calibri" pitchFamily="34" charset="0"/>
              </a:rPr>
              <a:t>βαθμίδων</a:t>
            </a:r>
            <a:r>
              <a:rPr lang="el-GR" sz="2300" smtClean="0">
                <a:latin typeface="Calibri" pitchFamily="34" charset="0"/>
              </a:rPr>
              <a:t> που περιγράφουν τη μέτρηση περιεχομένου του κάθε παράγοντα. </a:t>
            </a:r>
          </a:p>
          <a:p>
            <a:pPr marL="457200" indent="-457200">
              <a:buFont typeface="Georgia" pitchFamily="18" charset="0"/>
              <a:buAutoNum type="arabicPeriod" startAt="4"/>
            </a:pPr>
            <a:r>
              <a:rPr lang="el-GR" sz="2300" b="1" smtClean="0">
                <a:solidFill>
                  <a:srgbClr val="C00000"/>
                </a:solidFill>
                <a:latin typeface="Calibri" pitchFamily="34" charset="0"/>
              </a:rPr>
              <a:t>Επεξηγηματικός πίνακας</a:t>
            </a:r>
            <a:r>
              <a:rPr lang="el-GR" sz="2300" smtClean="0">
                <a:latin typeface="Calibri" pitchFamily="34" charset="0"/>
              </a:rPr>
              <a:t>: συνοδεύει τους παράγοντες και τις βαθμίδες με </a:t>
            </a:r>
            <a:r>
              <a:rPr lang="el-GR" sz="2300" b="1" i="1" smtClean="0">
                <a:solidFill>
                  <a:srgbClr val="0070C0"/>
                </a:solidFill>
                <a:latin typeface="Calibri" pitchFamily="34" charset="0"/>
              </a:rPr>
              <a:t>επεξηγηματικό πίνακα</a:t>
            </a:r>
            <a:r>
              <a:rPr lang="el-GR" sz="2300" smtClean="0">
                <a:latin typeface="Calibri" pitchFamily="34" charset="0"/>
              </a:rPr>
              <a:t>, όπου περιγράφονται συνοπτικά τα σημαντικότερα στοιχεία κάθε βαθμίδος. </a:t>
            </a:r>
          </a:p>
          <a:p>
            <a:pPr marL="457200" indent="-457200">
              <a:buFont typeface="Georgia" pitchFamily="18" charset="0"/>
              <a:buAutoNum type="arabicPeriod" startAt="4"/>
            </a:pPr>
            <a:r>
              <a:rPr lang="el-GR" sz="2300" b="1" smtClean="0">
                <a:solidFill>
                  <a:srgbClr val="C00000"/>
                </a:solidFill>
                <a:latin typeface="Calibri" pitchFamily="34" charset="0"/>
              </a:rPr>
              <a:t>Υπολογισμός πλήθους σημείων</a:t>
            </a:r>
            <a:r>
              <a:rPr lang="el-GR" sz="2300" smtClean="0">
                <a:latin typeface="Calibri" pitchFamily="34" charset="0"/>
              </a:rPr>
              <a:t>: επισυνάπτει </a:t>
            </a:r>
            <a:r>
              <a:rPr lang="el-GR" sz="2300" b="1" i="1" smtClean="0">
                <a:solidFill>
                  <a:srgbClr val="0070C0"/>
                </a:solidFill>
                <a:latin typeface="Calibri" pitchFamily="34" charset="0"/>
              </a:rPr>
              <a:t>σημεία</a:t>
            </a:r>
            <a:r>
              <a:rPr lang="el-GR" sz="2300" smtClean="0">
                <a:latin typeface="Calibri" pitchFamily="34" charset="0"/>
              </a:rPr>
              <a:t> (</a:t>
            </a:r>
            <a:r>
              <a:rPr lang="en-US" sz="2300" smtClean="0">
                <a:latin typeface="Calibri" pitchFamily="34" charset="0"/>
              </a:rPr>
              <a:t>points</a:t>
            </a:r>
            <a:r>
              <a:rPr lang="el-GR" sz="2300" smtClean="0">
                <a:latin typeface="Calibri" pitchFamily="34" charset="0"/>
              </a:rPr>
              <a:t>) σε κάθε βαθμίδα. Χρησιμοποιούνται οι μέθοδοι της </a:t>
            </a:r>
            <a:r>
              <a:rPr lang="el-GR" sz="2300" b="1" i="1" smtClean="0">
                <a:solidFill>
                  <a:srgbClr val="0070C0"/>
                </a:solidFill>
                <a:latin typeface="Calibri" pitchFamily="34" charset="0"/>
              </a:rPr>
              <a:t>αριθμητικής προόδου</a:t>
            </a:r>
            <a:r>
              <a:rPr lang="el-GR" sz="2300" i="1" smtClean="0">
                <a:latin typeface="Calibri" pitchFamily="34" charset="0"/>
              </a:rPr>
              <a:t>, της </a:t>
            </a:r>
            <a:r>
              <a:rPr lang="el-GR" sz="2300" b="1" i="1" smtClean="0">
                <a:solidFill>
                  <a:srgbClr val="0070C0"/>
                </a:solidFill>
                <a:latin typeface="Calibri" pitchFamily="34" charset="0"/>
              </a:rPr>
              <a:t>γεωμετρικής προόδου </a:t>
            </a:r>
            <a:r>
              <a:rPr lang="el-GR" sz="2300" i="1" smtClean="0">
                <a:latin typeface="Calibri" pitchFamily="34" charset="0"/>
              </a:rPr>
              <a:t>και της </a:t>
            </a:r>
            <a:r>
              <a:rPr lang="el-GR" sz="2300" b="1" i="1" smtClean="0">
                <a:solidFill>
                  <a:srgbClr val="0070C0"/>
                </a:solidFill>
                <a:latin typeface="Calibri" pitchFamily="34" charset="0"/>
              </a:rPr>
              <a:t>υποκειμενικής μεθόδου</a:t>
            </a:r>
            <a:r>
              <a:rPr lang="el-GR" sz="2300" smtClean="0">
                <a:latin typeface="Calibri" pitchFamily="34" charset="0"/>
              </a:rPr>
              <a:t>.</a:t>
            </a:r>
          </a:p>
          <a:p>
            <a:pPr marL="457200" indent="-457200">
              <a:buFont typeface="Georgia" pitchFamily="18" charset="0"/>
              <a:buAutoNum type="arabicPeriod" startAt="4"/>
            </a:pPr>
            <a:r>
              <a:rPr lang="el-GR" sz="2300" b="1" smtClean="0">
                <a:solidFill>
                  <a:srgbClr val="C00000"/>
                </a:solidFill>
                <a:latin typeface="Calibri" pitchFamily="34" charset="0"/>
              </a:rPr>
              <a:t>Αξιολόγηση θέσεων εργασίας</a:t>
            </a:r>
            <a:r>
              <a:rPr lang="el-GR" sz="2300" smtClean="0">
                <a:latin typeface="Calibri" pitchFamily="34" charset="0"/>
              </a:rPr>
              <a:t>: παίρνει τις θέσεις εργασίας, μία προς μία, και για κάθε παράγοντα σημειώνει τη βαθμίδα που ταιριάζει καλύτερα με την υπό εξέταση θέση. Μετά προσθέτει το πλήθος σημείων όλων των βαθμίδων που σημείωσε και παίρνει έτσι το συνολικό πλήθος σημείων που αντιστοιχεί στην υπό αξιολόγηση θέση εργασίας. </a:t>
            </a:r>
          </a:p>
          <a:p>
            <a:pPr marL="457200" indent="-457200">
              <a:buFont typeface="Georgia" pitchFamily="18" charset="0"/>
              <a:buAutoNum type="arabicPeriod" startAt="4"/>
            </a:pPr>
            <a:endParaRPr lang="el-GR" sz="2300" smtClean="0">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228600"/>
            <a:ext cx="9144000" cy="968375"/>
          </a:xfrm>
        </p:spPr>
        <p:txBody>
          <a:bodyPr/>
          <a:lstStyle/>
          <a:p>
            <a:pPr eaLnBrk="1" hangingPunct="1">
              <a:defRPr/>
            </a:pPr>
            <a:r>
              <a:rPr lang="el-GR" sz="3000" b="1" dirty="0" smtClean="0">
                <a:latin typeface="Calibri" pitchFamily="34" charset="0"/>
              </a:rPr>
              <a:t>ΔΙΑΜΟΡΦΩΣΗ ΤΗΣ ΔΟΜΗΣ ΑΜΟΙΒΩΝ </a:t>
            </a:r>
            <a:r>
              <a:rPr lang="el-GR" sz="3000" b="1" dirty="0" smtClean="0">
                <a:solidFill>
                  <a:srgbClr val="7B9899"/>
                </a:solidFill>
                <a:latin typeface="Calibri" pitchFamily="34" charset="0"/>
              </a:rPr>
              <a:t/>
            </a:r>
            <a:br>
              <a:rPr lang="el-GR" sz="3000" b="1" dirty="0" smtClean="0">
                <a:solidFill>
                  <a:srgbClr val="7B9899"/>
                </a:solidFill>
                <a:latin typeface="Calibri" pitchFamily="34" charset="0"/>
              </a:rPr>
            </a:br>
            <a:r>
              <a:rPr lang="el-GR" sz="3000" i="1" dirty="0" smtClean="0">
                <a:latin typeface="Calibri" pitchFamily="34" charset="0"/>
              </a:rPr>
              <a:t> </a:t>
            </a:r>
            <a:r>
              <a:rPr lang="el-GR" sz="3000" b="1" dirty="0" smtClean="0">
                <a:solidFill>
                  <a:srgbClr val="0070C0"/>
                </a:solidFill>
                <a:latin typeface="Calibri" pitchFamily="34" charset="0"/>
              </a:rPr>
              <a:t>Τιμολόγηση θέσης εργασίας </a:t>
            </a:r>
            <a:r>
              <a:rPr lang="el-GR" sz="3000" dirty="0" smtClean="0">
                <a:latin typeface="Calibri" pitchFamily="34" charset="0"/>
              </a:rPr>
              <a:t>(</a:t>
            </a:r>
            <a:r>
              <a:rPr lang="en-US" sz="3000" dirty="0" smtClean="0">
                <a:latin typeface="Calibri" pitchFamily="34" charset="0"/>
              </a:rPr>
              <a:t>job pricing</a:t>
            </a:r>
            <a:r>
              <a:rPr lang="el-GR" sz="3000" dirty="0" smtClean="0">
                <a:latin typeface="Calibri" pitchFamily="34" charset="0"/>
              </a:rPr>
              <a:t>)</a:t>
            </a:r>
            <a:r>
              <a:rPr lang="el-GR" sz="3000" b="1" dirty="0" smtClean="0">
                <a:solidFill>
                  <a:srgbClr val="0070C0"/>
                </a:solidFill>
                <a:latin typeface="Calibri" pitchFamily="34" charset="0"/>
              </a:rPr>
              <a:t>: 1/8</a:t>
            </a:r>
            <a:endParaRPr lang="el-GR" sz="3000" dirty="0" smtClean="0">
              <a:solidFill>
                <a:srgbClr val="0070C0"/>
              </a:solidFill>
              <a:latin typeface="Calibri" pitchFamily="34" charset="0"/>
            </a:endParaRPr>
          </a:p>
        </p:txBody>
      </p:sp>
      <p:sp>
        <p:nvSpPr>
          <p:cNvPr id="3" name="Slide Number Placeholder 2"/>
          <p:cNvSpPr>
            <a:spLocks noGrp="1"/>
          </p:cNvSpPr>
          <p:nvPr>
            <p:ph type="sldNum" sz="quarter" idx="12"/>
          </p:nvPr>
        </p:nvSpPr>
        <p:spPr/>
        <p:txBody>
          <a:bodyPr/>
          <a:lstStyle/>
          <a:p>
            <a:pPr>
              <a:defRPr/>
            </a:pPr>
            <a:fld id="{136F37FF-B03C-4E1E-8248-3C81C7F60811}" type="slidenum">
              <a:rPr lang="el-GR"/>
              <a:pPr>
                <a:defRPr/>
              </a:pPr>
              <a:t>15</a:t>
            </a:fld>
            <a:endParaRPr lang="el-GR" dirty="0"/>
          </a:p>
        </p:txBody>
      </p:sp>
      <p:sp>
        <p:nvSpPr>
          <p:cNvPr id="44036" name="Content Placeholder 5"/>
          <p:cNvSpPr>
            <a:spLocks noGrp="1"/>
          </p:cNvSpPr>
          <p:nvPr>
            <p:ph sz="quarter" idx="1"/>
          </p:nvPr>
        </p:nvSpPr>
        <p:spPr>
          <a:xfrm>
            <a:off x="0" y="1268413"/>
            <a:ext cx="9144000" cy="5589587"/>
          </a:xfrm>
        </p:spPr>
        <p:txBody>
          <a:bodyPr/>
          <a:lstStyle/>
          <a:p>
            <a:pPr marL="457200" indent="-457200"/>
            <a:r>
              <a:rPr lang="el-GR" sz="2300" b="1" smtClean="0">
                <a:latin typeface="Calibri" pitchFamily="34" charset="0"/>
              </a:rPr>
              <a:t>Βασικές έννοιες</a:t>
            </a:r>
            <a:r>
              <a:rPr lang="el-GR" sz="2300" smtClean="0">
                <a:latin typeface="Calibri" pitchFamily="34" charset="0"/>
              </a:rPr>
              <a:t>:</a:t>
            </a:r>
          </a:p>
          <a:p>
            <a:pPr marL="457200" indent="-457200"/>
            <a:r>
              <a:rPr lang="el-GR" sz="2300" smtClean="0">
                <a:latin typeface="Calibri" pitchFamily="34" charset="0"/>
              </a:rPr>
              <a:t>Η </a:t>
            </a:r>
            <a:r>
              <a:rPr lang="el-GR" sz="2300" b="1" i="1" smtClean="0">
                <a:solidFill>
                  <a:srgbClr val="C00000"/>
                </a:solidFill>
                <a:latin typeface="Calibri" pitchFamily="34" charset="0"/>
              </a:rPr>
              <a:t>αξιολόγηση θέσης εργασίας</a:t>
            </a:r>
            <a:r>
              <a:rPr lang="el-GR" sz="2300" b="1" smtClean="0">
                <a:solidFill>
                  <a:srgbClr val="C00000"/>
                </a:solidFill>
                <a:latin typeface="Calibri" pitchFamily="34" charset="0"/>
              </a:rPr>
              <a:t> </a:t>
            </a:r>
            <a:r>
              <a:rPr lang="el-GR" sz="2300" smtClean="0">
                <a:latin typeface="Calibri" pitchFamily="34" charset="0"/>
              </a:rPr>
              <a:t>είναι μια συστηματική διαδικασία, σύμφωνα με την οποία καθορίζεται η σχετική αξία κάθε θέσης εργασίας, βασιζόμενη σε στοιχεία που συλλέγονται μέσα στην επιχείρηση.</a:t>
            </a:r>
          </a:p>
          <a:p>
            <a:pPr marL="457200" indent="-457200"/>
            <a:r>
              <a:rPr lang="el-GR" sz="2300" smtClean="0">
                <a:latin typeface="Calibri" pitchFamily="34" charset="0"/>
              </a:rPr>
              <a:t>Όταν η αξιολόγηση γίνεται μέσω στοιχείων που συγκεντρώθηκαν έξω από την επιχείρηση, αναφορικά με το πως άλλες επιχειρήσεις αμείβουν παρόμοιες θέσεις εργασίας, τότε δεν αναφερόμαστε στην αξιολόγηση της θέσης εργασίας, αλλά στην </a:t>
            </a:r>
            <a:r>
              <a:rPr lang="el-GR" sz="2300" b="1" i="1" smtClean="0">
                <a:solidFill>
                  <a:srgbClr val="C00000"/>
                </a:solidFill>
                <a:latin typeface="Calibri" pitchFamily="34" charset="0"/>
              </a:rPr>
              <a:t>τιμολόγηση της αγοράς</a:t>
            </a:r>
            <a:r>
              <a:rPr lang="el-GR" sz="2300" smtClean="0">
                <a:latin typeface="Calibri" pitchFamily="34" charset="0"/>
              </a:rPr>
              <a:t>.</a:t>
            </a:r>
          </a:p>
          <a:p>
            <a:pPr marL="457200" indent="-457200"/>
            <a:r>
              <a:rPr lang="el-GR" sz="2300" smtClean="0">
                <a:latin typeface="Calibri" pitchFamily="34" charset="0"/>
              </a:rPr>
              <a:t>Στόχος της κάθε επιχείρησης είναι να διαμορφώσει μια </a:t>
            </a:r>
            <a:r>
              <a:rPr lang="el-GR" sz="2300" b="1" smtClean="0">
                <a:solidFill>
                  <a:srgbClr val="C00000"/>
                </a:solidFill>
                <a:latin typeface="Calibri" pitchFamily="34" charset="0"/>
              </a:rPr>
              <a:t>δομή μισθολογικών πληρωμών</a:t>
            </a:r>
            <a:r>
              <a:rPr lang="el-GR" sz="2300" smtClean="0">
                <a:latin typeface="Calibri" pitchFamily="34" charset="0"/>
              </a:rPr>
              <a:t> (</a:t>
            </a:r>
            <a:r>
              <a:rPr lang="en-US" sz="2300" smtClean="0">
                <a:latin typeface="Calibri" pitchFamily="34" charset="0"/>
              </a:rPr>
              <a:t>pay structure</a:t>
            </a:r>
            <a:r>
              <a:rPr lang="el-GR" sz="2300" smtClean="0">
                <a:latin typeface="Calibri" pitchFamily="34" charset="0"/>
              </a:rPr>
              <a:t>) που θα είναι εσωτερικά δίκαιη και εξωτερικά ανταγωνιστική.</a:t>
            </a:r>
          </a:p>
          <a:p>
            <a:pPr marL="457200" indent="-457200"/>
            <a:r>
              <a:rPr lang="el-GR" sz="2300" smtClean="0">
                <a:latin typeface="Calibri" pitchFamily="34" charset="0"/>
              </a:rPr>
              <a:t>Η διαδικασία διαμόρφωσης της </a:t>
            </a:r>
            <a:r>
              <a:rPr lang="el-GR" sz="2300" i="1" smtClean="0">
                <a:latin typeface="Calibri" pitchFamily="34" charset="0"/>
              </a:rPr>
              <a:t>δομής</a:t>
            </a:r>
            <a:r>
              <a:rPr lang="el-GR" sz="2300" smtClean="0">
                <a:latin typeface="Calibri" pitchFamily="34" charset="0"/>
              </a:rPr>
              <a:t> </a:t>
            </a:r>
            <a:r>
              <a:rPr lang="el-GR" sz="2300" i="1" smtClean="0">
                <a:latin typeface="Calibri" pitchFamily="34" charset="0"/>
              </a:rPr>
              <a:t>μισθολογικών πληρωμών</a:t>
            </a:r>
            <a:r>
              <a:rPr lang="el-GR" sz="2300" smtClean="0">
                <a:latin typeface="Calibri" pitchFamily="34" charset="0"/>
              </a:rPr>
              <a:t> σε χρηματικές μονάδες λέγεται και </a:t>
            </a:r>
            <a:r>
              <a:rPr lang="el-GR" sz="2300" b="1" i="1" smtClean="0">
                <a:solidFill>
                  <a:srgbClr val="C00000"/>
                </a:solidFill>
                <a:latin typeface="Calibri" pitchFamily="34" charset="0"/>
              </a:rPr>
              <a:t>τιμολόγηση θέσης εργασίας</a:t>
            </a:r>
            <a:r>
              <a:rPr lang="el-GR" sz="2300" b="1" smtClean="0">
                <a:solidFill>
                  <a:srgbClr val="C00000"/>
                </a:solidFill>
                <a:latin typeface="Calibri" pitchFamily="34" charset="0"/>
              </a:rPr>
              <a:t> </a:t>
            </a:r>
            <a:r>
              <a:rPr lang="el-GR" sz="2300" smtClean="0">
                <a:latin typeface="Calibri" pitchFamily="34" charset="0"/>
              </a:rPr>
              <a:t>(</a:t>
            </a:r>
            <a:r>
              <a:rPr lang="en-US" sz="2300" smtClean="0">
                <a:latin typeface="Calibri" pitchFamily="34" charset="0"/>
              </a:rPr>
              <a:t>job pricing</a:t>
            </a:r>
            <a:r>
              <a:rPr lang="el-GR" sz="2300" smtClean="0">
                <a:latin typeface="Calibri" pitchFamily="34" charset="0"/>
              </a:rPr>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228600"/>
            <a:ext cx="9144000" cy="968375"/>
          </a:xfrm>
        </p:spPr>
        <p:txBody>
          <a:bodyPr/>
          <a:lstStyle/>
          <a:p>
            <a:pPr eaLnBrk="1" hangingPunct="1">
              <a:defRPr/>
            </a:pPr>
            <a:r>
              <a:rPr lang="el-GR" sz="3000" b="1" dirty="0" smtClean="0">
                <a:latin typeface="Calibri" pitchFamily="34" charset="0"/>
              </a:rPr>
              <a:t>ΔΙΑΜΟΡΦΩΣΗ ΤΗΣ ΔΟΜΗΣ ΑΜΟΙΒΩΝ </a:t>
            </a:r>
            <a:r>
              <a:rPr lang="el-GR" sz="3000" b="1" dirty="0" smtClean="0">
                <a:solidFill>
                  <a:srgbClr val="7B9899"/>
                </a:solidFill>
                <a:latin typeface="Calibri" pitchFamily="34" charset="0"/>
              </a:rPr>
              <a:t/>
            </a:r>
            <a:br>
              <a:rPr lang="el-GR" sz="3000" b="1" dirty="0" smtClean="0">
                <a:solidFill>
                  <a:srgbClr val="7B9899"/>
                </a:solidFill>
                <a:latin typeface="Calibri" pitchFamily="34" charset="0"/>
              </a:rPr>
            </a:br>
            <a:r>
              <a:rPr lang="el-GR" sz="3000" i="1" dirty="0" smtClean="0">
                <a:latin typeface="Calibri" pitchFamily="34" charset="0"/>
              </a:rPr>
              <a:t> </a:t>
            </a:r>
            <a:r>
              <a:rPr lang="el-GR" sz="3000" b="1" dirty="0" smtClean="0">
                <a:solidFill>
                  <a:srgbClr val="0070C0"/>
                </a:solidFill>
                <a:latin typeface="Calibri" pitchFamily="34" charset="0"/>
              </a:rPr>
              <a:t>Τιμολόγηση θέσης εργασίας </a:t>
            </a:r>
            <a:r>
              <a:rPr lang="el-GR" sz="3000" dirty="0" smtClean="0">
                <a:latin typeface="Calibri" pitchFamily="34" charset="0"/>
              </a:rPr>
              <a:t>(</a:t>
            </a:r>
            <a:r>
              <a:rPr lang="en-US" sz="3000" dirty="0" smtClean="0">
                <a:latin typeface="Calibri" pitchFamily="34" charset="0"/>
              </a:rPr>
              <a:t>job pricing</a:t>
            </a:r>
            <a:r>
              <a:rPr lang="el-GR" sz="3000" dirty="0" smtClean="0">
                <a:latin typeface="Calibri" pitchFamily="34" charset="0"/>
              </a:rPr>
              <a:t>)</a:t>
            </a:r>
            <a:r>
              <a:rPr lang="el-GR" sz="3000" b="1" dirty="0" smtClean="0">
                <a:solidFill>
                  <a:srgbClr val="0070C0"/>
                </a:solidFill>
                <a:latin typeface="Calibri" pitchFamily="34" charset="0"/>
              </a:rPr>
              <a:t>: 2/8</a:t>
            </a:r>
            <a:endParaRPr lang="el-GR" sz="3000" dirty="0" smtClean="0">
              <a:solidFill>
                <a:srgbClr val="0070C0"/>
              </a:solidFill>
              <a:latin typeface="Calibri" pitchFamily="34" charset="0"/>
            </a:endParaRPr>
          </a:p>
        </p:txBody>
      </p:sp>
      <p:sp>
        <p:nvSpPr>
          <p:cNvPr id="3" name="Slide Number Placeholder 2"/>
          <p:cNvSpPr>
            <a:spLocks noGrp="1"/>
          </p:cNvSpPr>
          <p:nvPr>
            <p:ph type="sldNum" sz="quarter" idx="12"/>
          </p:nvPr>
        </p:nvSpPr>
        <p:spPr/>
        <p:txBody>
          <a:bodyPr/>
          <a:lstStyle/>
          <a:p>
            <a:pPr>
              <a:defRPr/>
            </a:pPr>
            <a:fld id="{3DD06839-1F24-4574-91FE-08A6F40AC03A}" type="slidenum">
              <a:rPr lang="el-GR"/>
              <a:pPr>
                <a:defRPr/>
              </a:pPr>
              <a:t>16</a:t>
            </a:fld>
            <a:endParaRPr lang="el-GR" dirty="0"/>
          </a:p>
        </p:txBody>
      </p:sp>
      <p:sp>
        <p:nvSpPr>
          <p:cNvPr id="45060" name="Content Placeholder 5"/>
          <p:cNvSpPr>
            <a:spLocks noGrp="1"/>
          </p:cNvSpPr>
          <p:nvPr>
            <p:ph sz="quarter" idx="1"/>
          </p:nvPr>
        </p:nvSpPr>
        <p:spPr>
          <a:xfrm>
            <a:off x="0" y="1268413"/>
            <a:ext cx="9144000" cy="5589587"/>
          </a:xfrm>
        </p:spPr>
        <p:txBody>
          <a:bodyPr/>
          <a:lstStyle/>
          <a:p>
            <a:pPr marL="457200" indent="-457200"/>
            <a:r>
              <a:rPr lang="el-GR" sz="2200" smtClean="0">
                <a:latin typeface="Calibri" pitchFamily="34" charset="0"/>
              </a:rPr>
              <a:t>Στάδια τιμολόγησης θέσης εργασίας. Η Επιτροπή Ειδικών, …</a:t>
            </a:r>
          </a:p>
          <a:p>
            <a:pPr marL="457200" indent="-457200">
              <a:buFont typeface="Georgia" pitchFamily="18" charset="0"/>
              <a:buAutoNum type="arabicPeriod"/>
            </a:pPr>
            <a:r>
              <a:rPr lang="el-GR" sz="2200" b="1" smtClean="0">
                <a:solidFill>
                  <a:srgbClr val="C00000"/>
                </a:solidFill>
                <a:latin typeface="Calibri" pitchFamily="34" charset="0"/>
              </a:rPr>
              <a:t>Αποτελέσματα αξιολόγησης θέσεων εργασίας </a:t>
            </a:r>
            <a:r>
              <a:rPr lang="el-GR" sz="2200" smtClean="0">
                <a:latin typeface="Calibri" pitchFamily="34" charset="0"/>
              </a:rPr>
              <a:t>(</a:t>
            </a:r>
            <a:r>
              <a:rPr lang="en-US" sz="2200" smtClean="0">
                <a:latin typeface="Calibri" pitchFamily="34" charset="0"/>
              </a:rPr>
              <a:t>job ranking results</a:t>
            </a:r>
            <a:r>
              <a:rPr lang="el-GR" sz="2200" smtClean="0">
                <a:latin typeface="Calibri" pitchFamily="34" charset="0"/>
              </a:rPr>
              <a:t>): συγκεντρώνει τα αποτελέσματα από την αξιολόγηση όλων των θέσεων εργασίας, και κατατάσσει τις θέσεις αυτές κατά αύξουσα μισθολογική αξία, ανάλογα με το </a:t>
            </a:r>
            <a:r>
              <a:rPr lang="el-GR" sz="2200" b="1" i="1" smtClean="0">
                <a:solidFill>
                  <a:srgbClr val="0070C0"/>
                </a:solidFill>
                <a:latin typeface="Calibri" pitchFamily="34" charset="0"/>
              </a:rPr>
              <a:t>συνολικό πλήθος σημείων</a:t>
            </a:r>
            <a:r>
              <a:rPr lang="el-GR" sz="2200" b="1" smtClean="0">
                <a:solidFill>
                  <a:srgbClr val="0070C0"/>
                </a:solidFill>
                <a:latin typeface="Calibri" pitchFamily="34" charset="0"/>
              </a:rPr>
              <a:t> </a:t>
            </a:r>
            <a:r>
              <a:rPr lang="el-GR" sz="2200" smtClean="0">
                <a:latin typeface="Calibri" pitchFamily="34" charset="0"/>
              </a:rPr>
              <a:t>που αναλογούν σε κάθε θέση.</a:t>
            </a:r>
          </a:p>
          <a:p>
            <a:pPr marL="457200" indent="-457200">
              <a:buFont typeface="Georgia" pitchFamily="18" charset="0"/>
              <a:buAutoNum type="arabicPeriod"/>
            </a:pPr>
            <a:r>
              <a:rPr lang="el-GR" sz="2200" b="1" smtClean="0">
                <a:solidFill>
                  <a:srgbClr val="C00000"/>
                </a:solidFill>
                <a:latin typeface="Calibri" pitchFamily="34" charset="0"/>
              </a:rPr>
              <a:t>Αποτελέσματα έρευνας μισθών </a:t>
            </a:r>
            <a:r>
              <a:rPr lang="el-GR" sz="2200" smtClean="0">
                <a:latin typeface="Calibri" pitchFamily="34" charset="0"/>
              </a:rPr>
              <a:t>(</a:t>
            </a:r>
            <a:r>
              <a:rPr lang="en-US" sz="2200" smtClean="0">
                <a:latin typeface="Calibri" pitchFamily="34" charset="0"/>
              </a:rPr>
              <a:t>wages survey results</a:t>
            </a:r>
            <a:r>
              <a:rPr lang="el-GR" sz="2200" smtClean="0">
                <a:latin typeface="Calibri" pitchFamily="34" charset="0"/>
              </a:rPr>
              <a:t>): συγκεντρώνει τα αποτελέσματα από την έρευνα μισθών της αγοράς και κατατάσσει τα επίπεδα των μισθών κατά αύξοντα μέγεθος, σημειώνοντας τους τίτλους των θέσεων εργασίας στους οποίους αυτά αντιστοιχούν.</a:t>
            </a:r>
          </a:p>
          <a:p>
            <a:pPr marL="457200" indent="-457200">
              <a:buFont typeface="Georgia" pitchFamily="18" charset="0"/>
              <a:buAutoNum type="arabicPeriod"/>
            </a:pPr>
            <a:r>
              <a:rPr lang="el-GR" sz="2200" b="1" smtClean="0">
                <a:solidFill>
                  <a:srgbClr val="C00000"/>
                </a:solidFill>
                <a:latin typeface="Calibri" pitchFamily="34" charset="0"/>
              </a:rPr>
              <a:t>Διάγραμμα διασποράς μισθών </a:t>
            </a:r>
            <a:r>
              <a:rPr lang="el-GR" sz="2200" smtClean="0">
                <a:latin typeface="Calibri" pitchFamily="34" charset="0"/>
              </a:rPr>
              <a:t>(</a:t>
            </a:r>
            <a:r>
              <a:rPr lang="en-US" sz="2200" smtClean="0">
                <a:latin typeface="Calibri" pitchFamily="34" charset="0"/>
              </a:rPr>
              <a:t>wages scatter diagram</a:t>
            </a:r>
            <a:r>
              <a:rPr lang="el-GR" sz="2200" smtClean="0">
                <a:latin typeface="Calibri" pitchFamily="34" charset="0"/>
              </a:rPr>
              <a:t>): κατασκευάζει ένα διάγραμμα διασποράς όπου ο οριζόντιος άξονας, ή αλλιώς </a:t>
            </a:r>
            <a:r>
              <a:rPr lang="el-GR" sz="2200" b="1" i="1" smtClean="0">
                <a:solidFill>
                  <a:srgbClr val="0070C0"/>
                </a:solidFill>
                <a:latin typeface="Calibri" pitchFamily="34" charset="0"/>
              </a:rPr>
              <a:t>άξονας σημείων</a:t>
            </a:r>
            <a:r>
              <a:rPr lang="el-GR" sz="2200" smtClean="0">
                <a:latin typeface="Calibri" pitchFamily="34" charset="0"/>
              </a:rPr>
              <a:t>, σημειώνει το συνολικό πλήθος των σημείων και τον τίτλο κάθε θέσης που προέκυψαν από την αξιολόγηση θέσης εργασίας, και ο κατακόρυφος άξονας, ή αλλιώς </a:t>
            </a:r>
            <a:r>
              <a:rPr lang="el-GR" sz="2200" b="1" i="1" smtClean="0">
                <a:solidFill>
                  <a:srgbClr val="0070C0"/>
                </a:solidFill>
                <a:latin typeface="Calibri" pitchFamily="34" charset="0"/>
              </a:rPr>
              <a:t>άξονας μισθών</a:t>
            </a:r>
            <a:r>
              <a:rPr lang="el-GR" sz="2200" smtClean="0">
                <a:latin typeface="Calibri" pitchFamily="34" charset="0"/>
              </a:rPr>
              <a:t>, σημειώνει το αντίστοιχο επίπεδο μισθού για τον κάθε τίτλο θέσης.</a:t>
            </a:r>
          </a:p>
          <a:p>
            <a:pPr marL="457200" indent="-457200"/>
            <a:endParaRPr lang="el-GR" sz="2200" smtClean="0">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228600"/>
            <a:ext cx="9144000" cy="968375"/>
          </a:xfrm>
        </p:spPr>
        <p:txBody>
          <a:bodyPr/>
          <a:lstStyle/>
          <a:p>
            <a:pPr eaLnBrk="1" hangingPunct="1">
              <a:defRPr/>
            </a:pPr>
            <a:r>
              <a:rPr lang="el-GR" sz="3000" b="1" dirty="0" smtClean="0">
                <a:latin typeface="Calibri" pitchFamily="34" charset="0"/>
              </a:rPr>
              <a:t>ΔΙΑΜΟΡΦΩΣΗ ΤΗΣ ΔΟΜΗΣ ΑΜΟΙΒΩΝ </a:t>
            </a:r>
            <a:r>
              <a:rPr lang="el-GR" sz="3000" b="1" dirty="0" smtClean="0">
                <a:solidFill>
                  <a:srgbClr val="7B9899"/>
                </a:solidFill>
                <a:latin typeface="Calibri" pitchFamily="34" charset="0"/>
              </a:rPr>
              <a:t/>
            </a:r>
            <a:br>
              <a:rPr lang="el-GR" sz="3000" b="1" dirty="0" smtClean="0">
                <a:solidFill>
                  <a:srgbClr val="7B9899"/>
                </a:solidFill>
                <a:latin typeface="Calibri" pitchFamily="34" charset="0"/>
              </a:rPr>
            </a:br>
            <a:r>
              <a:rPr lang="el-GR" sz="3000" i="1" dirty="0" smtClean="0">
                <a:latin typeface="Calibri" pitchFamily="34" charset="0"/>
              </a:rPr>
              <a:t> </a:t>
            </a:r>
            <a:r>
              <a:rPr lang="el-GR" sz="3000" b="1" dirty="0" smtClean="0">
                <a:solidFill>
                  <a:srgbClr val="0070C0"/>
                </a:solidFill>
                <a:latin typeface="Calibri" pitchFamily="34" charset="0"/>
              </a:rPr>
              <a:t>Τιμολόγηση θέσης εργασίας </a:t>
            </a:r>
            <a:r>
              <a:rPr lang="el-GR" sz="3000" dirty="0" smtClean="0">
                <a:latin typeface="Calibri" pitchFamily="34" charset="0"/>
              </a:rPr>
              <a:t>(</a:t>
            </a:r>
            <a:r>
              <a:rPr lang="en-US" sz="3000" dirty="0" smtClean="0">
                <a:latin typeface="Calibri" pitchFamily="34" charset="0"/>
              </a:rPr>
              <a:t>job pricing</a:t>
            </a:r>
            <a:r>
              <a:rPr lang="el-GR" sz="3000" dirty="0" smtClean="0">
                <a:latin typeface="Calibri" pitchFamily="34" charset="0"/>
              </a:rPr>
              <a:t>)</a:t>
            </a:r>
            <a:r>
              <a:rPr lang="el-GR" sz="3000" b="1" dirty="0" smtClean="0">
                <a:solidFill>
                  <a:srgbClr val="0070C0"/>
                </a:solidFill>
                <a:latin typeface="Calibri" pitchFamily="34" charset="0"/>
              </a:rPr>
              <a:t>: 3/8</a:t>
            </a:r>
            <a:endParaRPr lang="el-GR" sz="3000" dirty="0" smtClean="0">
              <a:solidFill>
                <a:srgbClr val="0070C0"/>
              </a:solidFill>
              <a:latin typeface="Calibri" pitchFamily="34" charset="0"/>
            </a:endParaRPr>
          </a:p>
        </p:txBody>
      </p:sp>
      <p:sp>
        <p:nvSpPr>
          <p:cNvPr id="3" name="Slide Number Placeholder 2"/>
          <p:cNvSpPr>
            <a:spLocks noGrp="1"/>
          </p:cNvSpPr>
          <p:nvPr>
            <p:ph type="sldNum" sz="quarter" idx="12"/>
          </p:nvPr>
        </p:nvSpPr>
        <p:spPr/>
        <p:txBody>
          <a:bodyPr/>
          <a:lstStyle/>
          <a:p>
            <a:pPr>
              <a:defRPr/>
            </a:pPr>
            <a:fld id="{01610453-8625-41B2-8F6F-24BF230E55CB}" type="slidenum">
              <a:rPr lang="el-GR"/>
              <a:pPr>
                <a:defRPr/>
              </a:pPr>
              <a:t>17</a:t>
            </a:fld>
            <a:endParaRPr lang="el-GR" dirty="0"/>
          </a:p>
        </p:txBody>
      </p:sp>
      <p:sp>
        <p:nvSpPr>
          <p:cNvPr id="7173" name="Content Placeholder 5"/>
          <p:cNvSpPr>
            <a:spLocks noGrp="1"/>
          </p:cNvSpPr>
          <p:nvPr>
            <p:ph sz="quarter" idx="1"/>
          </p:nvPr>
        </p:nvSpPr>
        <p:spPr>
          <a:xfrm>
            <a:off x="0" y="1268413"/>
            <a:ext cx="9144000" cy="576262"/>
          </a:xfrm>
        </p:spPr>
        <p:txBody>
          <a:bodyPr/>
          <a:lstStyle/>
          <a:p>
            <a:pPr marL="457200" indent="-457200">
              <a:buFont typeface="Wingdings 2" pitchFamily="18" charset="2"/>
              <a:buNone/>
            </a:pPr>
            <a:r>
              <a:rPr lang="el-GR" sz="2300" b="1" smtClean="0">
                <a:solidFill>
                  <a:srgbClr val="C00000"/>
                </a:solidFill>
                <a:latin typeface="Calibri" pitchFamily="34" charset="0"/>
              </a:rPr>
              <a:t>Παράδειγμα: </a:t>
            </a:r>
            <a:r>
              <a:rPr lang="el-GR" sz="2300" smtClean="0">
                <a:latin typeface="Calibri" pitchFamily="34" charset="0"/>
              </a:rPr>
              <a:t>Διάγραμμα διασποράς και διαμόρφωσης δομής αμοιβών</a:t>
            </a:r>
          </a:p>
        </p:txBody>
      </p:sp>
      <p:sp>
        <p:nvSpPr>
          <p:cNvPr id="717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graphicFrame>
        <p:nvGraphicFramePr>
          <p:cNvPr id="7170" name="Object 1"/>
          <p:cNvGraphicFramePr>
            <a:graphicFrameLocks noChangeAspect="1"/>
          </p:cNvGraphicFramePr>
          <p:nvPr/>
        </p:nvGraphicFramePr>
        <p:xfrm>
          <a:off x="863600" y="1643063"/>
          <a:ext cx="7021513" cy="5214937"/>
        </p:xfrm>
        <a:graphic>
          <a:graphicData uri="http://schemas.openxmlformats.org/presentationml/2006/ole">
            <mc:AlternateContent xmlns:mc="http://schemas.openxmlformats.org/markup-compatibility/2006">
              <mc:Choice xmlns:v="urn:schemas-microsoft-com:vml" Requires="v">
                <p:oleObj spid="_x0000_s7171" name="Visio" r:id="rId3" imgW="10197789" imgH="7569720" progId="">
                  <p:embed/>
                </p:oleObj>
              </mc:Choice>
              <mc:Fallback>
                <p:oleObj name="Visio" r:id="rId3" imgW="10197789" imgH="7569720" progId="">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3600" y="1643063"/>
                        <a:ext cx="7021513" cy="5214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228600"/>
            <a:ext cx="9144000" cy="968375"/>
          </a:xfrm>
        </p:spPr>
        <p:txBody>
          <a:bodyPr/>
          <a:lstStyle/>
          <a:p>
            <a:pPr eaLnBrk="1" hangingPunct="1">
              <a:defRPr/>
            </a:pPr>
            <a:r>
              <a:rPr lang="el-GR" sz="3000" b="1" dirty="0" smtClean="0">
                <a:latin typeface="Calibri" pitchFamily="34" charset="0"/>
              </a:rPr>
              <a:t>ΔΙΑΜΟΡΦΩΣΗ ΤΗΣ ΔΟΜΗΣ ΑΜΟΙΒΩΝ </a:t>
            </a:r>
            <a:r>
              <a:rPr lang="el-GR" sz="3000" b="1" dirty="0" smtClean="0">
                <a:solidFill>
                  <a:srgbClr val="7B9899"/>
                </a:solidFill>
                <a:latin typeface="Calibri" pitchFamily="34" charset="0"/>
              </a:rPr>
              <a:t/>
            </a:r>
            <a:br>
              <a:rPr lang="el-GR" sz="3000" b="1" dirty="0" smtClean="0">
                <a:solidFill>
                  <a:srgbClr val="7B9899"/>
                </a:solidFill>
                <a:latin typeface="Calibri" pitchFamily="34" charset="0"/>
              </a:rPr>
            </a:br>
            <a:r>
              <a:rPr lang="el-GR" sz="3000" i="1" dirty="0" smtClean="0">
                <a:latin typeface="Calibri" pitchFamily="34" charset="0"/>
              </a:rPr>
              <a:t> </a:t>
            </a:r>
            <a:r>
              <a:rPr lang="el-GR" sz="3000" b="1" dirty="0" smtClean="0">
                <a:solidFill>
                  <a:srgbClr val="0070C0"/>
                </a:solidFill>
                <a:latin typeface="Calibri" pitchFamily="34" charset="0"/>
              </a:rPr>
              <a:t>Τιμολόγηση θέσης εργασίας </a:t>
            </a:r>
            <a:r>
              <a:rPr lang="el-GR" sz="3000" dirty="0" smtClean="0">
                <a:latin typeface="Calibri" pitchFamily="34" charset="0"/>
              </a:rPr>
              <a:t>(</a:t>
            </a:r>
            <a:r>
              <a:rPr lang="en-US" sz="3000" dirty="0" smtClean="0">
                <a:latin typeface="Calibri" pitchFamily="34" charset="0"/>
              </a:rPr>
              <a:t>job pricing</a:t>
            </a:r>
            <a:r>
              <a:rPr lang="el-GR" sz="3000" dirty="0" smtClean="0">
                <a:latin typeface="Calibri" pitchFamily="34" charset="0"/>
              </a:rPr>
              <a:t>)</a:t>
            </a:r>
            <a:r>
              <a:rPr lang="el-GR" sz="3000" b="1" dirty="0" smtClean="0">
                <a:solidFill>
                  <a:srgbClr val="0070C0"/>
                </a:solidFill>
                <a:latin typeface="Calibri" pitchFamily="34" charset="0"/>
              </a:rPr>
              <a:t>: 4/8</a:t>
            </a:r>
            <a:endParaRPr lang="el-GR" sz="3000" dirty="0" smtClean="0">
              <a:solidFill>
                <a:srgbClr val="0070C0"/>
              </a:solidFill>
              <a:latin typeface="Calibri" pitchFamily="34" charset="0"/>
            </a:endParaRPr>
          </a:p>
        </p:txBody>
      </p:sp>
      <p:sp>
        <p:nvSpPr>
          <p:cNvPr id="3" name="Slide Number Placeholder 2"/>
          <p:cNvSpPr>
            <a:spLocks noGrp="1"/>
          </p:cNvSpPr>
          <p:nvPr>
            <p:ph type="sldNum" sz="quarter" idx="12"/>
          </p:nvPr>
        </p:nvSpPr>
        <p:spPr/>
        <p:txBody>
          <a:bodyPr/>
          <a:lstStyle/>
          <a:p>
            <a:pPr>
              <a:defRPr/>
            </a:pPr>
            <a:fld id="{D88E617A-C70B-4DAA-B97E-B0C1A55CC1F3}" type="slidenum">
              <a:rPr lang="el-GR"/>
              <a:pPr>
                <a:defRPr/>
              </a:pPr>
              <a:t>18</a:t>
            </a:fld>
            <a:endParaRPr lang="el-GR" dirty="0"/>
          </a:p>
        </p:txBody>
      </p:sp>
      <p:sp>
        <p:nvSpPr>
          <p:cNvPr id="46084" name="Content Placeholder 5"/>
          <p:cNvSpPr>
            <a:spLocks noGrp="1"/>
          </p:cNvSpPr>
          <p:nvPr>
            <p:ph sz="quarter" idx="1"/>
          </p:nvPr>
        </p:nvSpPr>
        <p:spPr>
          <a:xfrm>
            <a:off x="0" y="1268413"/>
            <a:ext cx="9144000" cy="3529012"/>
          </a:xfrm>
        </p:spPr>
        <p:txBody>
          <a:bodyPr/>
          <a:lstStyle/>
          <a:p>
            <a:pPr marL="457200" indent="-457200">
              <a:buFont typeface="Georgia" pitchFamily="18" charset="0"/>
              <a:buAutoNum type="arabicPeriod" startAt="4"/>
            </a:pPr>
            <a:r>
              <a:rPr lang="el-GR" sz="2200" b="1" smtClean="0">
                <a:solidFill>
                  <a:srgbClr val="C00000"/>
                </a:solidFill>
                <a:latin typeface="Calibri" pitchFamily="34" charset="0"/>
              </a:rPr>
              <a:t>Γραμμή μισθών </a:t>
            </a:r>
            <a:r>
              <a:rPr lang="el-GR" sz="2200" smtClean="0">
                <a:latin typeface="Calibri" pitchFamily="34" charset="0"/>
              </a:rPr>
              <a:t>(</a:t>
            </a:r>
            <a:r>
              <a:rPr lang="en-US" sz="2200" smtClean="0">
                <a:latin typeface="Calibri" pitchFamily="34" charset="0"/>
              </a:rPr>
              <a:t>wages line</a:t>
            </a:r>
            <a:r>
              <a:rPr lang="el-GR" sz="2200" smtClean="0">
                <a:latin typeface="Calibri" pitchFamily="34" charset="0"/>
              </a:rPr>
              <a:t>): Η επιτροπή ειδικών σύρει την αντιπροσωπευτικότερη γραμμή μισθών, ή αλλιώς την </a:t>
            </a:r>
            <a:r>
              <a:rPr lang="el-GR" sz="2200" b="1" i="1" smtClean="0">
                <a:solidFill>
                  <a:srgbClr val="0070C0"/>
                </a:solidFill>
                <a:latin typeface="Calibri" pitchFamily="34" charset="0"/>
              </a:rPr>
              <a:t>καμπύλη μισθών</a:t>
            </a:r>
            <a:r>
              <a:rPr lang="el-GR" sz="2200" smtClean="0">
                <a:latin typeface="Calibri" pitchFamily="34" charset="0"/>
              </a:rPr>
              <a:t> (</a:t>
            </a:r>
            <a:r>
              <a:rPr lang="en-US" sz="2200" smtClean="0">
                <a:latin typeface="Calibri" pitchFamily="34" charset="0"/>
              </a:rPr>
              <a:t>wages curve</a:t>
            </a:r>
            <a:r>
              <a:rPr lang="el-GR" sz="2200" smtClean="0">
                <a:latin typeface="Calibri" pitchFamily="34" charset="0"/>
              </a:rPr>
              <a:t>), ανάμεσα στους μαύρους κυκλίσκους του διαγράμματος διασποράς, για να αποκτήσει μια εικόνα αναφορικά με τη σχέση μεταξύ πλήθους σημείων και επιπέδων μισθών των θέσεων εργασίας.</a:t>
            </a:r>
          </a:p>
          <a:p>
            <a:pPr marL="457200" indent="-457200">
              <a:buFont typeface="Georgia" pitchFamily="18" charset="0"/>
              <a:buAutoNum type="arabicPeriod" startAt="4"/>
            </a:pPr>
            <a:r>
              <a:rPr lang="el-GR" sz="2200" b="1" smtClean="0">
                <a:solidFill>
                  <a:srgbClr val="C00000"/>
                </a:solidFill>
                <a:latin typeface="Calibri" pitchFamily="34" charset="0"/>
              </a:rPr>
              <a:t>Μισθολογικά επίπεδα </a:t>
            </a:r>
            <a:r>
              <a:rPr lang="el-GR" sz="2200" smtClean="0">
                <a:latin typeface="Calibri" pitchFamily="34" charset="0"/>
              </a:rPr>
              <a:t>(</a:t>
            </a:r>
            <a:r>
              <a:rPr lang="en-US" sz="2200" smtClean="0">
                <a:latin typeface="Calibri" pitchFamily="34" charset="0"/>
              </a:rPr>
              <a:t>wages levels</a:t>
            </a:r>
            <a:r>
              <a:rPr lang="el-GR" sz="2200" smtClean="0">
                <a:latin typeface="Calibri" pitchFamily="34" charset="0"/>
              </a:rPr>
              <a:t>): Με τη βοήθεια των συγκεντρωθέντων στοιχείων (πλήθος σημείων θέσεων και μισθών) διαμορφώνονται τα μισθολογικά επίπεδα, ή οι </a:t>
            </a:r>
            <a:r>
              <a:rPr lang="el-GR" sz="2200" b="1" i="1" smtClean="0">
                <a:solidFill>
                  <a:srgbClr val="0070C0"/>
                </a:solidFill>
                <a:latin typeface="Calibri" pitchFamily="34" charset="0"/>
              </a:rPr>
              <a:t>μισθολογικές ομάδες </a:t>
            </a:r>
            <a:r>
              <a:rPr lang="el-GR" sz="2200" smtClean="0">
                <a:latin typeface="Calibri" pitchFamily="34" charset="0"/>
              </a:rPr>
              <a:t>(</a:t>
            </a:r>
            <a:r>
              <a:rPr lang="en-US" sz="2200" smtClean="0">
                <a:latin typeface="Calibri" pitchFamily="34" charset="0"/>
              </a:rPr>
              <a:t>wages groups</a:t>
            </a:r>
            <a:r>
              <a:rPr lang="el-GR" sz="2200" smtClean="0">
                <a:latin typeface="Calibri" pitchFamily="34" charset="0"/>
              </a:rPr>
              <a:t>). Το </a:t>
            </a:r>
            <a:r>
              <a:rPr lang="el-GR" sz="2200" b="1" i="1" smtClean="0">
                <a:solidFill>
                  <a:srgbClr val="0070C0"/>
                </a:solidFill>
                <a:latin typeface="Calibri" pitchFamily="34" charset="0"/>
              </a:rPr>
              <a:t>εύρος μισθού</a:t>
            </a:r>
            <a:r>
              <a:rPr lang="el-GR" sz="2200" b="1" smtClean="0">
                <a:solidFill>
                  <a:srgbClr val="0070C0"/>
                </a:solidFill>
                <a:latin typeface="Calibri" pitchFamily="34" charset="0"/>
              </a:rPr>
              <a:t> </a:t>
            </a:r>
            <a:r>
              <a:rPr lang="el-GR" sz="2200" smtClean="0">
                <a:latin typeface="Calibri" pitchFamily="34" charset="0"/>
              </a:rPr>
              <a:t>(</a:t>
            </a:r>
            <a:r>
              <a:rPr lang="en-US" sz="2200" smtClean="0">
                <a:latin typeface="Calibri" pitchFamily="34" charset="0"/>
              </a:rPr>
              <a:t>wages</a:t>
            </a:r>
            <a:r>
              <a:rPr lang="el-GR" sz="2200" smtClean="0">
                <a:latin typeface="Calibri" pitchFamily="34" charset="0"/>
              </a:rPr>
              <a:t>) κάθε επιπέδου βρίσκεται αν από το μέγιστο μισθό αφαιρεθεί ο ελάχιστος μισθός.</a:t>
            </a:r>
          </a:p>
          <a:p>
            <a:pPr marL="457200" indent="-457200">
              <a:buFont typeface="Georgia" pitchFamily="18" charset="0"/>
              <a:buAutoNum type="arabicPeriod" startAt="4"/>
            </a:pPr>
            <a:endParaRPr lang="el-GR" sz="2200" smtClean="0">
              <a:latin typeface="Calibri" pitchFamily="34" charset="0"/>
            </a:endParaRPr>
          </a:p>
          <a:p>
            <a:pPr marL="457200" indent="-457200"/>
            <a:endParaRPr lang="el-GR" sz="2200" smtClean="0">
              <a:latin typeface="Calibri" pitchFamily="34" charset="0"/>
            </a:endParaRPr>
          </a:p>
        </p:txBody>
      </p:sp>
      <p:pic>
        <p:nvPicPr>
          <p:cNvPr id="46085" name="Picture 3"/>
          <p:cNvPicPr>
            <a:picLocks noChangeAspect="1" noChangeArrowheads="1"/>
          </p:cNvPicPr>
          <p:nvPr/>
        </p:nvPicPr>
        <p:blipFill>
          <a:blip r:embed="rId2" cstate="print"/>
          <a:srcRect/>
          <a:stretch>
            <a:fillRect/>
          </a:stretch>
        </p:blipFill>
        <p:spPr bwMode="auto">
          <a:xfrm>
            <a:off x="323850" y="4792663"/>
            <a:ext cx="8604250" cy="20653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228600"/>
            <a:ext cx="9144000" cy="968375"/>
          </a:xfrm>
        </p:spPr>
        <p:txBody>
          <a:bodyPr/>
          <a:lstStyle/>
          <a:p>
            <a:pPr eaLnBrk="1" hangingPunct="1">
              <a:defRPr/>
            </a:pPr>
            <a:r>
              <a:rPr lang="el-GR" sz="3000" b="1" dirty="0" smtClean="0">
                <a:latin typeface="Calibri" pitchFamily="34" charset="0"/>
              </a:rPr>
              <a:t>ΔΙΑΜΟΡΦΩΣΗ ΤΗΣ ΔΟΜΗΣ ΑΜΟΙΒΩΝ </a:t>
            </a:r>
            <a:r>
              <a:rPr lang="el-GR" sz="3000" b="1" dirty="0" smtClean="0">
                <a:solidFill>
                  <a:srgbClr val="7B9899"/>
                </a:solidFill>
                <a:latin typeface="Calibri" pitchFamily="34" charset="0"/>
              </a:rPr>
              <a:t/>
            </a:r>
            <a:br>
              <a:rPr lang="el-GR" sz="3000" b="1" dirty="0" smtClean="0">
                <a:solidFill>
                  <a:srgbClr val="7B9899"/>
                </a:solidFill>
                <a:latin typeface="Calibri" pitchFamily="34" charset="0"/>
              </a:rPr>
            </a:br>
            <a:r>
              <a:rPr lang="el-GR" sz="3000" i="1" dirty="0" smtClean="0">
                <a:latin typeface="Calibri" pitchFamily="34" charset="0"/>
              </a:rPr>
              <a:t> </a:t>
            </a:r>
            <a:r>
              <a:rPr lang="el-GR" sz="3000" b="1" dirty="0" smtClean="0">
                <a:solidFill>
                  <a:srgbClr val="0070C0"/>
                </a:solidFill>
                <a:latin typeface="Calibri" pitchFamily="34" charset="0"/>
              </a:rPr>
              <a:t>Τιμολόγηση θέσης εργασίας </a:t>
            </a:r>
            <a:r>
              <a:rPr lang="el-GR" sz="3000" dirty="0" smtClean="0">
                <a:latin typeface="Calibri" pitchFamily="34" charset="0"/>
              </a:rPr>
              <a:t>(</a:t>
            </a:r>
            <a:r>
              <a:rPr lang="en-US" sz="3000" dirty="0" smtClean="0">
                <a:latin typeface="Calibri" pitchFamily="34" charset="0"/>
              </a:rPr>
              <a:t>job pricing</a:t>
            </a:r>
            <a:r>
              <a:rPr lang="el-GR" sz="3000" dirty="0" smtClean="0">
                <a:latin typeface="Calibri" pitchFamily="34" charset="0"/>
              </a:rPr>
              <a:t>)</a:t>
            </a:r>
            <a:r>
              <a:rPr lang="el-GR" sz="3000" b="1" dirty="0" smtClean="0">
                <a:solidFill>
                  <a:srgbClr val="0070C0"/>
                </a:solidFill>
                <a:latin typeface="Calibri" pitchFamily="34" charset="0"/>
              </a:rPr>
              <a:t>: 5/8</a:t>
            </a:r>
            <a:endParaRPr lang="el-GR" sz="3000" dirty="0" smtClean="0">
              <a:solidFill>
                <a:srgbClr val="0070C0"/>
              </a:solidFill>
              <a:latin typeface="Calibri" pitchFamily="34" charset="0"/>
            </a:endParaRPr>
          </a:p>
        </p:txBody>
      </p:sp>
      <p:sp>
        <p:nvSpPr>
          <p:cNvPr id="3" name="Slide Number Placeholder 2"/>
          <p:cNvSpPr>
            <a:spLocks noGrp="1"/>
          </p:cNvSpPr>
          <p:nvPr>
            <p:ph type="sldNum" sz="quarter" idx="12"/>
          </p:nvPr>
        </p:nvSpPr>
        <p:spPr/>
        <p:txBody>
          <a:bodyPr/>
          <a:lstStyle/>
          <a:p>
            <a:pPr>
              <a:defRPr/>
            </a:pPr>
            <a:fld id="{DF6848A4-88EA-4DDC-95BC-EB42C3DD60F0}" type="slidenum">
              <a:rPr lang="el-GR"/>
              <a:pPr>
                <a:defRPr/>
              </a:pPr>
              <a:t>19</a:t>
            </a:fld>
            <a:endParaRPr lang="el-GR" dirty="0"/>
          </a:p>
        </p:txBody>
      </p:sp>
      <p:sp>
        <p:nvSpPr>
          <p:cNvPr id="8197" name="Content Placeholder 5"/>
          <p:cNvSpPr>
            <a:spLocks noGrp="1"/>
          </p:cNvSpPr>
          <p:nvPr>
            <p:ph sz="quarter" idx="1"/>
          </p:nvPr>
        </p:nvSpPr>
        <p:spPr>
          <a:xfrm>
            <a:off x="0" y="1268413"/>
            <a:ext cx="9144000" cy="1223962"/>
          </a:xfrm>
        </p:spPr>
        <p:txBody>
          <a:bodyPr/>
          <a:lstStyle/>
          <a:p>
            <a:pPr marL="457200" indent="-457200">
              <a:buFont typeface="Georgia" pitchFamily="18" charset="0"/>
              <a:buAutoNum type="arabicPeriod" startAt="6"/>
            </a:pPr>
            <a:r>
              <a:rPr lang="el-GR" sz="2300" b="1" i="1" smtClean="0">
                <a:solidFill>
                  <a:srgbClr val="C00000"/>
                </a:solidFill>
                <a:latin typeface="Calibri" pitchFamily="34" charset="0"/>
              </a:rPr>
              <a:t>Ευρυζωνικότητα</a:t>
            </a:r>
            <a:r>
              <a:rPr lang="el-GR" sz="2300" smtClean="0">
                <a:latin typeface="Calibri" pitchFamily="34" charset="0"/>
              </a:rPr>
              <a:t> (</a:t>
            </a:r>
            <a:r>
              <a:rPr lang="en-US" sz="2300" smtClean="0">
                <a:latin typeface="Calibri" pitchFamily="34" charset="0"/>
              </a:rPr>
              <a:t>broadbanding</a:t>
            </a:r>
            <a:r>
              <a:rPr lang="el-GR" sz="2300" smtClean="0">
                <a:latin typeface="Calibri" pitchFamily="34" charset="0"/>
              </a:rPr>
              <a:t>): πολλές επιχειρήσεις χρησιμοποιούν λιγότερες μισθολογικές ομάδες διευρύνοντας όμως το εύρος μισθού κάθε ομάδας. </a:t>
            </a:r>
          </a:p>
          <a:p>
            <a:pPr marL="457200" indent="-457200"/>
            <a:endParaRPr lang="el-GR" sz="2300" smtClean="0">
              <a:latin typeface="Calibri" pitchFamily="34" charset="0"/>
            </a:endParaRPr>
          </a:p>
        </p:txBody>
      </p:sp>
      <p:sp>
        <p:nvSpPr>
          <p:cNvPr id="8198"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graphicFrame>
        <p:nvGraphicFramePr>
          <p:cNvPr id="8194" name="Object 1"/>
          <p:cNvGraphicFramePr>
            <a:graphicFrameLocks noChangeAspect="1"/>
          </p:cNvGraphicFramePr>
          <p:nvPr/>
        </p:nvGraphicFramePr>
        <p:xfrm>
          <a:off x="2268538" y="2316163"/>
          <a:ext cx="6407150" cy="4541837"/>
        </p:xfrm>
        <a:graphic>
          <a:graphicData uri="http://schemas.openxmlformats.org/presentationml/2006/ole">
            <mc:AlternateContent xmlns:mc="http://schemas.openxmlformats.org/markup-compatibility/2006">
              <mc:Choice xmlns:v="urn:schemas-microsoft-com:vml" Requires="v">
                <p:oleObj spid="_x0000_s8195" name="Visio" r:id="rId3" imgW="10227503" imgH="7227630" progId="">
                  <p:embed/>
                </p:oleObj>
              </mc:Choice>
              <mc:Fallback>
                <p:oleObj name="Visio" r:id="rId3" imgW="10227503" imgH="7227630" progId="">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8538" y="2316163"/>
                        <a:ext cx="6407150" cy="4541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301625" y="228600"/>
            <a:ext cx="8534400" cy="968375"/>
          </a:xfrm>
        </p:spPr>
        <p:txBody>
          <a:bodyPr/>
          <a:lstStyle/>
          <a:p>
            <a:pPr eaLnBrk="1" hangingPunct="1"/>
            <a:r>
              <a:rPr lang="el-GR" sz="3600" b="1" dirty="0" smtClean="0">
                <a:solidFill>
                  <a:srgbClr val="7B9899"/>
                </a:solidFill>
                <a:latin typeface="Calibri" pitchFamily="34" charset="0"/>
              </a:rPr>
              <a:t>ΑΠΟΔΟΧΕΣ</a:t>
            </a:r>
            <a:br>
              <a:rPr lang="el-GR" sz="3600" b="1" dirty="0" smtClean="0">
                <a:solidFill>
                  <a:srgbClr val="7B9899"/>
                </a:solidFill>
                <a:latin typeface="Calibri" pitchFamily="34" charset="0"/>
              </a:rPr>
            </a:br>
            <a:r>
              <a:rPr lang="el-GR" sz="3600" b="1" dirty="0" smtClean="0">
                <a:solidFill>
                  <a:srgbClr val="0070C0"/>
                </a:solidFill>
                <a:latin typeface="Calibri" pitchFamily="34" charset="0"/>
              </a:rPr>
              <a:t>Βασικές έννοιες: </a:t>
            </a:r>
            <a:endParaRPr lang="el-GR" sz="3600" dirty="0" smtClean="0">
              <a:solidFill>
                <a:srgbClr val="0070C0"/>
              </a:solidFill>
            </a:endParaRPr>
          </a:p>
        </p:txBody>
      </p:sp>
      <p:sp>
        <p:nvSpPr>
          <p:cNvPr id="21507" name="Content Placeholder 3"/>
          <p:cNvSpPr>
            <a:spLocks noGrp="1"/>
          </p:cNvSpPr>
          <p:nvPr>
            <p:ph sz="quarter" idx="1"/>
          </p:nvPr>
        </p:nvSpPr>
        <p:spPr>
          <a:xfrm>
            <a:off x="0" y="1268413"/>
            <a:ext cx="9144000" cy="5589587"/>
          </a:xfrm>
        </p:spPr>
        <p:txBody>
          <a:bodyPr/>
          <a:lstStyle/>
          <a:p>
            <a:pPr marL="457200" indent="-457200">
              <a:defRPr/>
            </a:pPr>
            <a:r>
              <a:rPr lang="el-GR" sz="2400" b="1" i="1" dirty="0" smtClean="0">
                <a:solidFill>
                  <a:srgbClr val="0070C0"/>
                </a:solidFill>
                <a:latin typeface="Calibri" pitchFamily="34" charset="0"/>
              </a:rPr>
              <a:t>Σκοποί των αμοιβών</a:t>
            </a:r>
            <a:r>
              <a:rPr lang="el-GR" sz="2400" b="1" dirty="0" smtClean="0">
                <a:solidFill>
                  <a:srgbClr val="0070C0"/>
                </a:solidFill>
                <a:latin typeface="Calibri" pitchFamily="34" charset="0"/>
              </a:rPr>
              <a:t> </a:t>
            </a:r>
            <a:r>
              <a:rPr lang="el-GR" sz="2400" dirty="0" smtClean="0">
                <a:latin typeface="Calibri" pitchFamily="34" charset="0"/>
              </a:rPr>
              <a:t>(</a:t>
            </a:r>
            <a:r>
              <a:rPr lang="en-US" sz="2400" dirty="0" smtClean="0">
                <a:latin typeface="Calibri" pitchFamily="34" charset="0"/>
              </a:rPr>
              <a:t>purpose of rewards</a:t>
            </a:r>
            <a:r>
              <a:rPr lang="el-GR" sz="2400" dirty="0" smtClean="0">
                <a:latin typeface="Calibri" pitchFamily="34" charset="0"/>
              </a:rPr>
              <a:t>), από τη μεριά που τη βλέπει ο κάθε ενδιαφερόμενος:</a:t>
            </a:r>
          </a:p>
          <a:p>
            <a:pPr>
              <a:defRPr/>
            </a:pPr>
            <a:r>
              <a:rPr lang="el-GR" sz="2400" b="1" dirty="0" smtClean="0">
                <a:solidFill>
                  <a:srgbClr val="C00000"/>
                </a:solidFill>
                <a:latin typeface="Calibri" pitchFamily="34" charset="0"/>
              </a:rPr>
              <a:t>Κοινωνία</a:t>
            </a:r>
            <a:r>
              <a:rPr lang="el-GR" sz="2400" dirty="0" smtClean="0">
                <a:latin typeface="Calibri" pitchFamily="34" charset="0"/>
              </a:rPr>
              <a:t> (</a:t>
            </a:r>
            <a:r>
              <a:rPr lang="en-US" sz="2400" dirty="0" smtClean="0">
                <a:latin typeface="Calibri" pitchFamily="34" charset="0"/>
              </a:rPr>
              <a:t>society</a:t>
            </a:r>
            <a:r>
              <a:rPr lang="el-GR" sz="2400" dirty="0" smtClean="0">
                <a:latin typeface="Calibri" pitchFamily="34" charset="0"/>
              </a:rPr>
              <a:t>): Η κοινωνία ενδιαφέρεται περισσότερο για τις αξίες που υποκρύπτουν οι αμοιβές, όπως είναι ενδεικτικά η ισότητα μεταξύ ανδρών και γυναικών, η έκφραση κοινωνικής δικαιοσύνης, και η αναγνώριση ατομικών επιτευγμάτων.</a:t>
            </a:r>
          </a:p>
          <a:p>
            <a:pPr>
              <a:defRPr/>
            </a:pPr>
            <a:r>
              <a:rPr lang="el-GR" sz="2400" b="1" dirty="0" smtClean="0">
                <a:solidFill>
                  <a:srgbClr val="C00000"/>
                </a:solidFill>
                <a:latin typeface="Calibri" pitchFamily="34" charset="0"/>
              </a:rPr>
              <a:t>Εργαζόμενοι</a:t>
            </a:r>
            <a:r>
              <a:rPr lang="el-GR" sz="2400" dirty="0" smtClean="0">
                <a:latin typeface="Calibri" pitchFamily="34" charset="0"/>
              </a:rPr>
              <a:t> (</a:t>
            </a:r>
            <a:r>
              <a:rPr lang="en-US" sz="2400" dirty="0" smtClean="0">
                <a:latin typeface="Calibri" pitchFamily="34" charset="0"/>
              </a:rPr>
              <a:t>employees</a:t>
            </a:r>
            <a:r>
              <a:rPr lang="el-GR" sz="2400" dirty="0" smtClean="0">
                <a:latin typeface="Calibri" pitchFamily="34" charset="0"/>
              </a:rPr>
              <a:t>): Οι εργαζόμενοι ενδιαφέρονται περισσότερο για το γεγονός ότι οι αμοιβές θα τους επιτρέψουν να αποκτήσουν και να διατηρήσουν ένα κατάλληλο επίπεδο διαβίωσης, καθώς και ένα επίπεδο κοινωνικής καταξίωσης.</a:t>
            </a:r>
          </a:p>
          <a:p>
            <a:pPr>
              <a:defRPr/>
            </a:pPr>
            <a:r>
              <a:rPr lang="el-GR" sz="2400" b="1" dirty="0" smtClean="0">
                <a:solidFill>
                  <a:srgbClr val="C00000"/>
                </a:solidFill>
                <a:latin typeface="Calibri" pitchFamily="34" charset="0"/>
              </a:rPr>
              <a:t>Εργοδότες</a:t>
            </a:r>
            <a:r>
              <a:rPr lang="el-GR" sz="2400" dirty="0" smtClean="0">
                <a:latin typeface="Calibri" pitchFamily="34" charset="0"/>
              </a:rPr>
              <a:t> (</a:t>
            </a:r>
            <a:r>
              <a:rPr lang="en-US" sz="2400" dirty="0" smtClean="0">
                <a:latin typeface="Calibri" pitchFamily="34" charset="0"/>
              </a:rPr>
              <a:t>employers</a:t>
            </a:r>
            <a:r>
              <a:rPr lang="el-GR" sz="2400" dirty="0" smtClean="0">
                <a:latin typeface="Calibri" pitchFamily="34" charset="0"/>
              </a:rPr>
              <a:t>): Οι εργοδότες χρησιμοποιούν τις αμοιβές ως μέσο </a:t>
            </a:r>
            <a:r>
              <a:rPr lang="el-GR" sz="2400" b="1" dirty="0" smtClean="0">
                <a:solidFill>
                  <a:srgbClr val="0070C0"/>
                </a:solidFill>
                <a:latin typeface="Calibri" pitchFamily="34" charset="0"/>
              </a:rPr>
              <a:t>προσέλκυσης</a:t>
            </a:r>
            <a:r>
              <a:rPr lang="el-GR" sz="2400" dirty="0" smtClean="0">
                <a:latin typeface="Calibri" pitchFamily="34" charset="0"/>
              </a:rPr>
              <a:t> (</a:t>
            </a:r>
            <a:r>
              <a:rPr lang="en-US" sz="2400" dirty="0" smtClean="0">
                <a:latin typeface="Calibri" pitchFamily="34" charset="0"/>
              </a:rPr>
              <a:t>attraction</a:t>
            </a:r>
            <a:r>
              <a:rPr lang="el-GR" sz="2400" dirty="0" smtClean="0">
                <a:latin typeface="Calibri" pitchFamily="34" charset="0"/>
              </a:rPr>
              <a:t>), </a:t>
            </a:r>
            <a:r>
              <a:rPr lang="el-GR" sz="2400" b="1" dirty="0" smtClean="0">
                <a:solidFill>
                  <a:srgbClr val="0070C0"/>
                </a:solidFill>
                <a:latin typeface="Calibri" pitchFamily="34" charset="0"/>
              </a:rPr>
              <a:t>διατήρησης</a:t>
            </a:r>
            <a:r>
              <a:rPr lang="el-GR" sz="2400" dirty="0" smtClean="0">
                <a:latin typeface="Calibri" pitchFamily="34" charset="0"/>
              </a:rPr>
              <a:t> (</a:t>
            </a:r>
            <a:r>
              <a:rPr lang="en-US" sz="2400" dirty="0" smtClean="0">
                <a:latin typeface="Calibri" pitchFamily="34" charset="0"/>
              </a:rPr>
              <a:t>retention</a:t>
            </a:r>
            <a:r>
              <a:rPr lang="el-GR" sz="2400" dirty="0" smtClean="0">
                <a:latin typeface="Calibri" pitchFamily="34" charset="0"/>
              </a:rPr>
              <a:t>) και </a:t>
            </a:r>
            <a:r>
              <a:rPr lang="el-GR" sz="2400" b="1" dirty="0" smtClean="0">
                <a:solidFill>
                  <a:srgbClr val="0070C0"/>
                </a:solidFill>
                <a:latin typeface="Calibri" pitchFamily="34" charset="0"/>
              </a:rPr>
              <a:t>παρακίνησης</a:t>
            </a:r>
            <a:r>
              <a:rPr lang="el-GR" sz="2400" dirty="0" smtClean="0">
                <a:latin typeface="Calibri" pitchFamily="34" charset="0"/>
              </a:rPr>
              <a:t> (</a:t>
            </a:r>
            <a:r>
              <a:rPr lang="en-US" sz="2400" dirty="0" smtClean="0">
                <a:latin typeface="Calibri" pitchFamily="34" charset="0"/>
              </a:rPr>
              <a:t>motivation</a:t>
            </a:r>
            <a:r>
              <a:rPr lang="el-GR" sz="2400" dirty="0" smtClean="0">
                <a:latin typeface="Calibri" pitchFamily="34" charset="0"/>
              </a:rPr>
              <a:t>) των εργαζομένων.</a:t>
            </a:r>
          </a:p>
          <a:p>
            <a:pPr marL="457200" indent="-457200">
              <a:defRPr/>
            </a:pPr>
            <a:endParaRPr lang="el-GR" sz="2400" dirty="0" smtClean="0">
              <a:latin typeface="Calibri" pitchFamily="34" charset="0"/>
            </a:endParaRPr>
          </a:p>
          <a:p>
            <a:pPr eaLnBrk="1" hangingPunct="1">
              <a:defRPr/>
            </a:pPr>
            <a:endParaRPr lang="el-GR" sz="2400" dirty="0" smtClean="0">
              <a:latin typeface="Calibri" pitchFamily="34" charset="0"/>
            </a:endParaRPr>
          </a:p>
        </p:txBody>
      </p:sp>
      <p:sp>
        <p:nvSpPr>
          <p:cNvPr id="3" name="Slide Number Placeholder 2"/>
          <p:cNvSpPr>
            <a:spLocks noGrp="1"/>
          </p:cNvSpPr>
          <p:nvPr>
            <p:ph type="sldNum" sz="quarter" idx="12"/>
          </p:nvPr>
        </p:nvSpPr>
        <p:spPr/>
        <p:txBody>
          <a:bodyPr/>
          <a:lstStyle/>
          <a:p>
            <a:pPr>
              <a:defRPr/>
            </a:pPr>
            <a:fld id="{50D84786-CC63-4791-8140-48765958E79D}" type="slidenum">
              <a:rPr lang="el-GR"/>
              <a:pPr>
                <a:defRPr/>
              </a:pPr>
              <a:t>2</a:t>
            </a:fld>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228600"/>
            <a:ext cx="9144000" cy="968375"/>
          </a:xfrm>
        </p:spPr>
        <p:txBody>
          <a:bodyPr/>
          <a:lstStyle/>
          <a:p>
            <a:pPr eaLnBrk="1" hangingPunct="1">
              <a:defRPr/>
            </a:pPr>
            <a:r>
              <a:rPr lang="el-GR" sz="3000" b="1" dirty="0" smtClean="0">
                <a:latin typeface="Calibri" pitchFamily="34" charset="0"/>
              </a:rPr>
              <a:t>ΔΙΑΜΟΡΦΩΣΗ ΤΗΣ ΔΟΜΗΣ ΑΜΟΙΒΩΝ </a:t>
            </a:r>
            <a:r>
              <a:rPr lang="el-GR" sz="3000" b="1" dirty="0" smtClean="0">
                <a:solidFill>
                  <a:srgbClr val="7B9899"/>
                </a:solidFill>
                <a:latin typeface="Calibri" pitchFamily="34" charset="0"/>
              </a:rPr>
              <a:t/>
            </a:r>
            <a:br>
              <a:rPr lang="el-GR" sz="3000" b="1" dirty="0" smtClean="0">
                <a:solidFill>
                  <a:srgbClr val="7B9899"/>
                </a:solidFill>
                <a:latin typeface="Calibri" pitchFamily="34" charset="0"/>
              </a:rPr>
            </a:br>
            <a:r>
              <a:rPr lang="el-GR" sz="3000" i="1" dirty="0" smtClean="0">
                <a:latin typeface="Calibri" pitchFamily="34" charset="0"/>
              </a:rPr>
              <a:t> </a:t>
            </a:r>
            <a:r>
              <a:rPr lang="el-GR" sz="3000" b="1" dirty="0" smtClean="0">
                <a:solidFill>
                  <a:srgbClr val="0070C0"/>
                </a:solidFill>
                <a:latin typeface="Calibri" pitchFamily="34" charset="0"/>
              </a:rPr>
              <a:t>Τιμολόγηση θέσης εργασίας </a:t>
            </a:r>
            <a:r>
              <a:rPr lang="el-GR" sz="3000" dirty="0" smtClean="0">
                <a:latin typeface="Calibri" pitchFamily="34" charset="0"/>
              </a:rPr>
              <a:t>(</a:t>
            </a:r>
            <a:r>
              <a:rPr lang="en-US" sz="3000" dirty="0" smtClean="0">
                <a:latin typeface="Calibri" pitchFamily="34" charset="0"/>
              </a:rPr>
              <a:t>job pricing</a:t>
            </a:r>
            <a:r>
              <a:rPr lang="el-GR" sz="3000" dirty="0" smtClean="0">
                <a:latin typeface="Calibri" pitchFamily="34" charset="0"/>
              </a:rPr>
              <a:t>)</a:t>
            </a:r>
            <a:r>
              <a:rPr lang="el-GR" sz="3000" b="1" dirty="0" smtClean="0">
                <a:solidFill>
                  <a:srgbClr val="0070C0"/>
                </a:solidFill>
                <a:latin typeface="Calibri" pitchFamily="34" charset="0"/>
              </a:rPr>
              <a:t>: 6/8</a:t>
            </a:r>
            <a:endParaRPr lang="el-GR" sz="3000" dirty="0" smtClean="0">
              <a:solidFill>
                <a:srgbClr val="0070C0"/>
              </a:solidFill>
              <a:latin typeface="Calibri" pitchFamily="34" charset="0"/>
            </a:endParaRPr>
          </a:p>
        </p:txBody>
      </p:sp>
      <p:sp>
        <p:nvSpPr>
          <p:cNvPr id="3" name="Slide Number Placeholder 2"/>
          <p:cNvSpPr>
            <a:spLocks noGrp="1"/>
          </p:cNvSpPr>
          <p:nvPr>
            <p:ph type="sldNum" sz="quarter" idx="12"/>
          </p:nvPr>
        </p:nvSpPr>
        <p:spPr/>
        <p:txBody>
          <a:bodyPr/>
          <a:lstStyle/>
          <a:p>
            <a:pPr>
              <a:defRPr/>
            </a:pPr>
            <a:fld id="{DB85F0E2-888C-43E6-A78E-B02234A9B3DD}" type="slidenum">
              <a:rPr lang="el-GR"/>
              <a:pPr>
                <a:defRPr/>
              </a:pPr>
              <a:t>20</a:t>
            </a:fld>
            <a:endParaRPr lang="el-GR" dirty="0"/>
          </a:p>
        </p:txBody>
      </p:sp>
      <p:sp>
        <p:nvSpPr>
          <p:cNvPr id="6" name="Content Placeholder 5"/>
          <p:cNvSpPr>
            <a:spLocks noGrp="1"/>
          </p:cNvSpPr>
          <p:nvPr>
            <p:ph sz="quarter" idx="1"/>
          </p:nvPr>
        </p:nvSpPr>
        <p:spPr>
          <a:xfrm>
            <a:off x="0" y="1268413"/>
            <a:ext cx="9144000" cy="5473700"/>
          </a:xfrm>
        </p:spPr>
        <p:txBody>
          <a:bodyPr/>
          <a:lstStyle/>
          <a:p>
            <a:pPr marL="457200" indent="-457200">
              <a:buFont typeface="+mj-lt"/>
              <a:buAutoNum type="arabicPeriod" startAt="7"/>
              <a:defRPr/>
            </a:pPr>
            <a:r>
              <a:rPr lang="el-GR" sz="2200" b="1" dirty="0" smtClean="0">
                <a:solidFill>
                  <a:srgbClr val="C00000"/>
                </a:solidFill>
                <a:latin typeface="Calibri" pitchFamily="34" charset="0"/>
              </a:rPr>
              <a:t>Μισθολογικές κλίμακες </a:t>
            </a:r>
            <a:r>
              <a:rPr lang="el-GR" sz="2200" dirty="0" smtClean="0">
                <a:latin typeface="Calibri" pitchFamily="34" charset="0"/>
              </a:rPr>
              <a:t>(</a:t>
            </a:r>
            <a:r>
              <a:rPr lang="en-US" sz="2200" dirty="0" smtClean="0">
                <a:latin typeface="Calibri" pitchFamily="34" charset="0"/>
              </a:rPr>
              <a:t>wages scales</a:t>
            </a:r>
            <a:r>
              <a:rPr lang="el-GR" sz="2200" dirty="0" smtClean="0">
                <a:latin typeface="Calibri" pitchFamily="34" charset="0"/>
              </a:rPr>
              <a:t>): Οι μισθολογικές κλίμακες εντός της ομάδας προσφέρουν μια τακτοποίηση των διαφοροποιήσεων μισθών. </a:t>
            </a:r>
            <a:r>
              <a:rPr lang="el-GR" sz="2200" b="1" dirty="0" smtClean="0">
                <a:solidFill>
                  <a:srgbClr val="0070C0"/>
                </a:solidFill>
                <a:latin typeface="Calibri" pitchFamily="34" charset="0"/>
              </a:rPr>
              <a:t>Μ</a:t>
            </a:r>
            <a:r>
              <a:rPr lang="el-GR" sz="2200" b="1" i="1" dirty="0" smtClean="0">
                <a:solidFill>
                  <a:srgbClr val="0070C0"/>
                </a:solidFill>
                <a:latin typeface="Calibri" pitchFamily="34" charset="0"/>
              </a:rPr>
              <a:t>ισθολογικά σκαλιά</a:t>
            </a:r>
            <a:r>
              <a:rPr lang="el-GR" sz="2200" b="1" dirty="0" smtClean="0">
                <a:solidFill>
                  <a:srgbClr val="0070C0"/>
                </a:solidFill>
                <a:latin typeface="Calibri" pitchFamily="34" charset="0"/>
              </a:rPr>
              <a:t> </a:t>
            </a:r>
            <a:r>
              <a:rPr lang="el-GR" sz="2200" dirty="0" smtClean="0">
                <a:latin typeface="Calibri" pitchFamily="34" charset="0"/>
              </a:rPr>
              <a:t>ή </a:t>
            </a:r>
            <a:r>
              <a:rPr lang="el-GR" sz="2200" b="1" i="1" dirty="0" smtClean="0">
                <a:solidFill>
                  <a:srgbClr val="0070C0"/>
                </a:solidFill>
                <a:latin typeface="Calibri" pitchFamily="34" charset="0"/>
              </a:rPr>
              <a:t>βήματα</a:t>
            </a:r>
            <a:r>
              <a:rPr lang="el-GR" sz="2200" dirty="0" smtClean="0">
                <a:latin typeface="Calibri" pitchFamily="34" charset="0"/>
              </a:rPr>
              <a:t> (</a:t>
            </a:r>
            <a:r>
              <a:rPr lang="en-US" sz="2200" dirty="0" smtClean="0">
                <a:latin typeface="Calibri" pitchFamily="34" charset="0"/>
              </a:rPr>
              <a:t>wages step</a:t>
            </a:r>
            <a:r>
              <a:rPr lang="el-GR" sz="2200" dirty="0" smtClean="0">
                <a:latin typeface="Calibri" pitchFamily="34" charset="0"/>
              </a:rPr>
              <a:t>) εντός μισθολογικών κλιμάκων.</a:t>
            </a:r>
          </a:p>
          <a:p>
            <a:pPr marL="457200" indent="-457200">
              <a:buFont typeface="+mj-lt"/>
              <a:buAutoNum type="arabicPeriod" startAt="7"/>
              <a:defRPr/>
            </a:pPr>
            <a:r>
              <a:rPr lang="el-GR" sz="2200" b="1" dirty="0" smtClean="0">
                <a:solidFill>
                  <a:srgbClr val="C00000"/>
                </a:solidFill>
                <a:latin typeface="Calibri" pitchFamily="34" charset="0"/>
              </a:rPr>
              <a:t>Προσαρμογή μισθών </a:t>
            </a:r>
            <a:r>
              <a:rPr lang="el-GR" sz="2200" dirty="0" smtClean="0">
                <a:latin typeface="Calibri" pitchFamily="34" charset="0"/>
              </a:rPr>
              <a:t>(</a:t>
            </a:r>
            <a:r>
              <a:rPr lang="en-US" sz="2200" dirty="0" smtClean="0">
                <a:latin typeface="Calibri" pitchFamily="34" charset="0"/>
              </a:rPr>
              <a:t>wages adjustment</a:t>
            </a:r>
            <a:r>
              <a:rPr lang="el-GR" sz="2200" dirty="0" smtClean="0">
                <a:latin typeface="Calibri" pitchFamily="34" charset="0"/>
              </a:rPr>
              <a:t>): η επιτροπή ειδικών πρέπει να ελέγξει κατά πόσον οι μισθοί που δίνονται στην επιχείρηση συμβαδίζουν με τη δομή αμοιβών. Διακρίνονται:</a:t>
            </a:r>
          </a:p>
          <a:p>
            <a:pPr marL="788988" lvl="1" indent="-514350">
              <a:buFont typeface="+mj-lt"/>
              <a:buAutoNum type="romanUcPeriod"/>
              <a:defRPr/>
            </a:pPr>
            <a:r>
              <a:rPr lang="el-GR" b="1" dirty="0" smtClean="0">
                <a:solidFill>
                  <a:srgbClr val="0070C0"/>
                </a:solidFill>
                <a:latin typeface="Calibri" pitchFamily="34" charset="0"/>
              </a:rPr>
              <a:t>Τετραγωνίδια χρώματος μπλε</a:t>
            </a:r>
            <a:r>
              <a:rPr lang="el-GR" dirty="0" smtClean="0">
                <a:latin typeface="Calibri" pitchFamily="34" charset="0"/>
              </a:rPr>
              <a:t>: Αυτά σημειώνουν τους εργαζόμενους που αμείβονται σύμφωνα με τη δομή μισθών.</a:t>
            </a:r>
          </a:p>
          <a:p>
            <a:pPr marL="788988" lvl="1" indent="-514350">
              <a:buFont typeface="+mj-lt"/>
              <a:buAutoNum type="romanUcPeriod"/>
              <a:defRPr/>
            </a:pPr>
            <a:r>
              <a:rPr lang="el-GR" b="1" dirty="0" smtClean="0">
                <a:solidFill>
                  <a:srgbClr val="00B050"/>
                </a:solidFill>
                <a:latin typeface="Calibri" pitchFamily="34" charset="0"/>
              </a:rPr>
              <a:t>Τετραγωνίδια χρώματος πράσινου</a:t>
            </a:r>
            <a:r>
              <a:rPr lang="el-GR" dirty="0" smtClean="0">
                <a:latin typeface="Calibri" pitchFamily="34" charset="0"/>
              </a:rPr>
              <a:t>: Αυτά σημειώνουν εργαζόμενους που αμείβονται λιγότερο σε σχέση με τους εργαζόμενους της ομάδας θέσης εργασίας όπου είναι ενταγμένοι. </a:t>
            </a:r>
          </a:p>
          <a:p>
            <a:pPr marL="788988" lvl="1" indent="-514350">
              <a:buFont typeface="+mj-lt"/>
              <a:buAutoNum type="romanUcPeriod"/>
              <a:defRPr/>
            </a:pPr>
            <a:r>
              <a:rPr lang="el-GR" b="1" dirty="0" smtClean="0">
                <a:solidFill>
                  <a:srgbClr val="FF0000"/>
                </a:solidFill>
                <a:latin typeface="Calibri" pitchFamily="34" charset="0"/>
              </a:rPr>
              <a:t>Τετραγωνίδια χρώματος κόκκινου</a:t>
            </a:r>
            <a:r>
              <a:rPr lang="el-GR" dirty="0" smtClean="0">
                <a:latin typeface="Calibri" pitchFamily="34" charset="0"/>
              </a:rPr>
              <a:t>: Αυτά σημειώνουν εργαζόμενους που αμείβονται περισσότερο σε σχέση με τους εργαζόμενους της ομάδας θέσης εργασίας όπου είναι ενταγμένοι. </a:t>
            </a:r>
          </a:p>
          <a:p>
            <a:pPr marL="731838" lvl="1" indent="-457200">
              <a:buFont typeface="+mj-lt"/>
              <a:buAutoNum type="romanUcPeriod"/>
              <a:defRPr/>
            </a:pPr>
            <a:endParaRPr lang="el-GR" dirty="0" smtClean="0">
              <a:latin typeface="Calibri" pitchFamily="34" charset="0"/>
            </a:endParaRPr>
          </a:p>
          <a:p>
            <a:pPr marL="457200" indent="-457200">
              <a:buFont typeface="+mj-lt"/>
              <a:buAutoNum type="arabicPeriod" startAt="7"/>
              <a:defRPr/>
            </a:pPr>
            <a:endParaRPr lang="el-GR" sz="2200" dirty="0">
              <a:latin typeface="Calibri" pitchFamily="34" charset="0"/>
            </a:endParaRPr>
          </a:p>
        </p:txBody>
      </p:sp>
      <p:sp>
        <p:nvSpPr>
          <p:cNvPr id="47109"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228600"/>
            <a:ext cx="9144000" cy="968375"/>
          </a:xfrm>
        </p:spPr>
        <p:txBody>
          <a:bodyPr/>
          <a:lstStyle/>
          <a:p>
            <a:pPr eaLnBrk="1" hangingPunct="1">
              <a:defRPr/>
            </a:pPr>
            <a:r>
              <a:rPr lang="el-GR" sz="3000" b="1" dirty="0" smtClean="0">
                <a:latin typeface="Calibri" pitchFamily="34" charset="0"/>
              </a:rPr>
              <a:t>ΔΙΑΜΟΡΦΩΣΗ ΤΗΣ ΔΟΜΗΣ ΑΜΟΙΒΩΝ </a:t>
            </a:r>
            <a:r>
              <a:rPr lang="el-GR" sz="3000" b="1" dirty="0" smtClean="0">
                <a:solidFill>
                  <a:srgbClr val="7B9899"/>
                </a:solidFill>
                <a:latin typeface="Calibri" pitchFamily="34" charset="0"/>
              </a:rPr>
              <a:t/>
            </a:r>
            <a:br>
              <a:rPr lang="el-GR" sz="3000" b="1" dirty="0" smtClean="0">
                <a:solidFill>
                  <a:srgbClr val="7B9899"/>
                </a:solidFill>
                <a:latin typeface="Calibri" pitchFamily="34" charset="0"/>
              </a:rPr>
            </a:br>
            <a:r>
              <a:rPr lang="el-GR" sz="3000" i="1" dirty="0" smtClean="0">
                <a:latin typeface="Calibri" pitchFamily="34" charset="0"/>
              </a:rPr>
              <a:t> </a:t>
            </a:r>
            <a:r>
              <a:rPr lang="el-GR" sz="3000" b="1" dirty="0" smtClean="0">
                <a:solidFill>
                  <a:srgbClr val="0070C0"/>
                </a:solidFill>
                <a:latin typeface="Calibri" pitchFamily="34" charset="0"/>
              </a:rPr>
              <a:t>Τιμολόγηση θέσης εργασίας </a:t>
            </a:r>
            <a:r>
              <a:rPr lang="el-GR" sz="3000" dirty="0" smtClean="0">
                <a:latin typeface="Calibri" pitchFamily="34" charset="0"/>
              </a:rPr>
              <a:t>(</a:t>
            </a:r>
            <a:r>
              <a:rPr lang="en-US" sz="3000" dirty="0" smtClean="0">
                <a:latin typeface="Calibri" pitchFamily="34" charset="0"/>
              </a:rPr>
              <a:t>job pricing</a:t>
            </a:r>
            <a:r>
              <a:rPr lang="el-GR" sz="3000" smtClean="0">
                <a:latin typeface="Calibri" pitchFamily="34" charset="0"/>
              </a:rPr>
              <a:t>)</a:t>
            </a:r>
            <a:endParaRPr lang="el-GR" sz="3000" dirty="0" smtClean="0">
              <a:solidFill>
                <a:srgbClr val="0070C0"/>
              </a:solidFill>
              <a:latin typeface="Calibri" pitchFamily="34" charset="0"/>
            </a:endParaRPr>
          </a:p>
        </p:txBody>
      </p:sp>
      <p:sp>
        <p:nvSpPr>
          <p:cNvPr id="3" name="Slide Number Placeholder 2"/>
          <p:cNvSpPr>
            <a:spLocks noGrp="1"/>
          </p:cNvSpPr>
          <p:nvPr>
            <p:ph type="sldNum" sz="quarter" idx="12"/>
          </p:nvPr>
        </p:nvSpPr>
        <p:spPr/>
        <p:txBody>
          <a:bodyPr/>
          <a:lstStyle/>
          <a:p>
            <a:pPr>
              <a:defRPr/>
            </a:pPr>
            <a:fld id="{6EBA1F84-CE7E-4806-90FE-D8B7F12499DF}" type="slidenum">
              <a:rPr lang="el-GR"/>
              <a:pPr>
                <a:defRPr/>
              </a:pPr>
              <a:t>21</a:t>
            </a:fld>
            <a:endParaRPr lang="el-GR" dirty="0"/>
          </a:p>
        </p:txBody>
      </p:sp>
      <p:sp>
        <p:nvSpPr>
          <p:cNvPr id="48132" name="Content Placeholder 5"/>
          <p:cNvSpPr>
            <a:spLocks noGrp="1"/>
          </p:cNvSpPr>
          <p:nvPr>
            <p:ph sz="quarter" idx="1"/>
          </p:nvPr>
        </p:nvSpPr>
        <p:spPr>
          <a:xfrm>
            <a:off x="0" y="1268413"/>
            <a:ext cx="9144000" cy="5589587"/>
          </a:xfrm>
        </p:spPr>
        <p:txBody>
          <a:bodyPr/>
          <a:lstStyle/>
          <a:p>
            <a:pPr marL="457200" indent="-457200">
              <a:buFont typeface="Georgia" pitchFamily="18" charset="0"/>
              <a:buAutoNum type="arabicPeriod" startAt="9"/>
            </a:pPr>
            <a:r>
              <a:rPr lang="el-GR" sz="2300" b="1" smtClean="0">
                <a:solidFill>
                  <a:srgbClr val="C00000"/>
                </a:solidFill>
                <a:latin typeface="Calibri" pitchFamily="34" charset="0"/>
              </a:rPr>
              <a:t>Πολιτικές μισθών </a:t>
            </a:r>
            <a:r>
              <a:rPr lang="el-GR" sz="2300" smtClean="0">
                <a:latin typeface="Calibri" pitchFamily="34" charset="0"/>
              </a:rPr>
              <a:t>(</a:t>
            </a:r>
            <a:r>
              <a:rPr lang="en-US" sz="2300" smtClean="0">
                <a:latin typeface="Calibri" pitchFamily="34" charset="0"/>
              </a:rPr>
              <a:t>wages policies</a:t>
            </a:r>
            <a:r>
              <a:rPr lang="el-GR" sz="2300" smtClean="0">
                <a:latin typeface="Calibri" pitchFamily="34" charset="0"/>
              </a:rPr>
              <a:t>): Διακρίνονται:</a:t>
            </a:r>
          </a:p>
          <a:p>
            <a:pPr marL="788988" lvl="1" indent="-514350">
              <a:buFont typeface="Georgia" pitchFamily="18" charset="0"/>
              <a:buAutoNum type="romanUcPeriod"/>
            </a:pPr>
            <a:r>
              <a:rPr lang="el-GR" sz="2300" b="1" i="1" smtClean="0">
                <a:solidFill>
                  <a:srgbClr val="0070C0"/>
                </a:solidFill>
                <a:latin typeface="Calibri" pitchFamily="34" charset="0"/>
              </a:rPr>
              <a:t>Πολιτική μέσου μισθού αγοράς</a:t>
            </a:r>
            <a:r>
              <a:rPr lang="el-GR" sz="2300" smtClean="0">
                <a:latin typeface="Calibri" pitchFamily="34" charset="0"/>
              </a:rPr>
              <a:t>: Σύμφωνα με την πολιτική αυτή η επιχείρηση χορηγεί μισθούς παρόμοιους με το μέσο επίπεδο μισθών που ισχύει στην αγορά.</a:t>
            </a:r>
          </a:p>
          <a:p>
            <a:pPr marL="788988" lvl="1" indent="-514350">
              <a:buFont typeface="Georgia" pitchFamily="18" charset="0"/>
              <a:buAutoNum type="romanUcPeriod"/>
            </a:pPr>
            <a:r>
              <a:rPr lang="el-GR" sz="2300" b="1" i="1" smtClean="0">
                <a:solidFill>
                  <a:srgbClr val="0070C0"/>
                </a:solidFill>
                <a:latin typeface="Calibri" pitchFamily="34" charset="0"/>
              </a:rPr>
              <a:t>Πολιτική αυξημένου μισθού αγοράς</a:t>
            </a:r>
            <a:r>
              <a:rPr lang="el-GR" sz="2300" smtClean="0">
                <a:latin typeface="Calibri" pitchFamily="34" charset="0"/>
              </a:rPr>
              <a:t>: Σύμφωνα με την πολιτική αυτή η επιχείρηση χορηγεί μισθούς μεγαλύτερους από το μέσο επίπεδο μισθών που ισχύει στην αγορά.</a:t>
            </a:r>
          </a:p>
          <a:p>
            <a:pPr marL="788988" lvl="1" indent="-514350">
              <a:buFont typeface="Georgia" pitchFamily="18" charset="0"/>
              <a:buAutoNum type="romanUcPeriod"/>
            </a:pPr>
            <a:r>
              <a:rPr lang="el-GR" sz="2300" b="1" i="1" smtClean="0">
                <a:solidFill>
                  <a:srgbClr val="0070C0"/>
                </a:solidFill>
                <a:latin typeface="Calibri" pitchFamily="34" charset="0"/>
              </a:rPr>
              <a:t>Πολιτική μειωμένου μισθού αγοράς</a:t>
            </a:r>
            <a:r>
              <a:rPr lang="el-GR" sz="2300" smtClean="0">
                <a:latin typeface="Calibri" pitchFamily="34" charset="0"/>
              </a:rPr>
              <a:t>: Σύμφωνα με την πολιτική αυτή η επιχείρηση χορηγεί μισθούς μικρότερους από το μέσο επίπεδο μισθών που ισχύει στην αγορά.</a:t>
            </a:r>
          </a:p>
          <a:p>
            <a:pPr marL="457200" indent="-457200"/>
            <a:r>
              <a:rPr lang="el-GR" sz="2300" smtClean="0">
                <a:latin typeface="Calibri" pitchFamily="34" charset="0"/>
              </a:rPr>
              <a:t>Σε κάθε περίπτωση πολιτικής θα πρέπει να γίνεται πάντοτε μια </a:t>
            </a:r>
            <a:r>
              <a:rPr lang="el-GR" sz="2300" b="1" i="1" smtClean="0">
                <a:solidFill>
                  <a:srgbClr val="C00000"/>
                </a:solidFill>
                <a:latin typeface="Calibri" pitchFamily="34" charset="0"/>
              </a:rPr>
              <a:t>ανάλυση κόστους – οφέλους</a:t>
            </a:r>
            <a:r>
              <a:rPr lang="el-GR" sz="2300" b="1" smtClean="0">
                <a:solidFill>
                  <a:srgbClr val="C00000"/>
                </a:solidFill>
                <a:latin typeface="Calibri" pitchFamily="34" charset="0"/>
              </a:rPr>
              <a:t> </a:t>
            </a:r>
            <a:r>
              <a:rPr lang="el-GR" sz="2300" smtClean="0">
                <a:latin typeface="Calibri" pitchFamily="34" charset="0"/>
              </a:rPr>
              <a:t>(</a:t>
            </a:r>
            <a:r>
              <a:rPr lang="en-US" sz="2300" smtClean="0">
                <a:latin typeface="Calibri" pitchFamily="34" charset="0"/>
              </a:rPr>
              <a:t>cost</a:t>
            </a:r>
            <a:r>
              <a:rPr lang="el-GR" sz="2300" smtClean="0">
                <a:latin typeface="Calibri" pitchFamily="34" charset="0"/>
              </a:rPr>
              <a:t>-</a:t>
            </a:r>
            <a:r>
              <a:rPr lang="en-US" sz="2300" smtClean="0">
                <a:latin typeface="Calibri" pitchFamily="34" charset="0"/>
              </a:rPr>
              <a:t>benefit analysis</a:t>
            </a:r>
            <a:r>
              <a:rPr lang="el-GR" sz="2300" smtClean="0">
                <a:latin typeface="Calibri" pitchFamily="34" charset="0"/>
              </a:rPr>
              <a:t>), έτσι ώστε να εξακριβωθεί πόσο θα κοστίσει στην επιχείρηση η εφαρμογή μιας συγκεκριμένης πολιτικής αμοιβών και ποια θα είναι τα οφέλη που θα προκύψουν από την εφαρμογή της πολιτικής αυτής.</a:t>
            </a:r>
          </a:p>
        </p:txBody>
      </p:sp>
      <p:sp>
        <p:nvSpPr>
          <p:cNvPr id="48133"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301625" y="228600"/>
            <a:ext cx="8534400" cy="968375"/>
          </a:xfrm>
        </p:spPr>
        <p:txBody>
          <a:bodyPr/>
          <a:lstStyle/>
          <a:p>
            <a:pPr eaLnBrk="1" hangingPunct="1"/>
            <a:r>
              <a:rPr lang="el-GR" sz="3600" b="1" dirty="0" smtClean="0">
                <a:solidFill>
                  <a:srgbClr val="7B9899"/>
                </a:solidFill>
                <a:latin typeface="Calibri" pitchFamily="34" charset="0"/>
              </a:rPr>
              <a:t>ΔΙΑΧΕΙΡΙΣΗ ΜΙΣΘΩΝ ΚΑΙ ΗΜΕΡΟΜΙΣΘΙΩΝ</a:t>
            </a:r>
            <a:br>
              <a:rPr lang="el-GR" sz="3600" b="1" dirty="0" smtClean="0">
                <a:solidFill>
                  <a:srgbClr val="7B9899"/>
                </a:solidFill>
                <a:latin typeface="Calibri" pitchFamily="34" charset="0"/>
              </a:rPr>
            </a:br>
            <a:r>
              <a:rPr lang="el-GR" sz="3600" b="1" dirty="0" smtClean="0">
                <a:solidFill>
                  <a:srgbClr val="0070C0"/>
                </a:solidFill>
                <a:latin typeface="Calibri" pitchFamily="34" charset="0"/>
              </a:rPr>
              <a:t>Εισαγωγικές έννοιες:</a:t>
            </a:r>
            <a:endParaRPr lang="el-GR" sz="3600" dirty="0" smtClean="0">
              <a:solidFill>
                <a:srgbClr val="0070C0"/>
              </a:solidFill>
            </a:endParaRPr>
          </a:p>
        </p:txBody>
      </p:sp>
      <p:sp>
        <p:nvSpPr>
          <p:cNvPr id="3" name="Slide Number Placeholder 2"/>
          <p:cNvSpPr>
            <a:spLocks noGrp="1"/>
          </p:cNvSpPr>
          <p:nvPr>
            <p:ph type="sldNum" sz="quarter" idx="12"/>
          </p:nvPr>
        </p:nvSpPr>
        <p:spPr/>
        <p:txBody>
          <a:bodyPr/>
          <a:lstStyle/>
          <a:p>
            <a:pPr>
              <a:defRPr/>
            </a:pPr>
            <a:fld id="{7A7CE74E-C74E-4F87-8BD2-AFD566834DE5}" type="slidenum">
              <a:rPr lang="el-GR"/>
              <a:pPr>
                <a:defRPr/>
              </a:pPr>
              <a:t>3</a:t>
            </a:fld>
            <a:endParaRPr lang="el-GR" dirty="0"/>
          </a:p>
        </p:txBody>
      </p:sp>
      <p:sp>
        <p:nvSpPr>
          <p:cNvPr id="30724" name="Content Placeholder 5"/>
          <p:cNvSpPr>
            <a:spLocks noGrp="1"/>
          </p:cNvSpPr>
          <p:nvPr>
            <p:ph sz="quarter" idx="1"/>
          </p:nvPr>
        </p:nvSpPr>
        <p:spPr>
          <a:xfrm>
            <a:off x="0" y="1268413"/>
            <a:ext cx="9144000" cy="5518150"/>
          </a:xfrm>
        </p:spPr>
        <p:txBody>
          <a:bodyPr/>
          <a:lstStyle/>
          <a:p>
            <a:r>
              <a:rPr lang="el-GR" sz="2300" smtClean="0">
                <a:latin typeface="Calibri" pitchFamily="34" charset="0"/>
              </a:rPr>
              <a:t>Οι εργαζόμενοι κατατάσσονται σε εξαιρούμενους και μη εξαιρούμενους ανάλογα με τις διατάξεις που ισχύουν για τις υπερωρίες:</a:t>
            </a:r>
          </a:p>
          <a:p>
            <a:r>
              <a:rPr lang="el-GR" sz="2300" b="1" smtClean="0">
                <a:solidFill>
                  <a:srgbClr val="C00000"/>
                </a:solidFill>
                <a:latin typeface="Calibri" pitchFamily="34" charset="0"/>
              </a:rPr>
              <a:t>Μη εξαιρούμενοι εργαζόμενοι </a:t>
            </a:r>
            <a:r>
              <a:rPr lang="el-GR" sz="2300" smtClean="0">
                <a:latin typeface="Calibri" pitchFamily="34" charset="0"/>
              </a:rPr>
              <a:t>(</a:t>
            </a:r>
            <a:r>
              <a:rPr lang="en-US" sz="2300" smtClean="0">
                <a:latin typeface="Calibri" pitchFamily="34" charset="0"/>
              </a:rPr>
              <a:t>nonexempt employees</a:t>
            </a:r>
            <a:r>
              <a:rPr lang="el-GR" sz="2300" smtClean="0">
                <a:latin typeface="Calibri" pitchFamily="34" charset="0"/>
              </a:rPr>
              <a:t>) είναι οι εργαζόμενοι που καλύπτονται από διατάξεις υπερωριών της αντίστοιχης νομοθεσίας. </a:t>
            </a:r>
          </a:p>
          <a:p>
            <a:pPr lvl="1"/>
            <a:r>
              <a:rPr lang="el-GR" sz="2300" smtClean="0">
                <a:latin typeface="Calibri" pitchFamily="34" charset="0"/>
              </a:rPr>
              <a:t>Συνήθως, οι εργαζόμενοι που βρίσκονται υπό καθεστώς ημερομισθίου καλύπτονται για αυξημένη αποζημίωση σε περίπτωση ημερήσιων υπερωριών. </a:t>
            </a:r>
          </a:p>
          <a:p>
            <a:r>
              <a:rPr lang="el-GR" sz="2300" b="1" smtClean="0">
                <a:solidFill>
                  <a:srgbClr val="C00000"/>
                </a:solidFill>
                <a:latin typeface="Calibri" pitchFamily="34" charset="0"/>
              </a:rPr>
              <a:t>Εξαιρούμενοι εργαζόμενοι </a:t>
            </a:r>
            <a:r>
              <a:rPr lang="el-GR" sz="2300" smtClean="0">
                <a:latin typeface="Calibri" pitchFamily="34" charset="0"/>
              </a:rPr>
              <a:t>(</a:t>
            </a:r>
            <a:r>
              <a:rPr lang="en-US" sz="2300" smtClean="0">
                <a:latin typeface="Calibri" pitchFamily="34" charset="0"/>
              </a:rPr>
              <a:t>exempt employees</a:t>
            </a:r>
            <a:r>
              <a:rPr lang="el-GR" sz="2300" smtClean="0">
                <a:latin typeface="Calibri" pitchFamily="34" charset="0"/>
              </a:rPr>
              <a:t>) είναι οι εργαζόμενοι που δεν καλύπτονται από διατάξεις υπερωριών της αντίστοιχης νομοθεσίας. </a:t>
            </a:r>
          </a:p>
          <a:p>
            <a:pPr lvl="1"/>
            <a:r>
              <a:rPr lang="el-GR" sz="2300" smtClean="0">
                <a:latin typeface="Calibri" pitchFamily="34" charset="0"/>
              </a:rPr>
              <a:t>Συνήθως, οι εργαζόμενοι που βρίσκονται υπό καθεστώς μισθού δεν καλύπτονται για ημερήσιες υπερωρίες, αλλά καλύπτονται μόνον για ένα συγκεκριμένο αριθμό υπερωριών που έκαναν πέραν από την εβδομαδιαία ή τη μηνιαία τους εργασία.</a:t>
            </a:r>
          </a:p>
          <a:p>
            <a:endParaRPr lang="el-GR" sz="2300" smtClean="0">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301625" y="228600"/>
            <a:ext cx="8534400" cy="968375"/>
          </a:xfrm>
        </p:spPr>
        <p:txBody>
          <a:bodyPr/>
          <a:lstStyle/>
          <a:p>
            <a:pPr eaLnBrk="1" hangingPunct="1"/>
            <a:r>
              <a:rPr lang="el-GR" sz="3600" b="1" dirty="0" smtClean="0">
                <a:solidFill>
                  <a:srgbClr val="7B9899"/>
                </a:solidFill>
                <a:latin typeface="Calibri" pitchFamily="34" charset="0"/>
              </a:rPr>
              <a:t>ΔΙΑΧΕΙΡΙΣΗ ΜΙΣΘΩΝ ΚΑΙ ΗΜΕΡΟΜΙΣΘΙΩΝ</a:t>
            </a:r>
            <a:br>
              <a:rPr lang="el-GR" sz="3600" b="1" dirty="0" smtClean="0">
                <a:solidFill>
                  <a:srgbClr val="7B9899"/>
                </a:solidFill>
                <a:latin typeface="Calibri" pitchFamily="34" charset="0"/>
              </a:rPr>
            </a:br>
            <a:r>
              <a:rPr lang="el-GR" sz="3600" b="1" dirty="0" smtClean="0">
                <a:solidFill>
                  <a:srgbClr val="0070C0"/>
                </a:solidFill>
                <a:latin typeface="Calibri" pitchFamily="34" charset="0"/>
              </a:rPr>
              <a:t>Εισαγωγικές έννοιες</a:t>
            </a:r>
            <a:endParaRPr lang="el-GR" sz="3600" dirty="0" smtClean="0">
              <a:solidFill>
                <a:srgbClr val="0070C0"/>
              </a:solidFill>
            </a:endParaRPr>
          </a:p>
        </p:txBody>
      </p:sp>
      <p:sp>
        <p:nvSpPr>
          <p:cNvPr id="3" name="Slide Number Placeholder 2"/>
          <p:cNvSpPr>
            <a:spLocks noGrp="1"/>
          </p:cNvSpPr>
          <p:nvPr>
            <p:ph type="sldNum" sz="quarter" idx="12"/>
          </p:nvPr>
        </p:nvSpPr>
        <p:spPr/>
        <p:txBody>
          <a:bodyPr/>
          <a:lstStyle/>
          <a:p>
            <a:pPr>
              <a:defRPr/>
            </a:pPr>
            <a:fld id="{2D108BBF-FD54-4D80-AC52-A1B319FE073B}" type="slidenum">
              <a:rPr lang="el-GR"/>
              <a:pPr>
                <a:defRPr/>
              </a:pPr>
              <a:t>4</a:t>
            </a:fld>
            <a:endParaRPr lang="el-GR" dirty="0"/>
          </a:p>
        </p:txBody>
      </p:sp>
      <p:sp>
        <p:nvSpPr>
          <p:cNvPr id="2053" name="Content Placeholder 5"/>
          <p:cNvSpPr>
            <a:spLocks noGrp="1"/>
          </p:cNvSpPr>
          <p:nvPr>
            <p:ph sz="quarter" idx="1"/>
          </p:nvPr>
        </p:nvSpPr>
        <p:spPr>
          <a:xfrm>
            <a:off x="0" y="1268413"/>
            <a:ext cx="2268538" cy="1296987"/>
          </a:xfrm>
        </p:spPr>
        <p:txBody>
          <a:bodyPr/>
          <a:lstStyle/>
          <a:p>
            <a:r>
              <a:rPr lang="el-GR" sz="2400" b="1" smtClean="0">
                <a:solidFill>
                  <a:srgbClr val="C00000"/>
                </a:solidFill>
                <a:latin typeface="Calibri" pitchFamily="34" charset="0"/>
              </a:rPr>
              <a:t>Στόχοι συστήματος αμοιβών</a:t>
            </a:r>
            <a:endParaRPr lang="el-GR" sz="2300" b="1" smtClean="0">
              <a:solidFill>
                <a:srgbClr val="C00000"/>
              </a:solidFill>
              <a:latin typeface="Calibri" pitchFamily="34" charset="0"/>
            </a:endParaRPr>
          </a:p>
        </p:txBody>
      </p:sp>
      <p:sp>
        <p:nvSpPr>
          <p:cNvPr id="205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graphicFrame>
        <p:nvGraphicFramePr>
          <p:cNvPr id="2050" name="Object 1"/>
          <p:cNvGraphicFramePr>
            <a:graphicFrameLocks noChangeAspect="1"/>
          </p:cNvGraphicFramePr>
          <p:nvPr/>
        </p:nvGraphicFramePr>
        <p:xfrm>
          <a:off x="2339975" y="1128713"/>
          <a:ext cx="5761038" cy="5729287"/>
        </p:xfrm>
        <a:graphic>
          <a:graphicData uri="http://schemas.openxmlformats.org/presentationml/2006/ole">
            <mc:AlternateContent xmlns:mc="http://schemas.openxmlformats.org/markup-compatibility/2006">
              <mc:Choice xmlns:v="urn:schemas-microsoft-com:vml" Requires="v">
                <p:oleObj spid="_x0000_s2051" name="Visio" r:id="rId3" imgW="7522662" imgH="7486560" progId="">
                  <p:embed/>
                </p:oleObj>
              </mc:Choice>
              <mc:Fallback>
                <p:oleObj name="Visio" r:id="rId3" imgW="7522662" imgH="7486560" progId="">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975" y="1128713"/>
                        <a:ext cx="5761038" cy="5729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228600"/>
            <a:ext cx="9036050" cy="968375"/>
          </a:xfrm>
        </p:spPr>
        <p:txBody>
          <a:bodyPr/>
          <a:lstStyle/>
          <a:p>
            <a:pPr eaLnBrk="1" hangingPunct="1">
              <a:defRPr/>
            </a:pPr>
            <a:r>
              <a:rPr lang="el-GR" sz="3000" b="1" dirty="0" smtClean="0">
                <a:latin typeface="Calibri" pitchFamily="34" charset="0"/>
              </a:rPr>
              <a:t>ΧΡΗΜΑΤΙΚΑ ΣΤΟΙΧΕΙΑ ΠΑΚΕΤΟΥ ΑΜΟΙΒΩΝ </a:t>
            </a:r>
            <a:r>
              <a:rPr lang="el-GR" sz="3000" b="1" dirty="0" smtClean="0">
                <a:solidFill>
                  <a:srgbClr val="7B9899"/>
                </a:solidFill>
                <a:latin typeface="Calibri" pitchFamily="34" charset="0"/>
              </a:rPr>
              <a:t/>
            </a:r>
            <a:br>
              <a:rPr lang="el-GR" sz="3000" b="1" dirty="0" smtClean="0">
                <a:solidFill>
                  <a:srgbClr val="7B9899"/>
                </a:solidFill>
                <a:latin typeface="Calibri" pitchFamily="34" charset="0"/>
              </a:rPr>
            </a:br>
            <a:r>
              <a:rPr lang="el-GR" sz="3200" dirty="0" smtClean="0"/>
              <a:t> </a:t>
            </a:r>
            <a:r>
              <a:rPr lang="el-GR" sz="3200" b="1" dirty="0" smtClean="0">
                <a:solidFill>
                  <a:srgbClr val="0070C0"/>
                </a:solidFill>
                <a:latin typeface="Calibri" pitchFamily="34" charset="0"/>
              </a:rPr>
              <a:t>Βασικά χρηματικά στοιχεία ενός πακέτου αμοιβών</a:t>
            </a:r>
            <a:endParaRPr lang="el-GR" sz="3000" dirty="0" smtClean="0">
              <a:solidFill>
                <a:srgbClr val="0070C0"/>
              </a:solidFill>
              <a:latin typeface="Calibri" pitchFamily="34" charset="0"/>
            </a:endParaRPr>
          </a:p>
        </p:txBody>
      </p:sp>
      <p:sp>
        <p:nvSpPr>
          <p:cNvPr id="3" name="Slide Number Placeholder 2"/>
          <p:cNvSpPr>
            <a:spLocks noGrp="1"/>
          </p:cNvSpPr>
          <p:nvPr>
            <p:ph type="sldNum" sz="quarter" idx="12"/>
          </p:nvPr>
        </p:nvSpPr>
        <p:spPr/>
        <p:txBody>
          <a:bodyPr/>
          <a:lstStyle/>
          <a:p>
            <a:pPr>
              <a:defRPr/>
            </a:pPr>
            <a:fld id="{1C50CD6D-CECF-4A3C-939C-E2C232FED4E6}" type="slidenum">
              <a:rPr lang="el-GR"/>
              <a:pPr>
                <a:defRPr/>
              </a:pPr>
              <a:t>5</a:t>
            </a:fld>
            <a:endParaRPr lang="el-GR" dirty="0"/>
          </a:p>
        </p:txBody>
      </p:sp>
      <p:sp>
        <p:nvSpPr>
          <p:cNvPr id="3077" name="Content Placeholder 5"/>
          <p:cNvSpPr>
            <a:spLocks noGrp="1"/>
          </p:cNvSpPr>
          <p:nvPr>
            <p:ph sz="quarter" idx="1"/>
          </p:nvPr>
        </p:nvSpPr>
        <p:spPr>
          <a:xfrm>
            <a:off x="0" y="1268413"/>
            <a:ext cx="3924300" cy="4176712"/>
          </a:xfrm>
        </p:spPr>
        <p:txBody>
          <a:bodyPr/>
          <a:lstStyle/>
          <a:p>
            <a:r>
              <a:rPr lang="el-GR" sz="2400" smtClean="0">
                <a:latin typeface="Calibri" pitchFamily="34" charset="0"/>
              </a:rPr>
              <a:t>Το άθροισμα όλων των χρηματικών στοιχείων αποτελεί το </a:t>
            </a:r>
            <a:r>
              <a:rPr lang="el-GR" sz="2400" b="1" i="1" smtClean="0">
                <a:solidFill>
                  <a:srgbClr val="C00000"/>
                </a:solidFill>
                <a:latin typeface="Calibri" pitchFamily="34" charset="0"/>
              </a:rPr>
              <a:t>συνολικό μισθό</a:t>
            </a:r>
            <a:r>
              <a:rPr lang="el-GR" sz="2400" b="1" smtClean="0">
                <a:solidFill>
                  <a:srgbClr val="C00000"/>
                </a:solidFill>
                <a:latin typeface="Calibri" pitchFamily="34" charset="0"/>
              </a:rPr>
              <a:t> </a:t>
            </a:r>
            <a:r>
              <a:rPr lang="el-GR" sz="2400" smtClean="0">
                <a:latin typeface="Calibri" pitchFamily="34" charset="0"/>
              </a:rPr>
              <a:t>(</a:t>
            </a:r>
            <a:r>
              <a:rPr lang="en-US" sz="2400" smtClean="0">
                <a:latin typeface="Calibri" pitchFamily="34" charset="0"/>
              </a:rPr>
              <a:t>total remuneration</a:t>
            </a:r>
            <a:r>
              <a:rPr lang="el-GR" sz="2400" smtClean="0">
                <a:latin typeface="Calibri" pitchFamily="34" charset="0"/>
              </a:rPr>
              <a:t>).</a:t>
            </a:r>
          </a:p>
          <a:p>
            <a:r>
              <a:rPr lang="el-GR" sz="2400" smtClean="0">
                <a:latin typeface="Calibri" pitchFamily="34" charset="0"/>
              </a:rPr>
              <a:t>Στην περίπτωση που συνδυάζονται όλες οι χρηματικές και οι μη χρηματικές απολαβές, τότε μιλάμε για τη </a:t>
            </a:r>
            <a:r>
              <a:rPr lang="el-GR" sz="2400" b="1" i="1" smtClean="0">
                <a:solidFill>
                  <a:srgbClr val="C00000"/>
                </a:solidFill>
                <a:latin typeface="Calibri" pitchFamily="34" charset="0"/>
              </a:rPr>
              <a:t>συνολική αμοιβή</a:t>
            </a:r>
            <a:r>
              <a:rPr lang="el-GR" sz="2400" smtClean="0">
                <a:latin typeface="Calibri" pitchFamily="34" charset="0"/>
              </a:rPr>
              <a:t> (</a:t>
            </a:r>
            <a:r>
              <a:rPr lang="en-US" sz="2400" smtClean="0">
                <a:latin typeface="Calibri" pitchFamily="34" charset="0"/>
              </a:rPr>
              <a:t>total reward</a:t>
            </a:r>
            <a:r>
              <a:rPr lang="el-GR" sz="2400" smtClean="0">
                <a:latin typeface="Calibri" pitchFamily="34" charset="0"/>
              </a:rPr>
              <a:t>).</a:t>
            </a:r>
            <a:endParaRPr lang="el-GR" sz="2300" b="1" smtClean="0">
              <a:solidFill>
                <a:srgbClr val="C00000"/>
              </a:solidFill>
              <a:latin typeface="Calibri" pitchFamily="34" charset="0"/>
            </a:endParaRPr>
          </a:p>
        </p:txBody>
      </p:sp>
      <p:sp>
        <p:nvSpPr>
          <p:cNvPr id="3078"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sp>
        <p:nvSpPr>
          <p:cNvPr id="3079"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graphicFrame>
        <p:nvGraphicFramePr>
          <p:cNvPr id="3074" name="Object 3"/>
          <p:cNvGraphicFramePr>
            <a:graphicFrameLocks noChangeAspect="1"/>
          </p:cNvGraphicFramePr>
          <p:nvPr/>
        </p:nvGraphicFramePr>
        <p:xfrm>
          <a:off x="3995738" y="1131888"/>
          <a:ext cx="4975225" cy="5726112"/>
        </p:xfrm>
        <a:graphic>
          <a:graphicData uri="http://schemas.openxmlformats.org/presentationml/2006/ole">
            <mc:AlternateContent xmlns:mc="http://schemas.openxmlformats.org/markup-compatibility/2006">
              <mc:Choice xmlns:v="urn:schemas-microsoft-com:vml" Requires="v">
                <p:oleObj spid="_x0000_s3075" name="Visio" r:id="rId3" imgW="7060735" imgH="8134560" progId="">
                  <p:embed/>
                </p:oleObj>
              </mc:Choice>
              <mc:Fallback>
                <p:oleObj name="Visio" r:id="rId3" imgW="7060735" imgH="8134560" progId="">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5738" y="1131888"/>
                        <a:ext cx="4975225" cy="5726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228600"/>
            <a:ext cx="9036050" cy="968375"/>
          </a:xfrm>
        </p:spPr>
        <p:txBody>
          <a:bodyPr/>
          <a:lstStyle/>
          <a:p>
            <a:pPr eaLnBrk="1" hangingPunct="1">
              <a:defRPr/>
            </a:pPr>
            <a:r>
              <a:rPr lang="el-GR" sz="3000" b="1" dirty="0" smtClean="0">
                <a:latin typeface="Calibri" pitchFamily="34" charset="0"/>
              </a:rPr>
              <a:t>ΠΡΟΣΔΙΟΡΙΣΤΙΚΟΙ ΠΑΡΑΓΟΝΤΕΣ ΤΩΝ ΜΙΣΘΩΝ </a:t>
            </a:r>
            <a:r>
              <a:rPr lang="el-GR" sz="3000" b="1" dirty="0" smtClean="0">
                <a:solidFill>
                  <a:srgbClr val="7B9899"/>
                </a:solidFill>
                <a:latin typeface="Calibri" pitchFamily="34" charset="0"/>
              </a:rPr>
              <a:t/>
            </a:r>
            <a:br>
              <a:rPr lang="el-GR" sz="3000" b="1" dirty="0" smtClean="0">
                <a:solidFill>
                  <a:srgbClr val="7B9899"/>
                </a:solidFill>
                <a:latin typeface="Calibri" pitchFamily="34" charset="0"/>
              </a:rPr>
            </a:br>
            <a:r>
              <a:rPr lang="el-GR" sz="3000" dirty="0" smtClean="0">
                <a:latin typeface="Calibri" pitchFamily="34" charset="0"/>
              </a:rPr>
              <a:t> </a:t>
            </a:r>
            <a:r>
              <a:rPr lang="el-GR" sz="3000" b="1" dirty="0" smtClean="0">
                <a:solidFill>
                  <a:srgbClr val="0070C0"/>
                </a:solidFill>
                <a:latin typeface="Calibri" pitchFamily="34" charset="0"/>
              </a:rPr>
              <a:t>Προσδιοριστικοί παράγοντες του μισθού</a:t>
            </a:r>
          </a:p>
        </p:txBody>
      </p:sp>
      <p:sp>
        <p:nvSpPr>
          <p:cNvPr id="3" name="Slide Number Placeholder 2"/>
          <p:cNvSpPr>
            <a:spLocks noGrp="1"/>
          </p:cNvSpPr>
          <p:nvPr>
            <p:ph type="sldNum" sz="quarter" idx="12"/>
          </p:nvPr>
        </p:nvSpPr>
        <p:spPr/>
        <p:txBody>
          <a:bodyPr/>
          <a:lstStyle/>
          <a:p>
            <a:pPr>
              <a:defRPr/>
            </a:pPr>
            <a:fld id="{1D443F7C-B97C-4AA6-B94E-33E4C995EBEF}" type="slidenum">
              <a:rPr lang="el-GR"/>
              <a:pPr>
                <a:defRPr/>
              </a:pPr>
              <a:t>6</a:t>
            </a:fld>
            <a:endParaRPr lang="el-GR" dirty="0"/>
          </a:p>
        </p:txBody>
      </p:sp>
      <p:sp>
        <p:nvSpPr>
          <p:cNvPr id="410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sp>
        <p:nvSpPr>
          <p:cNvPr id="4102"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sp>
        <p:nvSpPr>
          <p:cNvPr id="4103"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graphicFrame>
        <p:nvGraphicFramePr>
          <p:cNvPr id="4098" name="Object 3"/>
          <p:cNvGraphicFramePr>
            <a:graphicFrameLocks noChangeAspect="1"/>
          </p:cNvGraphicFramePr>
          <p:nvPr/>
        </p:nvGraphicFramePr>
        <p:xfrm>
          <a:off x="1547813" y="1298575"/>
          <a:ext cx="6156325" cy="5559425"/>
        </p:xfrm>
        <a:graphic>
          <a:graphicData uri="http://schemas.openxmlformats.org/presentationml/2006/ole">
            <mc:AlternateContent xmlns:mc="http://schemas.openxmlformats.org/markup-compatibility/2006">
              <mc:Choice xmlns:v="urn:schemas-microsoft-com:vml" Requires="v">
                <p:oleObj spid="_x0000_s4099" name="Visio" r:id="rId3" imgW="7774696" imgH="7018650" progId="">
                  <p:embed/>
                </p:oleObj>
              </mc:Choice>
              <mc:Fallback>
                <p:oleObj name="Visio" r:id="rId3" imgW="7774696" imgH="7018650" progId="">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813" y="1298575"/>
                        <a:ext cx="6156325" cy="5559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228600"/>
            <a:ext cx="9036050" cy="968375"/>
          </a:xfrm>
        </p:spPr>
        <p:txBody>
          <a:bodyPr/>
          <a:lstStyle/>
          <a:p>
            <a:pPr eaLnBrk="1" hangingPunct="1">
              <a:defRPr/>
            </a:pPr>
            <a:r>
              <a:rPr lang="el-GR" sz="3000" b="1" dirty="0" smtClean="0">
                <a:latin typeface="Calibri" pitchFamily="34" charset="0"/>
              </a:rPr>
              <a:t>ΠΡΟΣΔΙΟΡΙΣΤΙΚΟΙ ΠΑΡΑΓΟΝΤΕΣ ΤΩΝ ΜΙΣΘΩΝ </a:t>
            </a:r>
            <a:r>
              <a:rPr lang="el-GR" sz="3000" b="1" dirty="0" smtClean="0">
                <a:solidFill>
                  <a:srgbClr val="7B9899"/>
                </a:solidFill>
                <a:latin typeface="Calibri" pitchFamily="34" charset="0"/>
              </a:rPr>
              <a:t/>
            </a:r>
            <a:br>
              <a:rPr lang="el-GR" sz="3000" b="1" dirty="0" smtClean="0">
                <a:solidFill>
                  <a:srgbClr val="7B9899"/>
                </a:solidFill>
                <a:latin typeface="Calibri" pitchFamily="34" charset="0"/>
              </a:rPr>
            </a:br>
            <a:r>
              <a:rPr lang="el-GR" sz="3000" dirty="0" smtClean="0">
                <a:latin typeface="Calibri" pitchFamily="34" charset="0"/>
              </a:rPr>
              <a:t> </a:t>
            </a:r>
            <a:r>
              <a:rPr lang="el-GR" sz="3000" b="1" dirty="0" smtClean="0">
                <a:solidFill>
                  <a:srgbClr val="0070C0"/>
                </a:solidFill>
                <a:latin typeface="Calibri" pitchFamily="34" charset="0"/>
              </a:rPr>
              <a:t>Δομή μισθών</a:t>
            </a:r>
          </a:p>
        </p:txBody>
      </p:sp>
      <p:sp>
        <p:nvSpPr>
          <p:cNvPr id="3" name="Slide Number Placeholder 2"/>
          <p:cNvSpPr>
            <a:spLocks noGrp="1"/>
          </p:cNvSpPr>
          <p:nvPr>
            <p:ph type="sldNum" sz="quarter" idx="12"/>
          </p:nvPr>
        </p:nvSpPr>
        <p:spPr/>
        <p:txBody>
          <a:bodyPr/>
          <a:lstStyle/>
          <a:p>
            <a:pPr>
              <a:defRPr/>
            </a:pPr>
            <a:fld id="{F2F95AF4-ADBB-4782-9767-C10AD2953C02}" type="slidenum">
              <a:rPr lang="el-GR"/>
              <a:pPr>
                <a:defRPr/>
              </a:pPr>
              <a:t>7</a:t>
            </a:fld>
            <a:endParaRPr lang="el-GR" dirty="0"/>
          </a:p>
        </p:txBody>
      </p:sp>
      <p:sp>
        <p:nvSpPr>
          <p:cNvPr id="5125"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sp>
        <p:nvSpPr>
          <p:cNvPr id="5126"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sp>
        <p:nvSpPr>
          <p:cNvPr id="5127"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sp>
        <p:nvSpPr>
          <p:cNvPr id="5128"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graphicFrame>
        <p:nvGraphicFramePr>
          <p:cNvPr id="5122" name="Object 3"/>
          <p:cNvGraphicFramePr>
            <a:graphicFrameLocks noChangeAspect="1"/>
          </p:cNvGraphicFramePr>
          <p:nvPr/>
        </p:nvGraphicFramePr>
        <p:xfrm>
          <a:off x="468313" y="1125538"/>
          <a:ext cx="8204200" cy="5664200"/>
        </p:xfrm>
        <a:graphic>
          <a:graphicData uri="http://schemas.openxmlformats.org/presentationml/2006/ole">
            <mc:AlternateContent xmlns:mc="http://schemas.openxmlformats.org/markup-compatibility/2006">
              <mc:Choice xmlns:v="urn:schemas-microsoft-com:vml" Requires="v">
                <p:oleObj spid="_x0000_s5123" name="Visio" r:id="rId3" imgW="10479537" imgH="7239510" progId="">
                  <p:embed/>
                </p:oleObj>
              </mc:Choice>
              <mc:Fallback>
                <p:oleObj name="Visio" r:id="rId3" imgW="10479537" imgH="7239510" progId="">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313" y="1125538"/>
                        <a:ext cx="8204200" cy="5664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228600"/>
            <a:ext cx="9036050" cy="968375"/>
          </a:xfrm>
        </p:spPr>
        <p:txBody>
          <a:bodyPr/>
          <a:lstStyle/>
          <a:p>
            <a:pPr eaLnBrk="1" hangingPunct="1">
              <a:defRPr/>
            </a:pPr>
            <a:r>
              <a:rPr lang="el-GR" sz="3000" b="1" dirty="0" smtClean="0">
                <a:latin typeface="Calibri" pitchFamily="34" charset="0"/>
              </a:rPr>
              <a:t>ΠΡΟΣΔΙΟΡΙΣΤΙΚΟΙ ΠΑΡΑΓΟΝΤΕΣ ΤΩΝ ΜΙΣΘΩΝ </a:t>
            </a:r>
            <a:r>
              <a:rPr lang="el-GR" sz="3000" b="1" dirty="0" smtClean="0">
                <a:solidFill>
                  <a:srgbClr val="7B9899"/>
                </a:solidFill>
                <a:latin typeface="Calibri" pitchFamily="34" charset="0"/>
              </a:rPr>
              <a:t/>
            </a:r>
            <a:br>
              <a:rPr lang="el-GR" sz="3000" b="1" dirty="0" smtClean="0">
                <a:solidFill>
                  <a:srgbClr val="7B9899"/>
                </a:solidFill>
                <a:latin typeface="Calibri" pitchFamily="34" charset="0"/>
              </a:rPr>
            </a:br>
            <a:r>
              <a:rPr lang="el-GR" sz="3000" dirty="0" smtClean="0">
                <a:latin typeface="Calibri" pitchFamily="34" charset="0"/>
              </a:rPr>
              <a:t> </a:t>
            </a:r>
            <a:r>
              <a:rPr lang="el-GR" sz="3000" b="1" dirty="0" smtClean="0">
                <a:solidFill>
                  <a:srgbClr val="0070C0"/>
                </a:solidFill>
                <a:latin typeface="Calibri" pitchFamily="34" charset="0"/>
              </a:rPr>
              <a:t>Τι είναι και τι δεν είναι η αξιολόγηση θέσης εργασίας</a:t>
            </a:r>
          </a:p>
        </p:txBody>
      </p:sp>
      <p:sp>
        <p:nvSpPr>
          <p:cNvPr id="3" name="Slide Number Placeholder 2"/>
          <p:cNvSpPr>
            <a:spLocks noGrp="1"/>
          </p:cNvSpPr>
          <p:nvPr>
            <p:ph type="sldNum" sz="quarter" idx="12"/>
          </p:nvPr>
        </p:nvSpPr>
        <p:spPr/>
        <p:txBody>
          <a:bodyPr/>
          <a:lstStyle/>
          <a:p>
            <a:pPr>
              <a:defRPr/>
            </a:pPr>
            <a:fld id="{D4645E48-30B8-43E1-AF7B-E1B498B3F7C3}" type="slidenum">
              <a:rPr lang="el-GR"/>
              <a:pPr>
                <a:defRPr/>
              </a:pPr>
              <a:t>8</a:t>
            </a:fld>
            <a:endParaRPr lang="el-GR" dirty="0"/>
          </a:p>
        </p:txBody>
      </p:sp>
      <p:sp>
        <p:nvSpPr>
          <p:cNvPr id="3277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sp>
        <p:nvSpPr>
          <p:cNvPr id="32773"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sp>
        <p:nvSpPr>
          <p:cNvPr id="32774"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sp>
        <p:nvSpPr>
          <p:cNvPr id="32775"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pic>
        <p:nvPicPr>
          <p:cNvPr id="32776" name="Picture 3"/>
          <p:cNvPicPr>
            <a:picLocks noChangeAspect="1" noChangeArrowheads="1"/>
          </p:cNvPicPr>
          <p:nvPr/>
        </p:nvPicPr>
        <p:blipFill>
          <a:blip r:embed="rId2" cstate="print"/>
          <a:srcRect/>
          <a:stretch>
            <a:fillRect/>
          </a:stretch>
        </p:blipFill>
        <p:spPr bwMode="auto">
          <a:xfrm>
            <a:off x="-36513" y="1982788"/>
            <a:ext cx="9180513" cy="3749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228600"/>
            <a:ext cx="9144000" cy="968375"/>
          </a:xfrm>
        </p:spPr>
        <p:txBody>
          <a:bodyPr/>
          <a:lstStyle/>
          <a:p>
            <a:pPr eaLnBrk="1" hangingPunct="1">
              <a:defRPr/>
            </a:pPr>
            <a:r>
              <a:rPr lang="el-GR" sz="3000" b="1" dirty="0" smtClean="0">
                <a:latin typeface="Calibri" pitchFamily="34" charset="0"/>
              </a:rPr>
              <a:t>ΜΕΘΟΔΟΙ ΑΞΙΟΛΟΓΗΣΗΣ ΘΕΣΗΣ ΕΡΓΑΣΙΑΣ</a:t>
            </a:r>
            <a:r>
              <a:rPr lang="el-GR" sz="3000" b="1" dirty="0" smtClean="0">
                <a:solidFill>
                  <a:srgbClr val="7B9899"/>
                </a:solidFill>
                <a:latin typeface="Calibri" pitchFamily="34" charset="0"/>
              </a:rPr>
              <a:t/>
            </a:r>
            <a:br>
              <a:rPr lang="el-GR" sz="3000" b="1" dirty="0" smtClean="0">
                <a:solidFill>
                  <a:srgbClr val="7B9899"/>
                </a:solidFill>
                <a:latin typeface="Calibri" pitchFamily="34" charset="0"/>
              </a:rPr>
            </a:br>
            <a:r>
              <a:rPr lang="el-GR" sz="3000" b="1" dirty="0" smtClean="0">
                <a:solidFill>
                  <a:srgbClr val="0070C0"/>
                </a:solidFill>
                <a:latin typeface="Calibri" pitchFamily="34" charset="0"/>
              </a:rPr>
              <a:t>Μέθοδοι</a:t>
            </a:r>
            <a:endParaRPr lang="el-GR" sz="3000" dirty="0" smtClean="0">
              <a:solidFill>
                <a:srgbClr val="0070C0"/>
              </a:solidFill>
              <a:latin typeface="Calibri" pitchFamily="34" charset="0"/>
            </a:endParaRPr>
          </a:p>
        </p:txBody>
      </p:sp>
      <p:sp>
        <p:nvSpPr>
          <p:cNvPr id="3" name="Slide Number Placeholder 2"/>
          <p:cNvSpPr>
            <a:spLocks noGrp="1"/>
          </p:cNvSpPr>
          <p:nvPr>
            <p:ph type="sldNum" sz="quarter" idx="12"/>
          </p:nvPr>
        </p:nvSpPr>
        <p:spPr/>
        <p:txBody>
          <a:bodyPr/>
          <a:lstStyle/>
          <a:p>
            <a:pPr>
              <a:defRPr/>
            </a:pPr>
            <a:fld id="{3A784257-5C13-4B2C-BFC3-245B984F906C}" type="slidenum">
              <a:rPr lang="el-GR"/>
              <a:pPr>
                <a:defRPr/>
              </a:pPr>
              <a:t>9</a:t>
            </a:fld>
            <a:endParaRPr lang="el-GR" dirty="0"/>
          </a:p>
        </p:txBody>
      </p:sp>
      <p:sp>
        <p:nvSpPr>
          <p:cNvPr id="33796" name="Content Placeholder 5"/>
          <p:cNvSpPr>
            <a:spLocks noGrp="1"/>
          </p:cNvSpPr>
          <p:nvPr>
            <p:ph sz="quarter" idx="1"/>
          </p:nvPr>
        </p:nvSpPr>
        <p:spPr>
          <a:xfrm>
            <a:off x="0" y="1268413"/>
            <a:ext cx="9144000" cy="5518150"/>
          </a:xfrm>
        </p:spPr>
        <p:txBody>
          <a:bodyPr/>
          <a:lstStyle/>
          <a:p>
            <a:r>
              <a:rPr lang="el-GR" sz="2500" smtClean="0">
                <a:latin typeface="Calibri" pitchFamily="34" charset="0"/>
              </a:rPr>
              <a:t>Τέσσερις είναι οι μέθοδοι αξιολόγησης θέσης εργασίας που συνήθως χρησιμοποιούνται από τις επιχειρήσεις και τους οργανισμούς, οι οποίες κατατάσσονται σε δύο κατηγορίες ως εξής:</a:t>
            </a:r>
          </a:p>
          <a:p>
            <a:pPr>
              <a:buFont typeface="Wingdings 2" pitchFamily="18" charset="2"/>
              <a:buNone/>
            </a:pPr>
            <a:r>
              <a:rPr lang="el-GR" sz="2500" smtClean="0">
                <a:latin typeface="Calibri" pitchFamily="34" charset="0"/>
              </a:rPr>
              <a:t> </a:t>
            </a:r>
          </a:p>
          <a:p>
            <a:r>
              <a:rPr lang="el-GR" sz="2500" b="1" smtClean="0">
                <a:solidFill>
                  <a:srgbClr val="C00000"/>
                </a:solidFill>
                <a:latin typeface="Calibri" pitchFamily="34" charset="0"/>
              </a:rPr>
              <a:t>Μη ποσοτικές μέθοδοι</a:t>
            </a:r>
            <a:r>
              <a:rPr lang="el-GR" sz="2500" smtClean="0">
                <a:latin typeface="Calibri" pitchFamily="34" charset="0"/>
              </a:rPr>
              <a:t>:</a:t>
            </a:r>
          </a:p>
          <a:p>
            <a:pPr lvl="1"/>
            <a:r>
              <a:rPr lang="el-GR" sz="2500" smtClean="0">
                <a:latin typeface="Calibri" pitchFamily="34" charset="0"/>
              </a:rPr>
              <a:t>Μέθοδος διαβάθμισης</a:t>
            </a:r>
          </a:p>
          <a:p>
            <a:pPr lvl="1"/>
            <a:r>
              <a:rPr lang="el-GR" sz="2500" smtClean="0">
                <a:latin typeface="Calibri" pitchFamily="34" charset="0"/>
              </a:rPr>
              <a:t>Μέθοδος ταξινόμησης</a:t>
            </a:r>
          </a:p>
          <a:p>
            <a:pPr>
              <a:buFont typeface="Wingdings 2" pitchFamily="18" charset="2"/>
              <a:buNone/>
            </a:pPr>
            <a:r>
              <a:rPr lang="el-GR" sz="2500" smtClean="0">
                <a:latin typeface="Calibri" pitchFamily="34" charset="0"/>
              </a:rPr>
              <a:t> </a:t>
            </a:r>
          </a:p>
          <a:p>
            <a:r>
              <a:rPr lang="el-GR" sz="2500" b="1" smtClean="0">
                <a:solidFill>
                  <a:srgbClr val="C00000"/>
                </a:solidFill>
                <a:latin typeface="Calibri" pitchFamily="34" charset="0"/>
              </a:rPr>
              <a:t>Ποσοτικές μέθοδοι</a:t>
            </a:r>
            <a:r>
              <a:rPr lang="el-GR" sz="2500" smtClean="0">
                <a:latin typeface="Calibri" pitchFamily="34" charset="0"/>
              </a:rPr>
              <a:t>:</a:t>
            </a:r>
          </a:p>
          <a:p>
            <a:pPr lvl="1"/>
            <a:r>
              <a:rPr lang="el-GR" sz="2500" smtClean="0">
                <a:latin typeface="Calibri" pitchFamily="34" charset="0"/>
              </a:rPr>
              <a:t>Μέθοδος σύγκρισης παραγόντων</a:t>
            </a:r>
          </a:p>
          <a:p>
            <a:pPr lvl="1"/>
            <a:r>
              <a:rPr lang="el-GR" sz="2500" smtClean="0">
                <a:latin typeface="Calibri" pitchFamily="34" charset="0"/>
              </a:rPr>
              <a:t>Μέθοδος συστήματος σημείων</a:t>
            </a:r>
          </a:p>
          <a:p>
            <a:endParaRPr lang="el-GR" sz="2500" smtClean="0">
              <a:latin typeface="Calibri"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6459</TotalTime>
  <Words>1750</Words>
  <Application>Microsoft Office PowerPoint</Application>
  <PresentationFormat>Προβολή στην οθόνη (4:3)</PresentationFormat>
  <Paragraphs>112</Paragraphs>
  <Slides>21</Slides>
  <Notes>0</Notes>
  <HiddenSlides>0</HiddenSlides>
  <MMClips>0</MMClips>
  <ScaleCrop>false</ScaleCrop>
  <HeadingPairs>
    <vt:vector size="8" baseType="variant">
      <vt:variant>
        <vt:lpstr>Γραμματοσειρές που χρησιμοποιούνται</vt:lpstr>
      </vt:variant>
      <vt:variant>
        <vt:i4>6</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21</vt:i4>
      </vt:variant>
    </vt:vector>
  </HeadingPairs>
  <TitlesOfParts>
    <vt:vector size="29" baseType="lpstr">
      <vt:lpstr>Arial</vt:lpstr>
      <vt:lpstr>Calibri</vt:lpstr>
      <vt:lpstr>Georgia</vt:lpstr>
      <vt:lpstr>Times New Roman</vt:lpstr>
      <vt:lpstr>Wingdings</vt:lpstr>
      <vt:lpstr>Wingdings 2</vt:lpstr>
      <vt:lpstr>Civic</vt:lpstr>
      <vt:lpstr>Visio</vt:lpstr>
      <vt:lpstr>Αμοιβές Εργαζομένων Διαχείριση μισθών και ημερομισθίων</vt:lpstr>
      <vt:lpstr>ΑΠΟΔΟΧΕΣ Βασικές έννοιες: </vt:lpstr>
      <vt:lpstr>ΔΙΑΧΕΙΡΙΣΗ ΜΙΣΘΩΝ ΚΑΙ ΗΜΕΡΟΜΙΣΘΙΩΝ Εισαγωγικές έννοιες:</vt:lpstr>
      <vt:lpstr>ΔΙΑΧΕΙΡΙΣΗ ΜΙΣΘΩΝ ΚΑΙ ΗΜΕΡΟΜΙΣΘΙΩΝ Εισαγωγικές έννοιες</vt:lpstr>
      <vt:lpstr>ΧΡΗΜΑΤΙΚΑ ΣΤΟΙΧΕΙΑ ΠΑΚΕΤΟΥ ΑΜΟΙΒΩΝ   Βασικά χρηματικά στοιχεία ενός πακέτου αμοιβών</vt:lpstr>
      <vt:lpstr>ΠΡΟΣΔΙΟΡΙΣΤΙΚΟΙ ΠΑΡΑΓΟΝΤΕΣ ΤΩΝ ΜΙΣΘΩΝ   Προσδιοριστικοί παράγοντες του μισθού</vt:lpstr>
      <vt:lpstr>ΠΡΟΣΔΙΟΡΙΣΤΙΚΟΙ ΠΑΡΑΓΟΝΤΕΣ ΤΩΝ ΜΙΣΘΩΝ   Δομή μισθών</vt:lpstr>
      <vt:lpstr>ΠΡΟΣΔΙΟΡΙΣΤΙΚΟΙ ΠΑΡΑΓΟΝΤΕΣ ΤΩΝ ΜΙΣΘΩΝ   Τι είναι και τι δεν είναι η αξιολόγηση θέσης εργασίας</vt:lpstr>
      <vt:lpstr>ΜΕΘΟΔΟΙ ΑΞΙΟΛΟΓΗΣΗΣ ΘΕΣΗΣ ΕΡΓΑΣΙΑΣ Μέθοδοι</vt:lpstr>
      <vt:lpstr>ΜΕΘΟΔΟΙ ΑΞΙΟΛΟΓΗΣΗΣ ΘΕΣΗΣ ΕΡΓΑΣΙΑΣ Μέθοδος διαβάθμισης</vt:lpstr>
      <vt:lpstr>ΜΕΘΟΔΟΙ ΑΞΙΟΛΟΓΗΣΗΣ ΘΕΣΗΣ ΕΡΓΑΣΙΑΣ Μέθοδος σύγκρισης παραγόντων: </vt:lpstr>
      <vt:lpstr>ΜΕΘΟΔΟΙ ΑΞΙΟΛΟΓΗΣΗΣ ΘΕΣΗΣ ΕΡΓΑΣΙΑΣ Μέθοδος σύγκρισης παραγόντων</vt:lpstr>
      <vt:lpstr>ΜΕΘΟΔΟΙ ΑΞΙΟΛΟΓΗΣΗΣ ΘΕΣΗΣ ΕΡΓΑΣΙΑΣ Μέθοδος συστήματος σημείων</vt:lpstr>
      <vt:lpstr>ΜΕΘΟΔΟΙ ΑΞΙΟΛΟΓΗΣΗΣ ΘΕΣΗΣ ΕΡΓΑΣΙΑΣ Μέθοδος συστήματος σημείων</vt:lpstr>
      <vt:lpstr>ΔΙΑΜΟΡΦΩΣΗ ΤΗΣ ΔΟΜΗΣ ΑΜΟΙΒΩΝ   Τιμολόγηση θέσης εργασίας (job pricing): 1/8</vt:lpstr>
      <vt:lpstr>ΔΙΑΜΟΡΦΩΣΗ ΤΗΣ ΔΟΜΗΣ ΑΜΟΙΒΩΝ   Τιμολόγηση θέσης εργασίας (job pricing): 2/8</vt:lpstr>
      <vt:lpstr>ΔΙΑΜΟΡΦΩΣΗ ΤΗΣ ΔΟΜΗΣ ΑΜΟΙΒΩΝ   Τιμολόγηση θέσης εργασίας (job pricing): 3/8</vt:lpstr>
      <vt:lpstr>ΔΙΑΜΟΡΦΩΣΗ ΤΗΣ ΔΟΜΗΣ ΑΜΟΙΒΩΝ   Τιμολόγηση θέσης εργασίας (job pricing): 4/8</vt:lpstr>
      <vt:lpstr>ΔΙΑΜΟΡΦΩΣΗ ΤΗΣ ΔΟΜΗΣ ΑΜΟΙΒΩΝ   Τιμολόγηση θέσης εργασίας (job pricing): 5/8</vt:lpstr>
      <vt:lpstr>ΔΙΑΜΟΡΦΩΣΗ ΤΗΣ ΔΟΜΗΣ ΑΜΟΙΒΩΝ   Τιμολόγηση θέσης εργασίας (job pricing): 6/8</vt:lpstr>
      <vt:lpstr>ΔΙΑΜΟΡΦΩΣΗ ΤΗΣ ΔΟΜΗΣ ΑΜΟΙΒΩΝ   Τιμολόγηση θέσης εργασίας (job pricing)</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ΚΩΝΤΣΑΣ ΣΤΑΜΑΤΗΣ</dc:creator>
  <cp:lastModifiedBy>Steve</cp:lastModifiedBy>
  <cp:revision>1104</cp:revision>
  <dcterms:created xsi:type="dcterms:W3CDTF">2011-01-29T18:06:27Z</dcterms:created>
  <dcterms:modified xsi:type="dcterms:W3CDTF">2025-05-27T06:26:48Z</dcterms:modified>
</cp:coreProperties>
</file>