
<file path=[Content_Types].xml><?xml version="1.0" encoding="utf-8"?>
<Types xmlns="http://schemas.openxmlformats.org/package/2006/content-types">
  <Default Extension="docx" ContentType="application/vnd.openxmlformats-officedocument.wordprocessingml.document"/>
  <Default Extension="emf" ContentType="image/x-emf"/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3" r:id="rId1"/>
  </p:sldMasterIdLst>
  <p:notesMasterIdLst>
    <p:notesMasterId r:id="rId44"/>
  </p:notesMasterIdLst>
  <p:sldIdLst>
    <p:sldId id="256" r:id="rId2"/>
    <p:sldId id="286" r:id="rId3"/>
    <p:sldId id="257" r:id="rId4"/>
    <p:sldId id="283" r:id="rId5"/>
    <p:sldId id="290" r:id="rId6"/>
    <p:sldId id="258" r:id="rId7"/>
    <p:sldId id="343" r:id="rId8"/>
    <p:sldId id="259" r:id="rId9"/>
    <p:sldId id="339" r:id="rId10"/>
    <p:sldId id="340" r:id="rId11"/>
    <p:sldId id="260" r:id="rId12"/>
    <p:sldId id="341" r:id="rId13"/>
    <p:sldId id="315" r:id="rId14"/>
    <p:sldId id="316" r:id="rId15"/>
    <p:sldId id="317" r:id="rId16"/>
    <p:sldId id="318" r:id="rId17"/>
    <p:sldId id="319" r:id="rId18"/>
    <p:sldId id="320" r:id="rId19"/>
    <p:sldId id="321" r:id="rId20"/>
    <p:sldId id="345" r:id="rId21"/>
    <p:sldId id="347" r:id="rId22"/>
    <p:sldId id="346" r:id="rId23"/>
    <p:sldId id="322" r:id="rId24"/>
    <p:sldId id="323" r:id="rId25"/>
    <p:sldId id="324" r:id="rId26"/>
    <p:sldId id="325" r:id="rId27"/>
    <p:sldId id="342" r:id="rId28"/>
    <p:sldId id="338" r:id="rId29"/>
    <p:sldId id="326" r:id="rId30"/>
    <p:sldId id="327" r:id="rId31"/>
    <p:sldId id="328" r:id="rId32"/>
    <p:sldId id="329" r:id="rId33"/>
    <p:sldId id="344" r:id="rId34"/>
    <p:sldId id="330" r:id="rId35"/>
    <p:sldId id="331" r:id="rId36"/>
    <p:sldId id="332" r:id="rId37"/>
    <p:sldId id="333" r:id="rId38"/>
    <p:sldId id="334" r:id="rId39"/>
    <p:sldId id="335" r:id="rId40"/>
    <p:sldId id="336" r:id="rId41"/>
    <p:sldId id="348" r:id="rId42"/>
    <p:sldId id="349" r:id="rId43"/>
  </p:sldIdLst>
  <p:sldSz cx="9144000" cy="6858000" type="screen4x3"/>
  <p:notesSz cx="6858000" cy="9144000"/>
  <p:defaultTextStyle>
    <a:defPPr>
      <a:defRPr lang="el-G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4" d="100"/>
          <a:sy n="94" d="100"/>
        </p:scale>
        <p:origin x="1284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viewProps" Target="view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358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301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l-GR" noProof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noProof="0"/>
              <a:t>Δεύτερου επιπέδου</a:t>
            </a:r>
          </a:p>
          <a:p>
            <a:pPr lvl="2"/>
            <a:r>
              <a:rPr lang="el-GR" noProof="0"/>
              <a:t>Τρίτου επιπέδου</a:t>
            </a:r>
          </a:p>
          <a:p>
            <a:pPr lvl="3"/>
            <a:r>
              <a:rPr lang="el-GR" noProof="0"/>
              <a:t>Τέταρτου επιπέδου</a:t>
            </a:r>
          </a:p>
          <a:p>
            <a:pPr lvl="4"/>
            <a:r>
              <a:rPr lang="el-GR" noProof="0"/>
              <a:t>Πέμπτου επιπέδου</a:t>
            </a:r>
          </a:p>
        </p:txBody>
      </p:sp>
      <p:sp>
        <p:nvSpPr>
          <p:cNvPr id="4301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4301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EA7FA8CB-D555-41C3-ACBE-8BA1A4570119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11 - Ορθογώνιο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12 - Στρογγυλεμένο ορθογώνιο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- Υπότιτλος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l-GR"/>
              <a:t>Κάντε κλικ για να επεξεργαστείτε τον υπότιτλο του υποδείγματος</a:t>
            </a:r>
            <a:endParaRPr kumimoji="0" lang="en-US"/>
          </a:p>
        </p:txBody>
      </p:sp>
      <p:sp>
        <p:nvSpPr>
          <p:cNvPr id="28" name="27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/>
          </a:p>
        </p:txBody>
      </p:sp>
      <p:sp>
        <p:nvSpPr>
          <p:cNvPr id="17" name="16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l-GR"/>
              <a:t>Α. Νούλας</a:t>
            </a:r>
          </a:p>
        </p:txBody>
      </p:sp>
      <p:sp>
        <p:nvSpPr>
          <p:cNvPr id="29" name="2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2A55C4E8-13A1-4981-BE0B-37C821753E44}" type="slidenum">
              <a:rPr lang="el-GR" smtClean="0"/>
              <a:pPr>
                <a:defRPr/>
              </a:pPr>
              <a:t>‹#›</a:t>
            </a:fld>
            <a:endParaRPr lang="el-GR"/>
          </a:p>
        </p:txBody>
      </p:sp>
      <p:sp>
        <p:nvSpPr>
          <p:cNvPr id="7" name="6 - Ορθογώνιο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- Ορθογώνιο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- Ορθογώνιο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- Τίτλος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l-GR"/>
              <a:t>Α. Νούλας</a:t>
            </a:r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0D9A453-5767-4EBC-806D-2B81867B8B46}" type="slidenum">
              <a:rPr lang="el-GR" smtClean="0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  <p:transition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l-GR"/>
              <a:t>Α. Νούλας</a:t>
            </a:r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4F0B580-1241-41AD-80A1-295368058868}" type="slidenum">
              <a:rPr lang="el-GR" smtClean="0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l-GR"/>
              <a:t>Α. Νούλας</a:t>
            </a:r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0206379-D062-4F70-93E1-A8F6D73B5155}" type="slidenum">
              <a:rPr lang="el-GR" smtClean="0"/>
              <a:pPr>
                <a:defRPr/>
              </a:pPr>
              <a:t>‹#›</a:t>
            </a:fld>
            <a:endParaRPr lang="el-GR"/>
          </a:p>
        </p:txBody>
      </p:sp>
      <p:sp>
        <p:nvSpPr>
          <p:cNvPr id="8" name="7 - Θέση περιεχομένου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</p:spTree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Κεφαλίδα ενότητας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10 - Ορθογώνιο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9 - Στρογγυλεμένο ορθογώνιο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l-GR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pPr>
              <a:defRPr/>
            </a:pPr>
            <a:r>
              <a:rPr lang="el-GR"/>
              <a:t>Α. Νούλας</a:t>
            </a:r>
          </a:p>
        </p:txBody>
      </p:sp>
      <p:sp>
        <p:nvSpPr>
          <p:cNvPr id="7" name="6 - Ορθογώνιο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- Ορθογώνιο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- Ορθογώνιο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pPr>
              <a:defRPr/>
            </a:pPr>
            <a:fld id="{117B649B-F0BD-4015-9BDF-D2DA6611386F}" type="slidenum">
              <a:rPr lang="el-GR" smtClean="0"/>
              <a:pPr>
                <a:defRPr/>
              </a:pPr>
              <a:t>‹#›</a:t>
            </a:fld>
            <a:endParaRPr lang="el-G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l-GR"/>
              <a:t>Α. Νούλας</a:t>
            </a:r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41FE92B-2E50-4211-A75D-42E60106D052}" type="slidenum">
              <a:rPr lang="el-GR" smtClean="0"/>
              <a:pPr>
                <a:defRPr/>
              </a:pPr>
              <a:t>‹#›</a:t>
            </a:fld>
            <a:endParaRPr lang="el-GR"/>
          </a:p>
        </p:txBody>
      </p:sp>
      <p:sp>
        <p:nvSpPr>
          <p:cNvPr id="9" name="8 - Θέση περιεχομένου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11" name="10 - Θέση περιεχομένου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</p:spTree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/>
              <a:t>Kλικ για επεξεργασία των στυλ του υποδείγματος</a:t>
            </a:r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/>
              <a:t>Kλικ για επεξεργασία των στυλ του υποδείγματος</a:t>
            </a:r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l-GR"/>
              <a:t>Α. Νούλας</a:t>
            </a:r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94E6C1A-A59C-468A-BF71-6D581F536184}" type="slidenum">
              <a:rPr lang="el-GR" smtClean="0"/>
              <a:pPr>
                <a:defRPr/>
              </a:pPr>
              <a:t>‹#›</a:t>
            </a:fld>
            <a:endParaRPr lang="el-GR"/>
          </a:p>
        </p:txBody>
      </p:sp>
      <p:sp>
        <p:nvSpPr>
          <p:cNvPr id="11" name="10 - Θέση περιεχομένου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13" name="12 - Θέση περιεχομένου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</p:spTree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l-GR"/>
              <a:t>Α. Νούλας</a:t>
            </a:r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2C2D23D-76B3-41BA-857D-02D69C887A42}" type="slidenum">
              <a:rPr lang="el-GR" smtClean="0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l-GR"/>
              <a:t>Α. Νούλας</a:t>
            </a:r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72AF4FA-AB30-422F-8E08-E7E051C4480E}" type="slidenum">
              <a:rPr lang="el-GR" smtClean="0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- Ορθογώνιο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8 - Στρογγυλεμένο ορθογώνιο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l-GR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l-GR"/>
              <a:t>Α. Νούλας</a:t>
            </a:r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23182F2-C407-48DC-889E-C4A299ABB18E}" type="slidenum">
              <a:rPr lang="el-GR" smtClean="0"/>
              <a:pPr>
                <a:defRPr/>
              </a:pPr>
              <a:t>‹#›</a:t>
            </a:fld>
            <a:endParaRPr lang="el-GR"/>
          </a:p>
        </p:txBody>
      </p:sp>
      <p:sp>
        <p:nvSpPr>
          <p:cNvPr id="11" name="10 - Θέση περιεχομένου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</p:spTree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l-GR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pPr>
              <a:defRPr/>
            </a:pPr>
            <a:r>
              <a:rPr lang="el-GR"/>
              <a:t>Α. Νούλας</a:t>
            </a:r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pPr>
              <a:defRPr/>
            </a:pPr>
            <a:fld id="{5745C3A2-E2BB-4191-9118-9B94012C88D5}" type="slidenum">
              <a:rPr lang="el-GR" smtClean="0"/>
              <a:pPr>
                <a:defRPr/>
              </a:pPr>
              <a:t>‹#›</a:t>
            </a:fld>
            <a:endParaRPr lang="el-GR"/>
          </a:p>
        </p:txBody>
      </p:sp>
      <p:sp>
        <p:nvSpPr>
          <p:cNvPr id="11" name="10 - Ορθογώνιο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- Ορθογώνιο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- Ορθογώνιο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l-GR"/>
              <a:t>Κάντε κλικ στο εικονίδιο για να προσθέσετε μια εικόνα</a:t>
            </a:r>
            <a:endParaRPr kumimoji="0" lang="en-US" dirty="0"/>
          </a:p>
        </p:txBody>
      </p:sp>
    </p:spTree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- Ορθογώνιο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7 - Στρογγυλεμένο ορθογώνιο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21 - Θέση τίτλου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13" name="12 - Θέση κειμένου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kumimoji="0" lang="el-GR"/>
              <a:t>Δεύτερου επιπέδου</a:t>
            </a:r>
          </a:p>
          <a:p>
            <a:pPr lvl="2" eaLnBrk="1" latinLnBrk="0" hangingPunct="1"/>
            <a:r>
              <a:rPr kumimoji="0" lang="el-GR"/>
              <a:t>Τρίτου επιπέδου</a:t>
            </a:r>
          </a:p>
          <a:p>
            <a:pPr lvl="3" eaLnBrk="1" latinLnBrk="0" hangingPunct="1"/>
            <a:r>
              <a:rPr kumimoji="0" lang="el-GR"/>
              <a:t>Τέταρτου επιπέδου</a:t>
            </a:r>
          </a:p>
          <a:p>
            <a:pPr lvl="4" eaLnBrk="1" latinLnBrk="0" hangingPunct="1"/>
            <a:r>
              <a:rPr kumimoji="0" lang="el-GR"/>
              <a:t>Πέμπτου επιπέδου</a:t>
            </a:r>
            <a:endParaRPr kumimoji="0" lang="en-US"/>
          </a:p>
        </p:txBody>
      </p:sp>
      <p:sp>
        <p:nvSpPr>
          <p:cNvPr id="14" name="1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r>
              <a:rPr lang="el-GR"/>
              <a:t>Α. Νούλας</a:t>
            </a:r>
          </a:p>
        </p:txBody>
      </p:sp>
      <p:sp>
        <p:nvSpPr>
          <p:cNvPr id="23" name="22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fld id="{8D0F9C27-867D-46A0-A968-01D5EFE77BDE}" type="slidenum">
              <a:rPr lang="el-GR" smtClean="0"/>
              <a:pPr>
                <a:defRPr/>
              </a:pPr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4" r:id="rId1"/>
    <p:sldLayoutId id="2147483755" r:id="rId2"/>
    <p:sldLayoutId id="2147483756" r:id="rId3"/>
    <p:sldLayoutId id="2147483757" r:id="rId4"/>
    <p:sldLayoutId id="2147483758" r:id="rId5"/>
    <p:sldLayoutId id="2147483759" r:id="rId6"/>
    <p:sldLayoutId id="2147483760" r:id="rId7"/>
    <p:sldLayoutId id="2147483761" r:id="rId8"/>
    <p:sldLayoutId id="2147483762" r:id="rId9"/>
    <p:sldLayoutId id="2147483763" r:id="rId10"/>
    <p:sldLayoutId id="2147483764" r:id="rId11"/>
  </p:sldLayoutIdLst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13" grpId="0" build="p"/>
    </p:bldLst>
  </p:timing>
  <p:hf hdr="0" dt="0"/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package" Target="../embeddings/Microsoft_Word_Document2.docx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package" Target="../embeddings/Microsoft_Word_Document3.docx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package" Target="../embeddings/Microsoft_Word_Document4.docx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package" Target="../embeddings/Microsoft_Word_Document5.docx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package" Target="../embeddings/Microsoft_Word_Document6.docx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package" Target="../embeddings/Microsoft_Word_Document7.docx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package" Target="../embeddings/Microsoft_Word_Document8.docx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emf"/><Relationship Id="rId2" Type="http://schemas.openxmlformats.org/officeDocument/2006/relationships/package" Target="../embeddings/Microsoft_Excel_Worksheet.xlsx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emf"/><Relationship Id="rId2" Type="http://schemas.openxmlformats.org/officeDocument/2006/relationships/package" Target="../embeddings/Microsoft_Excel_Worksheet9.xlsx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emf"/><Relationship Id="rId2" Type="http://schemas.openxmlformats.org/officeDocument/2006/relationships/package" Target="../embeddings/Microsoft_Word_Document10.docx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emf"/><Relationship Id="rId2" Type="http://schemas.openxmlformats.org/officeDocument/2006/relationships/package" Target="../embeddings/Microsoft_Word_Document11.docx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emf"/><Relationship Id="rId2" Type="http://schemas.openxmlformats.org/officeDocument/2006/relationships/package" Target="../embeddings/Microsoft_Word_Document12.docx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emf"/><Relationship Id="rId2" Type="http://schemas.openxmlformats.org/officeDocument/2006/relationships/package" Target="../embeddings/Microsoft_Word_Document13.docx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emf"/><Relationship Id="rId2" Type="http://schemas.openxmlformats.org/officeDocument/2006/relationships/package" Target="../embeddings/Microsoft_Word_Document14.docx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emf"/><Relationship Id="rId2" Type="http://schemas.openxmlformats.org/officeDocument/2006/relationships/package" Target="../embeddings/Microsoft_Word_Document15.docx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emf"/><Relationship Id="rId2" Type="http://schemas.openxmlformats.org/officeDocument/2006/relationships/package" Target="../embeddings/Microsoft_Word_Document16.docx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emf"/><Relationship Id="rId2" Type="http://schemas.openxmlformats.org/officeDocument/2006/relationships/package" Target="../embeddings/Microsoft_Word_Document17.docx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emf"/><Relationship Id="rId2" Type="http://schemas.openxmlformats.org/officeDocument/2006/relationships/package" Target="../embeddings/Microsoft_Word_Document18.docx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emf"/><Relationship Id="rId2" Type="http://schemas.openxmlformats.org/officeDocument/2006/relationships/package" Target="../embeddings/Microsoft_Word_Document19.docx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emf"/><Relationship Id="rId2" Type="http://schemas.openxmlformats.org/officeDocument/2006/relationships/package" Target="../embeddings/Microsoft_Word_Document20.docx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emf"/><Relationship Id="rId2" Type="http://schemas.openxmlformats.org/officeDocument/2006/relationships/package" Target="../embeddings/Microsoft_Word_Document21.docx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emf"/><Relationship Id="rId2" Type="http://schemas.openxmlformats.org/officeDocument/2006/relationships/package" Target="../embeddings/Microsoft_Word_Document22.docx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package" Target="../embeddings/Microsoft_Word_Document.docx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package" Target="../embeddings/Microsoft_Word_Document1.docx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2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r>
              <a:rPr lang="el-GR" altLang="el-GR" sz="2400" b="1" i="1" dirty="0">
                <a:latin typeface="Times New Roman" pitchFamily="18" charset="0"/>
                <a:cs typeface="Times New Roman" pitchFamily="18" charset="0"/>
              </a:rPr>
              <a:t>Τμήμα Οργάνωσης κ Διοίκησης Επιχειρήσεων </a:t>
            </a:r>
          </a:p>
          <a:p>
            <a:r>
              <a:rPr lang="el-GR" altLang="el-GR" sz="2400" b="1" i="1" dirty="0">
                <a:latin typeface="Times New Roman" pitchFamily="18" charset="0"/>
                <a:cs typeface="Times New Roman" pitchFamily="18" charset="0"/>
              </a:rPr>
              <a:t>Πανεπιστήμιο Δυτικής Μακεδονίας</a:t>
            </a:r>
            <a:endParaRPr lang="el-GR" sz="24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530" name="Rectangle 15"/>
          <p:cNvSpPr>
            <a:spLocks noGrp="1" noChangeArrowheads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l-GR" dirty="0"/>
          </a:p>
        </p:txBody>
      </p:sp>
      <p:sp>
        <p:nvSpPr>
          <p:cNvPr id="22531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algn="ctr" eaLnBrk="1" hangingPunct="1"/>
            <a:r>
              <a:rPr lang="el-GR" sz="2800" b="1" dirty="0"/>
              <a:t>ΑΝΑΛΥΣΗ </a:t>
            </a:r>
            <a:r>
              <a:rPr lang="el-GR" sz="2800" b="1"/>
              <a:t>ΧΡΗΜΑΤΟΟΙΚΟΝΟΜΙΚΩΝ ΑΡΙΘΜΟΔΕΙΚΤΩΝ</a:t>
            </a:r>
            <a:br>
              <a:rPr lang="el-GR" sz="2800" b="1" dirty="0"/>
            </a:br>
            <a:endParaRPr lang="el-GR" sz="2800" dirty="0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A55C4E8-13A1-4981-BE0B-37C821753E44}" type="slidenum">
              <a:rPr lang="el-GR" smtClean="0"/>
              <a:pPr>
                <a:defRPr/>
              </a:pPr>
              <a:t>1</a:t>
            </a:fld>
            <a:endParaRPr lang="el-GR"/>
          </a:p>
        </p:txBody>
      </p:sp>
    </p:spTree>
  </p:cSld>
  <p:clrMapOvr>
    <a:masterClrMapping/>
  </p:clrMapOvr>
  <p:transition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err="1"/>
              <a:t>ΔΓΡ</a:t>
            </a:r>
            <a:endParaRPr lang="el-GR" dirty="0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l-GR" dirty="0"/>
              <a:t>Δείκτης γενικής ρευστότητας ίσος με 0,912 σημαίνει ότι το κυκλοφορούν ενεργητικό είναι το  91,2% των βραχυπροθέσμων υποχρεώσεων.</a:t>
            </a:r>
          </a:p>
          <a:p>
            <a:pPr>
              <a:buNone/>
            </a:pPr>
            <a:r>
              <a:rPr lang="el-GR" dirty="0"/>
              <a:t> </a:t>
            </a:r>
          </a:p>
          <a:p>
            <a:r>
              <a:rPr lang="el-GR" dirty="0"/>
              <a:t>Το </a:t>
            </a:r>
            <a:r>
              <a:rPr lang="el-GR" b="1" dirty="0">
                <a:solidFill>
                  <a:srgbClr val="FF0000"/>
                </a:solidFill>
              </a:rPr>
              <a:t>μειονέκτημα</a:t>
            </a:r>
            <a:r>
              <a:rPr lang="el-GR" dirty="0"/>
              <a:t> του δείκτη αυτού είναι ότι τα διάφορα στοιχεία που συνθέτουν το κυκλοφορούν ενεργητικό δεν έχουν όλα τον ίδιο βαθμό  ρευστότητας. </a:t>
            </a:r>
          </a:p>
          <a:p>
            <a:endParaRPr lang="el-GR" dirty="0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0206379-D062-4F70-93E1-A8F6D73B5155}" type="slidenum">
              <a:rPr lang="el-GR" smtClean="0"/>
              <a:pPr>
                <a:defRPr/>
              </a:pPr>
              <a:t>10</a:t>
            </a:fld>
            <a:endParaRPr lang="el-GR"/>
          </a:p>
        </p:txBody>
      </p:sp>
    </p:spTree>
  </p:cSld>
  <p:clrMapOvr>
    <a:masterClrMapping/>
  </p:clrMapOvr>
  <p:transition>
    <p:fad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br>
              <a:rPr lang="en-US" sz="4000"/>
            </a:br>
            <a:r>
              <a:rPr lang="el-GR" sz="2800"/>
              <a:t>Δείκτης Άμεσης Ρευστότητας-ΔΑΡ</a:t>
            </a:r>
            <a:br>
              <a:rPr lang="el-GR" sz="2800"/>
            </a:br>
            <a:r>
              <a:rPr lang="el-GR" sz="2800"/>
              <a:t>  (</a:t>
            </a:r>
            <a:r>
              <a:rPr lang="en-US" sz="2800"/>
              <a:t>Quick Ratio</a:t>
            </a:r>
            <a:r>
              <a:rPr lang="el-GR" sz="2800"/>
              <a:t>)</a:t>
            </a:r>
            <a:br>
              <a:rPr lang="el-GR" sz="4000"/>
            </a:br>
            <a:endParaRPr lang="el-GR" sz="4000"/>
          </a:p>
        </p:txBody>
      </p:sp>
      <p:sp>
        <p:nvSpPr>
          <p:cNvPr id="2051" name="4 - Θέση υποσέλιδου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l-GR" dirty="0"/>
          </a:p>
        </p:txBody>
      </p:sp>
      <p:sp>
        <p:nvSpPr>
          <p:cNvPr id="2053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 eaLnBrk="1" hangingPunct="1"/>
            <a:endParaRPr lang="el-GR" dirty="0"/>
          </a:p>
          <a:p>
            <a:pPr eaLnBrk="1" hangingPunct="1"/>
            <a:endParaRPr lang="el-GR" dirty="0"/>
          </a:p>
          <a:p>
            <a:pPr eaLnBrk="1" hangingPunct="1">
              <a:buNone/>
            </a:pPr>
            <a:endParaRPr lang="el-GR" dirty="0"/>
          </a:p>
          <a:p>
            <a:pPr eaLnBrk="1" hangingPunct="1"/>
            <a:endParaRPr lang="el-GR" dirty="0"/>
          </a:p>
          <a:p>
            <a:pPr eaLnBrk="1" hangingPunct="1"/>
            <a:r>
              <a:rPr lang="el-GR" dirty="0"/>
              <a:t>Δείκτης μεγαλύτερος της μονάδος θεωρείται καλός</a:t>
            </a:r>
          </a:p>
        </p:txBody>
      </p:sp>
      <p:graphicFrame>
        <p:nvGraphicFramePr>
          <p:cNvPr id="2050" name="Object 5"/>
          <p:cNvGraphicFramePr>
            <a:graphicFrameLocks noChangeAspect="1"/>
          </p:cNvGraphicFramePr>
          <p:nvPr/>
        </p:nvGraphicFramePr>
        <p:xfrm>
          <a:off x="1071538" y="1714488"/>
          <a:ext cx="7072362" cy="7143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1" name="Έγγραφο" r:id="rId2" imgW="4668570" imgH="437365" progId="Word.Document.12">
                  <p:embed/>
                </p:oleObj>
              </mc:Choice>
              <mc:Fallback>
                <p:oleObj name="Έγγραφο" r:id="rId2" imgW="4668570" imgH="437365" progId="Word.Document.12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71538" y="1714488"/>
                        <a:ext cx="7072362" cy="71438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0206379-D062-4F70-93E1-A8F6D73B5155}" type="slidenum">
              <a:rPr lang="el-GR" smtClean="0"/>
              <a:pPr>
                <a:defRPr/>
              </a:pPr>
              <a:t>11</a:t>
            </a:fld>
            <a:endParaRPr lang="el-GR"/>
          </a:p>
        </p:txBody>
      </p:sp>
    </p:spTree>
  </p:cSld>
  <p:clrMapOvr>
    <a:masterClrMapping/>
  </p:clrMapOvr>
  <p:transition>
    <p:fad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err="1"/>
              <a:t>ΔΑΡ</a:t>
            </a:r>
            <a:endParaRPr lang="el-GR" dirty="0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0206379-D062-4F70-93E1-A8F6D73B5155}" type="slidenum">
              <a:rPr lang="el-GR" smtClean="0"/>
              <a:pPr>
                <a:defRPr/>
              </a:pPr>
              <a:t>12</a:t>
            </a:fld>
            <a:endParaRPr lang="el-GR"/>
          </a:p>
        </p:txBody>
      </p:sp>
      <p:graphicFrame>
        <p:nvGraphicFramePr>
          <p:cNvPr id="47107" name="Object 3"/>
          <p:cNvGraphicFramePr>
            <a:graphicFrameLocks noChangeAspect="1"/>
          </p:cNvGraphicFramePr>
          <p:nvPr/>
        </p:nvGraphicFramePr>
        <p:xfrm>
          <a:off x="1285853" y="2428868"/>
          <a:ext cx="5349898" cy="141764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108" name="Έγγραφο" r:id="rId2" imgW="4128706" imgH="837068" progId="Word.Document.12">
                  <p:embed/>
                </p:oleObj>
              </mc:Choice>
              <mc:Fallback>
                <p:oleObj name="Έγγραφο" r:id="rId2" imgW="4128706" imgH="837068" progId="Word.Document.12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85853" y="2428868"/>
                        <a:ext cx="5349898" cy="141764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fad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z="2400" b="1">
                <a:solidFill>
                  <a:schemeClr val="tx1"/>
                </a:solidFill>
              </a:rPr>
              <a:t>Καθαρό Κεφάλαιο Κίνησης</a:t>
            </a:r>
            <a:br>
              <a:rPr lang="el-GR" sz="2400">
                <a:solidFill>
                  <a:schemeClr val="tx1"/>
                </a:solidFill>
              </a:rPr>
            </a:br>
            <a:endParaRPr lang="el-GR" sz="2400"/>
          </a:p>
        </p:txBody>
      </p:sp>
      <p:sp>
        <p:nvSpPr>
          <p:cNvPr id="28676" name="3 - Θέση υποσέλιδου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l-GR" dirty="0"/>
          </a:p>
        </p:txBody>
      </p:sp>
      <p:sp>
        <p:nvSpPr>
          <p:cNvPr id="28675" name="2 - Θέση περιεχομένου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indent="0" algn="just">
              <a:buFont typeface="Wingdings" pitchFamily="2" charset="2"/>
              <a:buNone/>
            </a:pPr>
            <a:r>
              <a:rPr lang="el-GR" sz="2400" dirty="0"/>
              <a:t>Το καθαρό κεφάλαιο κίνησης μετρά γενικά την συνολική ρευστότητα και υπολογίζεται ως ακολούθως:</a:t>
            </a:r>
          </a:p>
          <a:p>
            <a:endParaRPr lang="el-GR" sz="2400" dirty="0"/>
          </a:p>
          <a:p>
            <a:r>
              <a:rPr lang="el-GR" sz="2400" dirty="0"/>
              <a:t>Καθαρό κεφάλαιο κίνησης=</a:t>
            </a:r>
            <a:r>
              <a:rPr lang="el-GR" sz="2400" b="1" dirty="0"/>
              <a:t> </a:t>
            </a:r>
            <a:r>
              <a:rPr lang="el-GR" sz="2400" dirty="0"/>
              <a:t>Σύνολο κυκλοφορούντος ενεργητικού- Σύνολο βραχυπρόθεσμων υποχρεώσεων</a:t>
            </a:r>
          </a:p>
          <a:p>
            <a:endParaRPr lang="el-GR" sz="2400" dirty="0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0206379-D062-4F70-93E1-A8F6D73B5155}" type="slidenum">
              <a:rPr lang="el-GR" smtClean="0"/>
              <a:pPr>
                <a:defRPr/>
              </a:pPr>
              <a:t>13</a:t>
            </a:fld>
            <a:endParaRPr lang="el-GR"/>
          </a:p>
        </p:txBody>
      </p:sp>
    </p:spTree>
  </p:cSld>
  <p:clrMapOvr>
    <a:masterClrMapping/>
  </p:clrMapOvr>
  <p:transition>
    <p:fad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z="2400" b="1">
                <a:solidFill>
                  <a:schemeClr val="tx1"/>
                </a:solidFill>
              </a:rPr>
              <a:t>Δείκτες Δραστηριότητας</a:t>
            </a:r>
            <a:br>
              <a:rPr lang="el-GR" sz="2400" b="1" u="sng">
                <a:solidFill>
                  <a:schemeClr val="tx1"/>
                </a:solidFill>
              </a:rPr>
            </a:br>
            <a:endParaRPr lang="el-GR" sz="2400"/>
          </a:p>
        </p:txBody>
      </p:sp>
      <p:sp>
        <p:nvSpPr>
          <p:cNvPr id="29700" name="3 - Θέση υποσέλιδου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l-GR" dirty="0"/>
          </a:p>
        </p:txBody>
      </p:sp>
      <p:sp>
        <p:nvSpPr>
          <p:cNvPr id="29699" name="2 - Θέση περιεχομένου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l-GR" sz="2400" dirty="0"/>
          </a:p>
          <a:p>
            <a:r>
              <a:rPr lang="el-GR" sz="2400" dirty="0"/>
              <a:t>Οι δείκτες δραστηριότητας μετρούν την ταχύτητα με την οποία διάφορα περιουσιακά στοιχεία μπορούν να μετατραπούν σε μετρητά ή πωλήσεις. </a:t>
            </a:r>
          </a:p>
          <a:p>
            <a:endParaRPr lang="el-GR" sz="2400" dirty="0"/>
          </a:p>
          <a:p>
            <a:r>
              <a:rPr lang="el-GR" sz="2400" dirty="0"/>
              <a:t>Οι δείκτες δραστηριότητας αποκαλύπτουν την ικανότητα  (αποτελεσματικότητα) της επιχείρησης να δημιουργεί  έσοδα  από τα περιουσιακά της στοιχεία.</a:t>
            </a:r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0206379-D062-4F70-93E1-A8F6D73B5155}" type="slidenum">
              <a:rPr lang="el-GR" smtClean="0"/>
              <a:pPr>
                <a:defRPr/>
              </a:pPr>
              <a:t>14</a:t>
            </a:fld>
            <a:endParaRPr lang="el-GR"/>
          </a:p>
        </p:txBody>
      </p:sp>
    </p:spTree>
  </p:cSld>
  <p:clrMapOvr>
    <a:masterClrMapping/>
  </p:clrMapOvr>
  <p:transition>
    <p:fade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z="2400" b="1">
                <a:solidFill>
                  <a:schemeClr val="tx1"/>
                </a:solidFill>
              </a:rPr>
              <a:t>Κυκλοφοριακή Ταχύτητα Αποθεμάτων (ΚΤΑ</a:t>
            </a:r>
            <a:r>
              <a:rPr lang="el-GR" sz="2400">
                <a:solidFill>
                  <a:schemeClr val="tx1"/>
                </a:solidFill>
              </a:rPr>
              <a:t>)</a:t>
            </a:r>
            <a:br>
              <a:rPr lang="el-GR" sz="2400">
                <a:solidFill>
                  <a:schemeClr val="tx1"/>
                </a:solidFill>
              </a:rPr>
            </a:br>
            <a:endParaRPr lang="el-GR" sz="2400"/>
          </a:p>
        </p:txBody>
      </p:sp>
      <p:sp>
        <p:nvSpPr>
          <p:cNvPr id="3077" name="3 - Θέση υποσέλιδου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l-GR" dirty="0"/>
          </a:p>
        </p:txBody>
      </p:sp>
      <p:sp>
        <p:nvSpPr>
          <p:cNvPr id="3076" name="2 - Θέση περιεχομένου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l-GR" sz="2400" dirty="0"/>
          </a:p>
          <a:p>
            <a:pPr>
              <a:buFont typeface="Wingdings" pitchFamily="2" charset="2"/>
              <a:buNone/>
            </a:pPr>
            <a:r>
              <a:rPr lang="el-GR" sz="2400" dirty="0"/>
              <a:t> </a:t>
            </a:r>
          </a:p>
          <a:p>
            <a:endParaRPr lang="el-GR" sz="2400" dirty="0"/>
          </a:p>
          <a:p>
            <a:endParaRPr lang="el-GR" sz="2400" dirty="0"/>
          </a:p>
          <a:p>
            <a:r>
              <a:rPr lang="el-GR" sz="2400" dirty="0"/>
              <a:t>Ο δείκτης αυτός δείχνει πόσες φορές το χρόνο τα αποθέματα μετατρέπονται σε πωλήσεις.  </a:t>
            </a:r>
          </a:p>
          <a:p>
            <a:endParaRPr lang="el-GR" sz="2400" dirty="0"/>
          </a:p>
          <a:p>
            <a:r>
              <a:rPr lang="el-GR" sz="2400" dirty="0"/>
              <a:t>ΚΤΑ=8.739.275/652.230=13,4</a:t>
            </a:r>
          </a:p>
          <a:p>
            <a:endParaRPr lang="el-GR" sz="2400" dirty="0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0206379-D062-4F70-93E1-A8F6D73B5155}" type="slidenum">
              <a:rPr lang="el-GR" smtClean="0"/>
              <a:pPr>
                <a:defRPr/>
              </a:pPr>
              <a:t>15</a:t>
            </a:fld>
            <a:endParaRPr lang="el-GR"/>
          </a:p>
        </p:txBody>
      </p:sp>
      <p:graphicFrame>
        <p:nvGraphicFramePr>
          <p:cNvPr id="2" name="Object 3"/>
          <p:cNvGraphicFramePr>
            <a:graphicFrameLocks noChangeAspect="1"/>
          </p:cNvGraphicFramePr>
          <p:nvPr/>
        </p:nvGraphicFramePr>
        <p:xfrm>
          <a:off x="1285852" y="1785926"/>
          <a:ext cx="4929222" cy="92869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6" name="Έγγραφο" r:id="rId2" imgW="4128706" imgH="616485" progId="Word.Document.12">
                  <p:embed/>
                </p:oleObj>
              </mc:Choice>
              <mc:Fallback>
                <p:oleObj name="Έγγραφο" r:id="rId2" imgW="4128706" imgH="616485" progId="Word.Document.12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85852" y="1785926"/>
                        <a:ext cx="4929222" cy="92869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fade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z="2400" dirty="0"/>
              <a:t>Μέση περίοδος αποθεμάτων </a:t>
            </a:r>
          </a:p>
        </p:txBody>
      </p:sp>
      <p:sp>
        <p:nvSpPr>
          <p:cNvPr id="4101" name="3 - Θέση υποσέλιδου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l-GR" dirty="0"/>
          </a:p>
        </p:txBody>
      </p:sp>
      <p:sp>
        <p:nvSpPr>
          <p:cNvPr id="4100" name="2 - Θέση περιεχομένου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endParaRPr lang="el-GR" dirty="0"/>
          </a:p>
          <a:p>
            <a:endParaRPr lang="el-GR" dirty="0"/>
          </a:p>
          <a:p>
            <a:endParaRPr lang="el-GR" dirty="0"/>
          </a:p>
          <a:p>
            <a:endParaRPr lang="el-GR" dirty="0"/>
          </a:p>
          <a:p>
            <a:endParaRPr lang="el-GR" dirty="0"/>
          </a:p>
          <a:p>
            <a:endParaRPr lang="el-GR" dirty="0"/>
          </a:p>
          <a:p>
            <a:r>
              <a:rPr lang="el-GR" dirty="0"/>
              <a:t>Μετρά τη μέση διάρκεια των αποθεμάτων στην επιχείρηση.</a:t>
            </a:r>
          </a:p>
          <a:p>
            <a:endParaRPr lang="el-GR" dirty="0"/>
          </a:p>
          <a:p>
            <a:r>
              <a:rPr lang="el-GR" dirty="0"/>
              <a:t>ΜΠΑ=360/13,4=26,87 ημέρες</a:t>
            </a:r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0206379-D062-4F70-93E1-A8F6D73B5155}" type="slidenum">
              <a:rPr lang="el-GR" smtClean="0"/>
              <a:pPr>
                <a:defRPr/>
              </a:pPr>
              <a:t>16</a:t>
            </a:fld>
            <a:endParaRPr lang="el-GR"/>
          </a:p>
        </p:txBody>
      </p:sp>
      <p:graphicFrame>
        <p:nvGraphicFramePr>
          <p:cNvPr id="2" name="Object 3"/>
          <p:cNvGraphicFramePr>
            <a:graphicFrameLocks noChangeAspect="1"/>
          </p:cNvGraphicFramePr>
          <p:nvPr/>
        </p:nvGraphicFramePr>
        <p:xfrm>
          <a:off x="1142976" y="2000240"/>
          <a:ext cx="4643470" cy="150019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0" name="Έγγραφο" r:id="rId2" imgW="4128706" imgH="1225065" progId="Word.Document.12">
                  <p:embed/>
                </p:oleObj>
              </mc:Choice>
              <mc:Fallback>
                <p:oleObj name="Έγγραφο" r:id="rId2" imgW="4128706" imgH="1225065" progId="Word.Document.12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2976" y="2000240"/>
                        <a:ext cx="4643470" cy="150019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fade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z="2400" b="1">
                <a:solidFill>
                  <a:schemeClr val="tx1"/>
                </a:solidFill>
              </a:rPr>
              <a:t>Μέση περίοδος είσπραξης απαιτήσεων (ΜΠΕΑ</a:t>
            </a:r>
            <a:r>
              <a:rPr lang="el-GR" sz="2400">
                <a:solidFill>
                  <a:schemeClr val="tx1"/>
                </a:solidFill>
              </a:rPr>
              <a:t>)</a:t>
            </a:r>
            <a:endParaRPr lang="el-GR" sz="2400"/>
          </a:p>
        </p:txBody>
      </p:sp>
      <p:sp>
        <p:nvSpPr>
          <p:cNvPr id="5125" name="3 - Θέση υποσέλιδου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l-GR" dirty="0"/>
          </a:p>
        </p:txBody>
      </p:sp>
      <p:sp>
        <p:nvSpPr>
          <p:cNvPr id="5124" name="2 - Θέση περιεχομένου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l-GR" dirty="0"/>
          </a:p>
          <a:p>
            <a:r>
              <a:rPr lang="el-GR" dirty="0"/>
              <a:t>Η </a:t>
            </a:r>
            <a:r>
              <a:rPr lang="el-GR" dirty="0" err="1"/>
              <a:t>ΜΠΕΑ</a:t>
            </a:r>
            <a:r>
              <a:rPr lang="el-GR" dirty="0"/>
              <a:t> δίνει τον μέσο αριθμό ημερών εντός των οποίων η εταιρία εισπράττει τις απαιτήσεις.</a:t>
            </a:r>
          </a:p>
          <a:p>
            <a:endParaRPr lang="el-GR" dirty="0"/>
          </a:p>
          <a:p>
            <a:endParaRPr lang="el-GR" dirty="0"/>
          </a:p>
          <a:p>
            <a:endParaRPr lang="el-GR" dirty="0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0206379-D062-4F70-93E1-A8F6D73B5155}" type="slidenum">
              <a:rPr lang="el-GR" smtClean="0"/>
              <a:pPr>
                <a:defRPr/>
              </a:pPr>
              <a:t>17</a:t>
            </a:fld>
            <a:endParaRPr lang="el-GR"/>
          </a:p>
        </p:txBody>
      </p:sp>
      <p:graphicFrame>
        <p:nvGraphicFramePr>
          <p:cNvPr id="2" name="Object 3"/>
          <p:cNvGraphicFramePr>
            <a:graphicFrameLocks noChangeAspect="1"/>
          </p:cNvGraphicFramePr>
          <p:nvPr/>
        </p:nvGraphicFramePr>
        <p:xfrm>
          <a:off x="1428728" y="2928934"/>
          <a:ext cx="5429288" cy="157163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4" name="Έγγραφο" r:id="rId2" imgW="4128706" imgH="973226" progId="Word.Document.12">
                  <p:embed/>
                </p:oleObj>
              </mc:Choice>
              <mc:Fallback>
                <p:oleObj name="Έγγραφο" r:id="rId2" imgW="4128706" imgH="973226" progId="Word.Document.12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28728" y="2928934"/>
                        <a:ext cx="5429288" cy="157163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fade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sz="2400" b="1">
                <a:solidFill>
                  <a:schemeClr val="tx1"/>
                </a:solidFill>
              </a:rPr>
              <a:t>Μέση περίοδος εξόφλησης πληρωτέων λογαριασμών (ΜΠΕΠΛ)</a:t>
            </a:r>
            <a:br>
              <a:rPr lang="el-GR" sz="3600">
                <a:solidFill>
                  <a:schemeClr val="tx1"/>
                </a:solidFill>
              </a:rPr>
            </a:br>
            <a:endParaRPr lang="el-GR" sz="2400"/>
          </a:p>
        </p:txBody>
      </p:sp>
      <p:sp>
        <p:nvSpPr>
          <p:cNvPr id="6149" name="3 - Θέση υποσέλιδου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l-GR" dirty="0"/>
          </a:p>
        </p:txBody>
      </p:sp>
      <p:sp>
        <p:nvSpPr>
          <p:cNvPr id="6148" name="2 - Θέση περιεχομένου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l-GR" dirty="0"/>
              <a:t>Ο δείκτης αυτός εκφράζει το μέσο αριθμό ημερών εντός των οποίων  η εταιρία εξοφλεί τους πληρωτέους λογαριασμούς της.</a:t>
            </a:r>
          </a:p>
          <a:p>
            <a:endParaRPr lang="el-GR" dirty="0"/>
          </a:p>
          <a:p>
            <a:r>
              <a:rPr lang="en-US" dirty="0"/>
              <a:t> </a:t>
            </a:r>
            <a:endParaRPr lang="el-GR" dirty="0"/>
          </a:p>
          <a:p>
            <a:endParaRPr lang="el-GR" dirty="0"/>
          </a:p>
          <a:p>
            <a:endParaRPr lang="el-GR" dirty="0"/>
          </a:p>
          <a:p>
            <a:endParaRPr lang="el-GR" dirty="0"/>
          </a:p>
          <a:p>
            <a:endParaRPr lang="el-GR" dirty="0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0206379-D062-4F70-93E1-A8F6D73B5155}" type="slidenum">
              <a:rPr lang="el-GR" smtClean="0"/>
              <a:pPr>
                <a:defRPr/>
              </a:pPr>
              <a:t>18</a:t>
            </a:fld>
            <a:endParaRPr lang="el-GR"/>
          </a:p>
        </p:txBody>
      </p:sp>
      <p:graphicFrame>
        <p:nvGraphicFramePr>
          <p:cNvPr id="2" name="Object 3"/>
          <p:cNvGraphicFramePr>
            <a:graphicFrameLocks noChangeAspect="1"/>
          </p:cNvGraphicFramePr>
          <p:nvPr/>
        </p:nvGraphicFramePr>
        <p:xfrm>
          <a:off x="1142977" y="3116263"/>
          <a:ext cx="5492774" cy="95567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8" name="Έγγραφο" r:id="rId2" imgW="4128706" imgH="626184" progId="Word.Document.12">
                  <p:embed/>
                </p:oleObj>
              </mc:Choice>
              <mc:Fallback>
                <p:oleObj name="Έγγραφο" r:id="rId2" imgW="4128706" imgH="626184" progId="Word.Document.12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2977" y="3116263"/>
                        <a:ext cx="5492774" cy="95567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fade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sz="2400" b="1" dirty="0">
                <a:solidFill>
                  <a:schemeClr val="tx1"/>
                </a:solidFill>
              </a:rPr>
              <a:t>Κυκλοφοριακή Ταχύτητα Πάγιων Περιουσιακών Στοιχείων (</a:t>
            </a:r>
            <a:r>
              <a:rPr lang="el-GR" sz="2400" b="1" dirty="0" err="1">
                <a:solidFill>
                  <a:schemeClr val="tx1"/>
                </a:solidFill>
              </a:rPr>
              <a:t>ΚΤΠΠΣ</a:t>
            </a:r>
            <a:r>
              <a:rPr lang="el-GR" sz="2400" b="1" dirty="0">
                <a:solidFill>
                  <a:schemeClr val="tx1"/>
                </a:solidFill>
              </a:rPr>
              <a:t>) (</a:t>
            </a:r>
            <a:r>
              <a:rPr lang="en-US" sz="2400" b="1" dirty="0">
                <a:solidFill>
                  <a:schemeClr val="tx1"/>
                </a:solidFill>
              </a:rPr>
              <a:t>fixed asset turnover</a:t>
            </a:r>
            <a:r>
              <a:rPr lang="el-GR" sz="2400" b="1" dirty="0">
                <a:solidFill>
                  <a:schemeClr val="tx1"/>
                </a:solidFill>
              </a:rPr>
              <a:t>)</a:t>
            </a:r>
            <a:br>
              <a:rPr lang="el-GR" sz="2400" dirty="0">
                <a:solidFill>
                  <a:schemeClr val="tx1"/>
                </a:solidFill>
              </a:rPr>
            </a:br>
            <a:endParaRPr lang="el-GR" sz="2400" dirty="0"/>
          </a:p>
        </p:txBody>
      </p:sp>
      <p:sp>
        <p:nvSpPr>
          <p:cNvPr id="7173" name="3 - Θέση υποσέλιδου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l-GR" dirty="0"/>
          </a:p>
        </p:txBody>
      </p:sp>
      <p:sp>
        <p:nvSpPr>
          <p:cNvPr id="7172" name="2 - Θέση περιεχομένου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el-GR" sz="2400" dirty="0"/>
              <a:t>Ο δείκτης αυτός αποτελεί ένα μέτρο της αποτελεσματικότητας της επιχείρησης στην χρησιμοποίηση των παγίων περιουσιακών της στοιχείων.  </a:t>
            </a:r>
          </a:p>
          <a:p>
            <a:endParaRPr lang="el-GR" sz="2400" dirty="0"/>
          </a:p>
          <a:p>
            <a:endParaRPr lang="el-GR" sz="2400" dirty="0"/>
          </a:p>
          <a:p>
            <a:pPr hangingPunct="0"/>
            <a:endParaRPr lang="el-GR" sz="2400" dirty="0"/>
          </a:p>
          <a:p>
            <a:pPr hangingPunct="0"/>
            <a:r>
              <a:rPr lang="el-GR" sz="2400" dirty="0"/>
              <a:t>Εάν ΚΤΠΠΣ=6,81, σημαίνει ότι κάθε ένα ευρώ επένδυσης σε πάγια περιουσιακά στοιχεία αποφέρει πωλήσεις αξίας €6,81.</a:t>
            </a:r>
          </a:p>
          <a:p>
            <a:endParaRPr lang="el-GR" sz="2400" dirty="0"/>
          </a:p>
          <a:p>
            <a:pPr>
              <a:buNone/>
            </a:pPr>
            <a:endParaRPr lang="el-GR" sz="2400" dirty="0"/>
          </a:p>
          <a:p>
            <a:pPr>
              <a:buNone/>
            </a:pPr>
            <a:endParaRPr lang="el-GR" sz="2400" dirty="0"/>
          </a:p>
        </p:txBody>
      </p:sp>
      <p:graphicFrame>
        <p:nvGraphicFramePr>
          <p:cNvPr id="7170" name="Object 2"/>
          <p:cNvGraphicFramePr>
            <a:graphicFrameLocks noChangeAspect="1"/>
          </p:cNvGraphicFramePr>
          <p:nvPr/>
        </p:nvGraphicFramePr>
        <p:xfrm>
          <a:off x="1214414" y="3143248"/>
          <a:ext cx="6786610" cy="7143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1" name="Έγγραφο" r:id="rId2" imgW="4668570" imgH="428021" progId="Word.Document.12">
                  <p:embed/>
                </p:oleObj>
              </mc:Choice>
              <mc:Fallback>
                <p:oleObj name="Έγγραφο" r:id="rId2" imgW="4668570" imgH="428021" progId="Word.Document.12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4414" y="3143248"/>
                        <a:ext cx="6786610" cy="71438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0206379-D062-4F70-93E1-A8F6D73B5155}" type="slidenum">
              <a:rPr lang="el-GR" smtClean="0"/>
              <a:pPr>
                <a:defRPr/>
              </a:pPr>
              <a:t>19</a:t>
            </a:fld>
            <a:endParaRPr lang="el-GR"/>
          </a:p>
        </p:txBody>
      </p:sp>
    </p:spTree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sz="2400" b="1" baseline="30000"/>
              <a:t>ΣΚΟΠΟΣ ΔΕΙΚΤΩΝ</a:t>
            </a:r>
          </a:p>
        </p:txBody>
      </p:sp>
      <p:sp>
        <p:nvSpPr>
          <p:cNvPr id="23554" name="4 - Θέση υποσέλιδου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l-GR"/>
          </a:p>
        </p:txBody>
      </p:sp>
      <p:sp>
        <p:nvSpPr>
          <p:cNvPr id="23556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l-GR" sz="2400" dirty="0"/>
              <a:t>Οι δείκτες έχουν ως σκοπό να αξιολογήσουν  μεταξύ των άλλων την </a:t>
            </a:r>
          </a:p>
          <a:p>
            <a:pPr eaLnBrk="1" hangingPunct="1">
              <a:lnSpc>
                <a:spcPct val="80000"/>
              </a:lnSpc>
            </a:pPr>
            <a:r>
              <a:rPr lang="el-GR" sz="2400" dirty="0"/>
              <a:t>κερδοφορία, </a:t>
            </a:r>
          </a:p>
          <a:p>
            <a:pPr eaLnBrk="1" hangingPunct="1">
              <a:lnSpc>
                <a:spcPct val="80000"/>
              </a:lnSpc>
            </a:pPr>
            <a:r>
              <a:rPr lang="el-GR" sz="2400" dirty="0"/>
              <a:t>την αποτελεσματικότητα, και </a:t>
            </a:r>
          </a:p>
          <a:p>
            <a:pPr eaLnBrk="1" hangingPunct="1">
              <a:lnSpc>
                <a:spcPct val="80000"/>
              </a:lnSpc>
            </a:pPr>
            <a:r>
              <a:rPr lang="el-GR" sz="2400" dirty="0"/>
              <a:t>τον κίνδυνο μιας επιχείρησης. </a:t>
            </a:r>
          </a:p>
          <a:p>
            <a:pPr eaLnBrk="1" hangingPunct="1">
              <a:lnSpc>
                <a:spcPct val="80000"/>
              </a:lnSpc>
            </a:pPr>
            <a:endParaRPr lang="en-US" sz="2400" dirty="0"/>
          </a:p>
          <a:p>
            <a:pPr eaLnBrk="1" hangingPunct="1">
              <a:lnSpc>
                <a:spcPct val="80000"/>
              </a:lnSpc>
            </a:pPr>
            <a:r>
              <a:rPr lang="el-GR" sz="2400" dirty="0"/>
              <a:t>Οι δείκτες μιας επιχείρησης, για να αποβούν χρήσιμοι πρέπει να συγκριθούν σε σχέση με τους δείκτες:</a:t>
            </a:r>
          </a:p>
          <a:p>
            <a:pPr lvl="1">
              <a:lnSpc>
                <a:spcPct val="80000"/>
              </a:lnSpc>
            </a:pPr>
            <a:r>
              <a:rPr lang="el-GR" sz="2200" dirty="0"/>
              <a:t>του κλάδου  και </a:t>
            </a:r>
          </a:p>
          <a:p>
            <a:pPr lvl="1">
              <a:lnSpc>
                <a:spcPct val="80000"/>
              </a:lnSpc>
            </a:pPr>
            <a:r>
              <a:rPr lang="el-GR" sz="2200" dirty="0"/>
              <a:t>των κύριων ανταγωνιστών εντός του κλάδου.</a:t>
            </a:r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0206379-D062-4F70-93E1-A8F6D73B5155}" type="slidenum">
              <a:rPr lang="el-GR" smtClean="0"/>
              <a:pPr>
                <a:defRPr/>
              </a:pPr>
              <a:t>2</a:t>
            </a:fld>
            <a:endParaRPr lang="el-GR"/>
          </a:p>
        </p:txBody>
      </p:sp>
    </p:spTree>
  </p:cSld>
  <p:clrMapOvr>
    <a:masterClrMapping/>
  </p:clrMapOvr>
  <p:transition>
    <p:fade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2800" dirty="0"/>
              <a:t>Άσκηση</a:t>
            </a:r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l-GR" dirty="0"/>
              <a:t>Έστω τρεις εταιρίες με τα ακόλουθα στοιχεία.</a:t>
            </a:r>
          </a:p>
        </p:txBody>
      </p:sp>
      <p:graphicFrame>
        <p:nvGraphicFramePr>
          <p:cNvPr id="75778" name="Object 2"/>
          <p:cNvGraphicFramePr>
            <a:graphicFrameLocks noChangeAspect="1"/>
          </p:cNvGraphicFramePr>
          <p:nvPr/>
        </p:nvGraphicFramePr>
        <p:xfrm>
          <a:off x="1071538" y="2143116"/>
          <a:ext cx="6072230" cy="292895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5779" name="Φύλλο εργασίας" r:id="rId2" imgW="3502218" imgH="749893" progId="Excel.Sheet.12">
                  <p:embed/>
                </p:oleObj>
              </mc:Choice>
              <mc:Fallback>
                <p:oleObj name="Φύλλο εργασίας" r:id="rId2" imgW="3502218" imgH="749893" progId="Excel.Sheet.12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71538" y="2143116"/>
                        <a:ext cx="6072230" cy="292895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0206379-D062-4F70-93E1-A8F6D73B5155}" type="slidenum">
              <a:rPr lang="el-GR" smtClean="0"/>
              <a:pPr>
                <a:defRPr/>
              </a:pPr>
              <a:t>20</a:t>
            </a:fld>
            <a:endParaRPr lang="el-GR"/>
          </a:p>
        </p:txBody>
      </p:sp>
    </p:spTree>
  </p:cSld>
  <p:clrMapOvr>
    <a:masterClrMapping/>
  </p:clrMapOvr>
  <p:transition>
    <p:fade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2800" dirty="0"/>
              <a:t>Άσκηση</a:t>
            </a:r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0206379-D062-4F70-93E1-A8F6D73B5155}" type="slidenum">
              <a:rPr lang="el-GR" smtClean="0"/>
              <a:pPr>
                <a:defRPr/>
              </a:pPr>
              <a:t>21</a:t>
            </a:fld>
            <a:endParaRPr lang="el-GR"/>
          </a:p>
        </p:txBody>
      </p:sp>
      <p:sp>
        <p:nvSpPr>
          <p:cNvPr id="5" name="4 - Θέση περιεχομένου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l-GR" sz="2400" dirty="0"/>
              <a:t>Ποια από τις τρεις εταιρίες έχει τον υψηλότερο δείκτη  Κυκλοφοριακής Ταχύτητας Πάγιων Περιουσιακών Στοιχείων (</a:t>
            </a:r>
            <a:r>
              <a:rPr lang="el-GR" sz="2400" dirty="0" err="1"/>
              <a:t>ΚΤΠΠΣ</a:t>
            </a:r>
            <a:r>
              <a:rPr lang="el-GR" sz="2400" dirty="0"/>
              <a:t>); </a:t>
            </a:r>
          </a:p>
        </p:txBody>
      </p:sp>
    </p:spTree>
  </p:cSld>
  <p:clrMapOvr>
    <a:masterClrMapping/>
  </p:clrMapOvr>
  <p:transition>
    <p:fade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2800" dirty="0"/>
              <a:t>Απάντηση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endParaRPr lang="el-GR" dirty="0"/>
          </a:p>
        </p:txBody>
      </p:sp>
      <p:graphicFrame>
        <p:nvGraphicFramePr>
          <p:cNvPr id="76802" name="Object 2"/>
          <p:cNvGraphicFramePr>
            <a:graphicFrameLocks noChangeAspect="1"/>
          </p:cNvGraphicFramePr>
          <p:nvPr/>
        </p:nvGraphicFramePr>
        <p:xfrm>
          <a:off x="1214414" y="2000240"/>
          <a:ext cx="6215106" cy="314327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6803" name="Φύλλο εργασίας" r:id="rId2" imgW="3502218" imgH="1118722" progId="Excel.Sheet.12">
                  <p:embed/>
                </p:oleObj>
              </mc:Choice>
              <mc:Fallback>
                <p:oleObj name="Φύλλο εργασίας" r:id="rId2" imgW="3502218" imgH="1118722" progId="Excel.Sheet.12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4414" y="2000240"/>
                        <a:ext cx="6215106" cy="314327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0206379-D062-4F70-93E1-A8F6D73B5155}" type="slidenum">
              <a:rPr lang="el-GR" smtClean="0"/>
              <a:pPr>
                <a:defRPr/>
              </a:pPr>
              <a:t>22</a:t>
            </a:fld>
            <a:endParaRPr lang="el-GR"/>
          </a:p>
        </p:txBody>
      </p:sp>
    </p:spTree>
  </p:cSld>
  <p:clrMapOvr>
    <a:masterClrMapping/>
  </p:clrMapOvr>
  <p:transition>
    <p:fade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sz="2400" b="1">
                <a:solidFill>
                  <a:schemeClr val="tx1"/>
                </a:solidFill>
              </a:rPr>
              <a:t>Συνολική Κυκλοφοριακή Ταχύτητα τ</a:t>
            </a:r>
            <a:r>
              <a:rPr lang="en-US" sz="2400" b="1">
                <a:solidFill>
                  <a:schemeClr val="tx1"/>
                </a:solidFill>
              </a:rPr>
              <a:t>o</a:t>
            </a:r>
            <a:r>
              <a:rPr lang="el-GR" sz="2400" b="1">
                <a:solidFill>
                  <a:schemeClr val="tx1"/>
                </a:solidFill>
              </a:rPr>
              <a:t>υ Ενεργητικού (ΣΚΕ) (</a:t>
            </a:r>
            <a:r>
              <a:rPr lang="en-US" sz="2400" b="1">
                <a:solidFill>
                  <a:schemeClr val="tx1"/>
                </a:solidFill>
              </a:rPr>
              <a:t>total asset turnover</a:t>
            </a:r>
            <a:r>
              <a:rPr lang="el-GR" sz="2400" b="1">
                <a:solidFill>
                  <a:schemeClr val="tx1"/>
                </a:solidFill>
              </a:rPr>
              <a:t>)</a:t>
            </a:r>
            <a:br>
              <a:rPr lang="el-GR" sz="2400">
                <a:solidFill>
                  <a:schemeClr val="tx1"/>
                </a:solidFill>
              </a:rPr>
            </a:br>
            <a:endParaRPr lang="el-GR" sz="2400"/>
          </a:p>
        </p:txBody>
      </p:sp>
      <p:sp>
        <p:nvSpPr>
          <p:cNvPr id="8196" name="2 - Θέση περιεχομένου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l-GR" sz="2400" dirty="0"/>
              <a:t>Ο δείκτης αυτός δείχνει την αποτελεσματικότητα με την οποία μια επιχείρηση χρησιμοποιεί όλα τα περιουσιακά της στοιχεία για να πραγματοποιήσει πωλήσεις και υπολογίζεται ως ακολούθως:</a:t>
            </a:r>
          </a:p>
          <a:p>
            <a:endParaRPr lang="el-GR" sz="2400" dirty="0"/>
          </a:p>
          <a:p>
            <a:endParaRPr lang="el-GR" sz="2400" dirty="0"/>
          </a:p>
          <a:p>
            <a:endParaRPr lang="el-GR" sz="2400" dirty="0"/>
          </a:p>
          <a:p>
            <a:r>
              <a:rPr lang="el-GR" sz="2400" dirty="0"/>
              <a:t>Εάν πχ  ΣΚΕ=3,4,  σημαίνει ότι κατά τη διάρκεια του έτους η εταιρία έχει χρησιμοποιήσει το ενεργητικό της 3,4 φορές για να πραγματοποιήσει πωλήσεις,  ή διαφορετικά κάθε ένα ευρώ επένδυσης σε περιουσιακά στοιχεία απέφερε  πωλήσεις αξίας €3,4.</a:t>
            </a:r>
          </a:p>
          <a:p>
            <a:endParaRPr lang="el-GR" sz="2400" dirty="0"/>
          </a:p>
          <a:p>
            <a:endParaRPr lang="el-GR" sz="2400" dirty="0"/>
          </a:p>
          <a:p>
            <a:endParaRPr lang="el-GR" sz="2400" dirty="0"/>
          </a:p>
          <a:p>
            <a:endParaRPr lang="el-GR" sz="2400" dirty="0"/>
          </a:p>
        </p:txBody>
      </p:sp>
      <p:graphicFrame>
        <p:nvGraphicFramePr>
          <p:cNvPr id="8194" name="Object 2"/>
          <p:cNvGraphicFramePr>
            <a:graphicFrameLocks noChangeAspect="1"/>
          </p:cNvGraphicFramePr>
          <p:nvPr/>
        </p:nvGraphicFramePr>
        <p:xfrm>
          <a:off x="1500166" y="3214686"/>
          <a:ext cx="6715172" cy="78581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5" name="Έγγραφο" r:id="rId2" imgW="4668570" imgH="428021" progId="Word.Document.12">
                  <p:embed/>
                </p:oleObj>
              </mc:Choice>
              <mc:Fallback>
                <p:oleObj name="Έγγραφο" r:id="rId2" imgW="4668570" imgH="428021" progId="Word.Document.12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00166" y="3214686"/>
                        <a:ext cx="6715172" cy="78581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0206379-D062-4F70-93E1-A8F6D73B5155}" type="slidenum">
              <a:rPr lang="el-GR" smtClean="0"/>
              <a:pPr>
                <a:defRPr/>
              </a:pPr>
              <a:t>23</a:t>
            </a:fld>
            <a:endParaRPr lang="el-GR"/>
          </a:p>
        </p:txBody>
      </p:sp>
    </p:spTree>
  </p:cSld>
  <p:clrMapOvr>
    <a:masterClrMapping/>
  </p:clrMapOvr>
  <p:transition>
    <p:fade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z="2400" b="1">
                <a:solidFill>
                  <a:schemeClr val="tx1"/>
                </a:solidFill>
              </a:rPr>
              <a:t>Δείκτες Χρέους</a:t>
            </a:r>
            <a:endParaRPr lang="el-GR" sz="2400"/>
          </a:p>
        </p:txBody>
      </p:sp>
      <p:sp>
        <p:nvSpPr>
          <p:cNvPr id="30724" name="3 - Θέση υποσέλιδου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l-GR" dirty="0"/>
          </a:p>
        </p:txBody>
      </p:sp>
      <p:sp>
        <p:nvSpPr>
          <p:cNvPr id="30723" name="2 - Θέση περιεχομένου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el-GR" sz="2000"/>
              <a:t>Οι δείκτες χρέους δίνουν πληροφόρηση σχετικά με:</a:t>
            </a:r>
          </a:p>
          <a:p>
            <a:endParaRPr lang="el-GR" sz="2000"/>
          </a:p>
          <a:p>
            <a:r>
              <a:rPr lang="el-GR" sz="2000"/>
              <a:t>Α. την ικανότητα της επιχείρησης να ικανοποιεί τις υποχρεώσεις της προς τους πιστωτές.</a:t>
            </a:r>
          </a:p>
          <a:p>
            <a:r>
              <a:rPr lang="el-GR" sz="2000"/>
              <a:t>β. τα αναμενόμενα κέρδη που προέρχονται από την χρήση ξένων κεφαλαίων</a:t>
            </a:r>
          </a:p>
          <a:p>
            <a:r>
              <a:rPr lang="el-GR" sz="2000"/>
              <a:t>γ. τον βαθμό ελέγχου που έχουν οι ιδιοκτήτες της επιχειρήσεως</a:t>
            </a:r>
          </a:p>
          <a:p>
            <a:endParaRPr lang="el-GR" sz="2000"/>
          </a:p>
          <a:p>
            <a:r>
              <a:rPr lang="el-GR" sz="2000"/>
              <a:t>Οι δείκτες χρέους είναι χρήσιμοι τόσο για την διοίκηση της επιχείρησης όσο και για τους δανειστές.  </a:t>
            </a:r>
          </a:p>
          <a:p>
            <a:endParaRPr lang="el-GR" sz="2400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0206379-D062-4F70-93E1-A8F6D73B5155}" type="slidenum">
              <a:rPr lang="el-GR" smtClean="0"/>
              <a:pPr>
                <a:defRPr/>
              </a:pPr>
              <a:t>24</a:t>
            </a:fld>
            <a:endParaRPr lang="el-GR"/>
          </a:p>
        </p:txBody>
      </p:sp>
    </p:spTree>
  </p:cSld>
  <p:clrMapOvr>
    <a:masterClrMapping/>
  </p:clrMapOvr>
  <p:transition>
    <p:fade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z="2400"/>
              <a:t>ΔΕΙΚΤΕΣ ΧΡΕΟΥΣ</a:t>
            </a:r>
          </a:p>
        </p:txBody>
      </p:sp>
      <p:sp>
        <p:nvSpPr>
          <p:cNvPr id="31747" name="2 - Θέση περιεχομένου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l-GR" sz="2400"/>
              <a:t>ο δείκτης χρέους</a:t>
            </a:r>
          </a:p>
          <a:p>
            <a:r>
              <a:rPr lang="el-GR" sz="2400"/>
              <a:t>Ο δείκτης κεφαλαιακής μόχλευσης</a:t>
            </a:r>
          </a:p>
          <a:p>
            <a:r>
              <a:rPr lang="el-GR" sz="2400"/>
              <a:t>ο δείκτης μακροπροθέσμου δανεισμού προς ίδια κεφάλαια</a:t>
            </a:r>
          </a:p>
          <a:p>
            <a:r>
              <a:rPr lang="el-GR" sz="2400"/>
              <a:t>ο δείκτης κάλυψης τόκων</a:t>
            </a:r>
          </a:p>
          <a:p>
            <a:endParaRPr lang="el-GR" sz="2400"/>
          </a:p>
          <a:p>
            <a:endParaRPr lang="el-GR" sz="2400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0206379-D062-4F70-93E1-A8F6D73B5155}" type="slidenum">
              <a:rPr lang="el-GR" smtClean="0"/>
              <a:pPr>
                <a:defRPr/>
              </a:pPr>
              <a:t>25</a:t>
            </a:fld>
            <a:endParaRPr lang="el-GR"/>
          </a:p>
        </p:txBody>
      </p:sp>
    </p:spTree>
  </p:cSld>
  <p:clrMapOvr>
    <a:masterClrMapping/>
  </p:clrMapOvr>
  <p:transition>
    <p:fade/>
  </p:transition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z="2400" b="1" dirty="0">
                <a:solidFill>
                  <a:schemeClr val="tx1"/>
                </a:solidFill>
              </a:rPr>
              <a:t>Δείκτης Χρέους (ΔΧ) </a:t>
            </a:r>
            <a:r>
              <a:rPr lang="el-GR" sz="2400" dirty="0">
                <a:solidFill>
                  <a:schemeClr val="tx1"/>
                </a:solidFill>
              </a:rPr>
              <a:t>(</a:t>
            </a:r>
            <a:r>
              <a:rPr lang="en-US" sz="2400" dirty="0">
                <a:solidFill>
                  <a:schemeClr val="tx1"/>
                </a:solidFill>
              </a:rPr>
              <a:t>Debt</a:t>
            </a:r>
            <a:r>
              <a:rPr lang="el-GR" sz="2400" dirty="0">
                <a:solidFill>
                  <a:schemeClr val="tx1"/>
                </a:solidFill>
              </a:rPr>
              <a:t>- </a:t>
            </a:r>
            <a:r>
              <a:rPr lang="en-US" sz="2400" dirty="0">
                <a:solidFill>
                  <a:schemeClr val="tx1"/>
                </a:solidFill>
              </a:rPr>
              <a:t>ratio</a:t>
            </a:r>
            <a:r>
              <a:rPr lang="el-GR" sz="2400" dirty="0">
                <a:solidFill>
                  <a:schemeClr val="tx1"/>
                </a:solidFill>
              </a:rPr>
              <a:t>)</a:t>
            </a:r>
            <a:br>
              <a:rPr lang="el-GR" sz="2400" dirty="0">
                <a:solidFill>
                  <a:schemeClr val="tx1"/>
                </a:solidFill>
              </a:rPr>
            </a:br>
            <a:endParaRPr lang="el-GR" sz="2400" dirty="0"/>
          </a:p>
        </p:txBody>
      </p:sp>
      <p:sp>
        <p:nvSpPr>
          <p:cNvPr id="9221" name="3 - Θέση υποσέλιδου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l-GR" dirty="0"/>
          </a:p>
        </p:txBody>
      </p:sp>
      <p:sp>
        <p:nvSpPr>
          <p:cNvPr id="9220" name="2 - Θέση περιεχομένου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l-GR" sz="2400" dirty="0"/>
              <a:t>Ο δείκτης χρέους μετρά το ποσοστό του συνόλου του ενεργητικού που έχει χρηματοδοτηθεί με ξένα κεφάλαια και υπολογίζεται ως ακολούθως</a:t>
            </a:r>
          </a:p>
          <a:p>
            <a:endParaRPr lang="el-GR" sz="2400" dirty="0"/>
          </a:p>
          <a:p>
            <a:endParaRPr lang="el-GR" sz="2400" dirty="0"/>
          </a:p>
          <a:p>
            <a:endParaRPr lang="el-GR" sz="2400" dirty="0"/>
          </a:p>
          <a:p>
            <a:endParaRPr lang="el-GR" sz="2400" dirty="0"/>
          </a:p>
          <a:p>
            <a:r>
              <a:rPr lang="el-GR" sz="2400" dirty="0"/>
              <a:t>Το 78,94% του ενεργητικού έχει χρηματοδοτηθεί μέσω ξένων κεφαλαίων. </a:t>
            </a:r>
          </a:p>
          <a:p>
            <a:endParaRPr lang="el-GR" sz="2400" dirty="0"/>
          </a:p>
          <a:p>
            <a:endParaRPr lang="el-GR" sz="2400" dirty="0"/>
          </a:p>
        </p:txBody>
      </p:sp>
      <p:graphicFrame>
        <p:nvGraphicFramePr>
          <p:cNvPr id="9218" name="Object 2"/>
          <p:cNvGraphicFramePr>
            <a:graphicFrameLocks noChangeAspect="1"/>
          </p:cNvGraphicFramePr>
          <p:nvPr/>
        </p:nvGraphicFramePr>
        <p:xfrm>
          <a:off x="1214414" y="2928934"/>
          <a:ext cx="7500990" cy="92869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19" name="Έγγραφο" r:id="rId2" imgW="4668570" imgH="428021" progId="Word.Document.12">
                  <p:embed/>
                </p:oleObj>
              </mc:Choice>
              <mc:Fallback>
                <p:oleObj name="Έγγραφο" r:id="rId2" imgW="4668570" imgH="428021" progId="Word.Document.12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4414" y="2928934"/>
                        <a:ext cx="7500990" cy="92869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0206379-D062-4F70-93E1-A8F6D73B5155}" type="slidenum">
              <a:rPr lang="el-GR" smtClean="0"/>
              <a:pPr>
                <a:defRPr/>
              </a:pPr>
              <a:t>26</a:t>
            </a:fld>
            <a:endParaRPr lang="el-GR"/>
          </a:p>
        </p:txBody>
      </p:sp>
    </p:spTree>
  </p:cSld>
  <p:clrMapOvr>
    <a:masterClrMapping/>
  </p:clrMapOvr>
  <p:transition>
    <p:fade/>
  </p:transition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2400" b="1" dirty="0">
                <a:solidFill>
                  <a:schemeClr val="tx1"/>
                </a:solidFill>
              </a:rPr>
              <a:t>Δείκτης Χρέους (ΔΧ) </a:t>
            </a:r>
            <a:r>
              <a:rPr lang="el-GR" sz="2400" dirty="0">
                <a:solidFill>
                  <a:schemeClr val="tx1"/>
                </a:solidFill>
              </a:rPr>
              <a:t>(</a:t>
            </a:r>
            <a:r>
              <a:rPr lang="en-US" sz="2400" dirty="0">
                <a:solidFill>
                  <a:schemeClr val="tx1"/>
                </a:solidFill>
              </a:rPr>
              <a:t>Debt</a:t>
            </a:r>
            <a:r>
              <a:rPr lang="el-GR" sz="2400" dirty="0">
                <a:solidFill>
                  <a:schemeClr val="tx1"/>
                </a:solidFill>
              </a:rPr>
              <a:t>- </a:t>
            </a:r>
            <a:r>
              <a:rPr lang="en-US" sz="2400" dirty="0">
                <a:solidFill>
                  <a:schemeClr val="tx1"/>
                </a:solidFill>
              </a:rPr>
              <a:t>ratio</a:t>
            </a:r>
            <a:r>
              <a:rPr lang="el-GR" sz="2400" dirty="0">
                <a:solidFill>
                  <a:schemeClr val="tx1"/>
                </a:solidFill>
              </a:rPr>
              <a:t>)</a:t>
            </a:r>
            <a:endParaRPr lang="el-GR" sz="2400" dirty="0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r>
              <a:rPr lang="el-GR" dirty="0"/>
              <a:t>Ο δείκτης χρέους κυμαίνεται μεταξύ του 0 και του 1. </a:t>
            </a:r>
          </a:p>
          <a:p>
            <a:endParaRPr lang="el-GR" dirty="0"/>
          </a:p>
          <a:p>
            <a:r>
              <a:rPr lang="el-GR" dirty="0"/>
              <a:t>Μια τιμή του δείκτη ίση με 0,5 θεωρείται μια καλή τιμή αφού η αγορά πιστεύει ότι τα ίδια κεφάλαια πρέπει να είναι </a:t>
            </a:r>
            <a:r>
              <a:rPr lang="el-GR" i="1" dirty="0"/>
              <a:t>τουλάχιστον</a:t>
            </a:r>
            <a:r>
              <a:rPr lang="el-GR" dirty="0"/>
              <a:t> ίσα με τα ξένα κεφάλαια. </a:t>
            </a:r>
          </a:p>
          <a:p>
            <a:endParaRPr lang="el-GR" dirty="0"/>
          </a:p>
          <a:p>
            <a:r>
              <a:rPr lang="el-GR" dirty="0"/>
              <a:t>Μια τιμή του δείκτη μικρότερη του 0,5 δηλώνει ικανότητα δανεισμού και εξασφάλισης των πιστωτών. </a:t>
            </a:r>
          </a:p>
          <a:p>
            <a:endParaRPr lang="el-GR" dirty="0"/>
          </a:p>
          <a:p>
            <a:r>
              <a:rPr lang="el-GR" dirty="0"/>
              <a:t>Μια τιμή του δείκτη μεγαλύτερη του 0,5 δηλώνει γενικά περιορισμένη δανειοληπτική ικανότητα. </a:t>
            </a:r>
          </a:p>
          <a:p>
            <a:endParaRPr lang="el-GR" dirty="0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0206379-D062-4F70-93E1-A8F6D73B5155}" type="slidenum">
              <a:rPr lang="el-GR" smtClean="0"/>
              <a:pPr>
                <a:defRPr/>
              </a:pPr>
              <a:t>27</a:t>
            </a:fld>
            <a:endParaRPr lang="el-GR"/>
          </a:p>
        </p:txBody>
      </p:sp>
    </p:spTree>
  </p:cSld>
  <p:clrMapOvr>
    <a:masterClrMapping/>
  </p:clrMapOvr>
  <p:transition>
    <p:fade/>
  </p:transition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z="2400" b="1">
                <a:solidFill>
                  <a:schemeClr val="tx1"/>
                </a:solidFill>
              </a:rPr>
              <a:t>Δείκτης Κεφαλαιακής Μόχλευσης</a:t>
            </a:r>
            <a:br>
              <a:rPr lang="el-GR" sz="2400">
                <a:solidFill>
                  <a:schemeClr val="tx1"/>
                </a:solidFill>
              </a:rPr>
            </a:br>
            <a:endParaRPr lang="el-GR" sz="2400"/>
          </a:p>
        </p:txBody>
      </p:sp>
      <p:sp>
        <p:nvSpPr>
          <p:cNvPr id="10245" name="3 - Θέση υποσέλιδου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l-GR" dirty="0"/>
          </a:p>
        </p:txBody>
      </p:sp>
      <p:sp>
        <p:nvSpPr>
          <p:cNvPr id="10244" name="2 - Θέση περιεχομένου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l-GR" sz="2400" dirty="0"/>
              <a:t>Ο δείκτης κεφαλαιακής μόχλευσης (ή κεφαλαιοποίησης) δίνει το ποσοστό του συνολικών κεφαλαίων που προέρχεται από ξένα κεφάλαια και υπολογίζεται ως ακολούθως:  </a:t>
            </a:r>
          </a:p>
          <a:p>
            <a:endParaRPr lang="el-GR" sz="2400" dirty="0"/>
          </a:p>
        </p:txBody>
      </p:sp>
      <p:graphicFrame>
        <p:nvGraphicFramePr>
          <p:cNvPr id="10242" name="Object 3"/>
          <p:cNvGraphicFramePr>
            <a:graphicFrameLocks noChangeAspect="1"/>
          </p:cNvGraphicFramePr>
          <p:nvPr/>
        </p:nvGraphicFramePr>
        <p:xfrm>
          <a:off x="1643042" y="3000372"/>
          <a:ext cx="6572296" cy="1857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3" name="Έγγραφο" r:id="rId2" imgW="4668570" imgH="1203202" progId="Word.Document.12">
                  <p:embed/>
                </p:oleObj>
              </mc:Choice>
              <mc:Fallback>
                <p:oleObj name="Έγγραφο" r:id="rId2" imgW="4668570" imgH="1203202" progId="Word.Document.12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43042" y="3000372"/>
                        <a:ext cx="6572296" cy="18573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0206379-D062-4F70-93E1-A8F6D73B5155}" type="slidenum">
              <a:rPr lang="el-GR" smtClean="0"/>
              <a:pPr>
                <a:defRPr/>
              </a:pPr>
              <a:t>28</a:t>
            </a:fld>
            <a:endParaRPr lang="el-GR"/>
          </a:p>
        </p:txBody>
      </p:sp>
    </p:spTree>
  </p:cSld>
  <p:clrMapOvr>
    <a:masterClrMapping/>
  </p:clrMapOvr>
  <p:transition>
    <p:fade/>
  </p:transition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sz="2400" b="1">
                <a:solidFill>
                  <a:schemeClr val="tx1"/>
                </a:solidFill>
              </a:rPr>
              <a:t>Δείκτης μακροπροθέσμου χρέους προς ίδια κεφάλαια (ΔΜΧΙΚ)</a:t>
            </a:r>
            <a:br>
              <a:rPr lang="el-GR" sz="2400">
                <a:solidFill>
                  <a:schemeClr val="tx1"/>
                </a:solidFill>
              </a:rPr>
            </a:br>
            <a:r>
              <a:rPr lang="el-GR" sz="2400" b="1">
                <a:solidFill>
                  <a:schemeClr val="tx1"/>
                </a:solidFill>
              </a:rPr>
              <a:t>(</a:t>
            </a:r>
            <a:r>
              <a:rPr lang="en-US" sz="2400" b="1">
                <a:solidFill>
                  <a:schemeClr val="tx1"/>
                </a:solidFill>
              </a:rPr>
              <a:t>Debt</a:t>
            </a:r>
            <a:r>
              <a:rPr lang="el-GR" sz="2400" b="1">
                <a:solidFill>
                  <a:schemeClr val="tx1"/>
                </a:solidFill>
              </a:rPr>
              <a:t>-</a:t>
            </a:r>
            <a:r>
              <a:rPr lang="en-US" sz="2400" b="1">
                <a:solidFill>
                  <a:schemeClr val="tx1"/>
                </a:solidFill>
              </a:rPr>
              <a:t>equity ratio</a:t>
            </a:r>
            <a:r>
              <a:rPr lang="el-GR" sz="2400" b="1">
                <a:solidFill>
                  <a:schemeClr val="tx1"/>
                </a:solidFill>
              </a:rPr>
              <a:t>)</a:t>
            </a:r>
            <a:br>
              <a:rPr lang="el-GR" sz="2400">
                <a:solidFill>
                  <a:schemeClr val="tx1"/>
                </a:solidFill>
              </a:rPr>
            </a:br>
            <a:endParaRPr lang="el-GR" sz="2400"/>
          </a:p>
        </p:txBody>
      </p:sp>
      <p:sp>
        <p:nvSpPr>
          <p:cNvPr id="11269" name="3 - Θέση υποσέλιδου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l-GR" dirty="0"/>
          </a:p>
        </p:txBody>
      </p:sp>
      <p:sp>
        <p:nvSpPr>
          <p:cNvPr id="11268" name="2 - Θέση περιεχομένου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l-GR" sz="2400" dirty="0"/>
              <a:t>Ο δείκτης μακροπροθέσμου χρέους προς ίδια κεφάλαια δίνει τον μακροπρόθεσμο δανεισμό ως ποσοστό των ιδίων κεφαλαίων.  Ο δείκτης εκφράζεται ως ακολούθως:</a:t>
            </a:r>
          </a:p>
          <a:p>
            <a:endParaRPr lang="el-GR" sz="2400" dirty="0"/>
          </a:p>
          <a:p>
            <a:endParaRPr lang="el-GR" sz="2400" dirty="0"/>
          </a:p>
          <a:p>
            <a:endParaRPr lang="el-GR" sz="2400" dirty="0"/>
          </a:p>
          <a:p>
            <a:r>
              <a:rPr lang="el-GR" sz="2400" dirty="0"/>
              <a:t>Αυτό σημαίνει ότι το μακροπρόθεσμο χρέος της εταιρίας είναι 92% των ιδίων κεφαλαίων.</a:t>
            </a:r>
          </a:p>
          <a:p>
            <a:endParaRPr lang="el-GR" sz="2400" dirty="0"/>
          </a:p>
          <a:p>
            <a:endParaRPr lang="el-GR" sz="2400" dirty="0"/>
          </a:p>
        </p:txBody>
      </p:sp>
      <p:graphicFrame>
        <p:nvGraphicFramePr>
          <p:cNvPr id="11266" name="Object 6"/>
          <p:cNvGraphicFramePr>
            <a:graphicFrameLocks noChangeAspect="1"/>
          </p:cNvGraphicFramePr>
          <p:nvPr/>
        </p:nvGraphicFramePr>
        <p:xfrm>
          <a:off x="1428728" y="3500438"/>
          <a:ext cx="6858048" cy="78581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67" name="Έγγραφο" r:id="rId2" imgW="4668570" imgH="428021" progId="Word.Document.12">
                  <p:embed/>
                </p:oleObj>
              </mc:Choice>
              <mc:Fallback>
                <p:oleObj name="Έγγραφο" r:id="rId2" imgW="4668570" imgH="428021" progId="Word.Document.12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28728" y="3500438"/>
                        <a:ext cx="6858048" cy="78581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0206379-D062-4F70-93E1-A8F6D73B5155}" type="slidenum">
              <a:rPr lang="el-GR" smtClean="0"/>
              <a:pPr>
                <a:defRPr/>
              </a:pPr>
              <a:t>29</a:t>
            </a:fld>
            <a:endParaRPr lang="el-GR"/>
          </a:p>
        </p:txBody>
      </p:sp>
    </p:spTree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9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l-GR" sz="3200" dirty="0"/>
              <a:t>Μέθοδοι ανάλυσης</a:t>
            </a:r>
          </a:p>
        </p:txBody>
      </p:sp>
      <p:sp>
        <p:nvSpPr>
          <p:cNvPr id="24578" name="4 - Θέση υποσέλιδου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l-GR" dirty="0"/>
          </a:p>
        </p:txBody>
      </p:sp>
      <p:sp>
        <p:nvSpPr>
          <p:cNvPr id="24580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 indent="0" eaLnBrk="1" hangingPunct="1">
              <a:buNone/>
            </a:pPr>
            <a:r>
              <a:rPr lang="el-GR" sz="2800" dirty="0"/>
              <a:t>Η ανάλυση των δεικτών περιλαμβάνει δύο μεθόδους:</a:t>
            </a:r>
          </a:p>
          <a:p>
            <a:pPr eaLnBrk="1" hangingPunct="1"/>
            <a:endParaRPr lang="el-GR" sz="2800" dirty="0"/>
          </a:p>
          <a:p>
            <a:pPr eaLnBrk="1" hangingPunct="1">
              <a:buFont typeface="Wingdings" pitchFamily="2" charset="2"/>
              <a:buChar char="Ø"/>
            </a:pPr>
            <a:r>
              <a:rPr lang="el-GR" sz="2800" dirty="0"/>
              <a:t>τη </a:t>
            </a:r>
            <a:r>
              <a:rPr lang="el-GR" sz="2800" dirty="0" err="1"/>
              <a:t>διαστρωματική</a:t>
            </a:r>
            <a:r>
              <a:rPr lang="el-GR" sz="2800" dirty="0"/>
              <a:t> και </a:t>
            </a:r>
          </a:p>
          <a:p>
            <a:pPr eaLnBrk="1" hangingPunct="1">
              <a:buFont typeface="Wingdings" pitchFamily="2" charset="2"/>
              <a:buChar char="Ø"/>
            </a:pPr>
            <a:endParaRPr lang="el-GR" sz="2800" dirty="0"/>
          </a:p>
          <a:p>
            <a:pPr eaLnBrk="1" hangingPunct="1">
              <a:buFont typeface="Wingdings" pitchFamily="2" charset="2"/>
              <a:buChar char="Ø"/>
            </a:pPr>
            <a:r>
              <a:rPr lang="el-GR" sz="2800" dirty="0"/>
              <a:t>την διαχρονική ανάλυση</a:t>
            </a:r>
          </a:p>
          <a:p>
            <a:pPr eaLnBrk="1" hangingPunct="1"/>
            <a:endParaRPr lang="el-GR" sz="2800" dirty="0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0206379-D062-4F70-93E1-A8F6D73B5155}" type="slidenum">
              <a:rPr lang="el-GR" smtClean="0"/>
              <a:pPr>
                <a:defRPr/>
              </a:pPr>
              <a:t>3</a:t>
            </a:fld>
            <a:endParaRPr lang="el-GR"/>
          </a:p>
        </p:txBody>
      </p:sp>
    </p:spTree>
  </p:cSld>
  <p:clrMapOvr>
    <a:masterClrMapping/>
  </p:clrMapOvr>
  <p:transition>
    <p:fade/>
  </p:transition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z="2400" b="1">
                <a:solidFill>
                  <a:schemeClr val="tx1"/>
                </a:solidFill>
              </a:rPr>
              <a:t>Δείκτης Κάλυψης Τόκων (ΔΚΤ)</a:t>
            </a:r>
            <a:br>
              <a:rPr lang="el-GR" sz="2400">
                <a:solidFill>
                  <a:schemeClr val="tx1"/>
                </a:solidFill>
              </a:rPr>
            </a:br>
            <a:endParaRPr lang="el-GR" sz="2400"/>
          </a:p>
        </p:txBody>
      </p:sp>
      <p:sp>
        <p:nvSpPr>
          <p:cNvPr id="12293" name="3 - Θέση υποσέλιδου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l-GR" dirty="0"/>
          </a:p>
        </p:txBody>
      </p:sp>
      <p:sp>
        <p:nvSpPr>
          <p:cNvPr id="12292" name="2 - Θέση περιεχομένου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l-GR" sz="2400"/>
              <a:t>Ο δείκτης κάλυψης τόκων δείχνει την ικανότητα της εταιρίας να πληρώνει τους τόκους και υπολογίζεται ως ακολούθως: </a:t>
            </a:r>
          </a:p>
          <a:p>
            <a:endParaRPr lang="el-GR" sz="2400"/>
          </a:p>
          <a:p>
            <a:endParaRPr lang="el-GR" sz="2400"/>
          </a:p>
          <a:p>
            <a:r>
              <a:rPr lang="el-GR" sz="2400"/>
              <a:t> </a:t>
            </a:r>
          </a:p>
          <a:p>
            <a:endParaRPr lang="el-GR" sz="2400"/>
          </a:p>
        </p:txBody>
      </p:sp>
      <p:graphicFrame>
        <p:nvGraphicFramePr>
          <p:cNvPr id="12290" name="Object 2"/>
          <p:cNvGraphicFramePr>
            <a:graphicFrameLocks noChangeAspect="1"/>
          </p:cNvGraphicFramePr>
          <p:nvPr/>
        </p:nvGraphicFramePr>
        <p:xfrm>
          <a:off x="1643042" y="3571876"/>
          <a:ext cx="6429420" cy="7143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1" name="Έγγραφο" r:id="rId2" imgW="4668570" imgH="389926" progId="Word.Document.12">
                  <p:embed/>
                </p:oleObj>
              </mc:Choice>
              <mc:Fallback>
                <p:oleObj name="Έγγραφο" r:id="rId2" imgW="4668570" imgH="389926" progId="Word.Document.12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43042" y="3571876"/>
                        <a:ext cx="6429420" cy="71438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0206379-D062-4F70-93E1-A8F6D73B5155}" type="slidenum">
              <a:rPr lang="el-GR" smtClean="0"/>
              <a:pPr>
                <a:defRPr/>
              </a:pPr>
              <a:t>30</a:t>
            </a:fld>
            <a:endParaRPr lang="el-GR"/>
          </a:p>
        </p:txBody>
      </p:sp>
    </p:spTree>
  </p:cSld>
  <p:clrMapOvr>
    <a:masterClrMapping/>
  </p:clrMapOvr>
  <p:transition>
    <p:fade/>
  </p:transition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2772" name="3 - Θέση υποσέλιδου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l-GR" dirty="0"/>
          </a:p>
        </p:txBody>
      </p:sp>
      <p:sp>
        <p:nvSpPr>
          <p:cNvPr id="32771" name="2 - Θέση περιεχομένου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l-GR" sz="2400" dirty="0"/>
              <a:t>Όσο υψηλότερος είναι ο δείκτης, τόσο μεγαλύτερη είναι η ικανότητα της επιχείρησης.</a:t>
            </a:r>
          </a:p>
          <a:p>
            <a:endParaRPr lang="el-GR" sz="2400" dirty="0"/>
          </a:p>
          <a:p>
            <a:r>
              <a:rPr lang="el-GR" sz="2400" dirty="0"/>
              <a:t>Ο δείκτης κάλυψης 4,66 είναι ένα πολύ καλό νούμερο και δείχνει ότι η εταιρία μπορεί να πληρώνει τους τόκους και όταν ακόμη τα κέρδη πριν από τόκους και φόρους μπορούν να μειωθούν κατά περίπου 78,5% (1-1/4,66) .  </a:t>
            </a:r>
          </a:p>
          <a:p>
            <a:endParaRPr lang="el-GR" dirty="0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0206379-D062-4F70-93E1-A8F6D73B5155}" type="slidenum">
              <a:rPr lang="el-GR" smtClean="0"/>
              <a:pPr>
                <a:defRPr/>
              </a:pPr>
              <a:t>31</a:t>
            </a:fld>
            <a:endParaRPr lang="el-GR"/>
          </a:p>
        </p:txBody>
      </p:sp>
    </p:spTree>
  </p:cSld>
  <p:clrMapOvr>
    <a:masterClrMapping/>
  </p:clrMapOvr>
  <p:transition>
    <p:fade/>
  </p:transition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z="2400" b="1" dirty="0">
                <a:solidFill>
                  <a:schemeClr val="tx1"/>
                </a:solidFill>
              </a:rPr>
              <a:t>Δείκτες Κερδοφορίας ή Αποδοτικότητας </a:t>
            </a:r>
            <a:br>
              <a:rPr lang="el-GR" sz="2400" b="1" u="sng" dirty="0">
                <a:solidFill>
                  <a:schemeClr val="tx1"/>
                </a:solidFill>
              </a:rPr>
            </a:br>
            <a:endParaRPr lang="el-GR" sz="2400" dirty="0"/>
          </a:p>
        </p:txBody>
      </p:sp>
      <p:sp>
        <p:nvSpPr>
          <p:cNvPr id="33795" name="2 - Θέση περιεχομένου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l-GR" sz="2400" dirty="0"/>
              <a:t>Μικτό Περιθώριο Κέρδους (</a:t>
            </a:r>
            <a:r>
              <a:rPr lang="en-US" sz="2400" dirty="0"/>
              <a:t>Gross Profit Margin</a:t>
            </a:r>
            <a:r>
              <a:rPr lang="el-GR" sz="2400" dirty="0"/>
              <a:t>)</a:t>
            </a:r>
          </a:p>
          <a:p>
            <a:endParaRPr lang="el-GR" sz="2400" dirty="0"/>
          </a:p>
          <a:p>
            <a:r>
              <a:rPr lang="el-GR" sz="2400" dirty="0"/>
              <a:t>Λειτουργικό Περιθώριο Κέρδους (Ο</a:t>
            </a:r>
            <a:r>
              <a:rPr lang="en-US" sz="2400" dirty="0" err="1"/>
              <a:t>perating</a:t>
            </a:r>
            <a:r>
              <a:rPr lang="en-US" sz="2400" dirty="0"/>
              <a:t> Profit Margin</a:t>
            </a:r>
            <a:r>
              <a:rPr lang="el-GR" sz="2400" dirty="0"/>
              <a:t>)</a:t>
            </a:r>
          </a:p>
          <a:p>
            <a:endParaRPr lang="el-GR" sz="2400" dirty="0"/>
          </a:p>
          <a:p>
            <a:r>
              <a:rPr lang="el-GR" sz="2400" dirty="0"/>
              <a:t>Καθαρό Περιθώριο Κέρδους (</a:t>
            </a:r>
            <a:r>
              <a:rPr lang="en-US" sz="2400" dirty="0"/>
              <a:t>Net Profit Margin</a:t>
            </a:r>
            <a:r>
              <a:rPr lang="el-GR" sz="2400" dirty="0"/>
              <a:t>)</a:t>
            </a:r>
          </a:p>
          <a:p>
            <a:endParaRPr lang="el-GR" sz="2400" dirty="0"/>
          </a:p>
          <a:p>
            <a:r>
              <a:rPr lang="el-GR" sz="2400" dirty="0"/>
              <a:t>Απόδοση Ιδίων Κεφαλαίων (</a:t>
            </a:r>
            <a:r>
              <a:rPr lang="en-US" sz="2400" dirty="0"/>
              <a:t>ROE</a:t>
            </a:r>
            <a:r>
              <a:rPr lang="el-GR" sz="2400" dirty="0"/>
              <a:t>)</a:t>
            </a:r>
          </a:p>
          <a:p>
            <a:endParaRPr lang="el-GR" sz="2400" dirty="0"/>
          </a:p>
          <a:p>
            <a:r>
              <a:rPr lang="el-GR" sz="2400" dirty="0"/>
              <a:t>Απόδοση Ενεργητικού (</a:t>
            </a:r>
            <a:r>
              <a:rPr lang="en-US" sz="2400" dirty="0" err="1"/>
              <a:t>ROA</a:t>
            </a:r>
            <a:r>
              <a:rPr lang="el-GR" sz="2400" dirty="0"/>
              <a:t>)</a:t>
            </a:r>
          </a:p>
          <a:p>
            <a:endParaRPr lang="el-GR" sz="2400" dirty="0"/>
          </a:p>
          <a:p>
            <a:r>
              <a:rPr lang="el-GR" sz="2400" dirty="0"/>
              <a:t>Απόδοση επί των συνολικών απασχολούμενων κεφαλαίων </a:t>
            </a:r>
            <a:r>
              <a:rPr lang="en-US" sz="2400" dirty="0"/>
              <a:t>(Return on Capital Employed, </a:t>
            </a:r>
            <a:r>
              <a:rPr lang="en-US" sz="2400" dirty="0" err="1"/>
              <a:t>ROCE</a:t>
            </a:r>
            <a:r>
              <a:rPr lang="en-US" sz="2400" dirty="0"/>
              <a:t>)</a:t>
            </a:r>
            <a:endParaRPr lang="el-GR" sz="2400" dirty="0"/>
          </a:p>
          <a:p>
            <a:endParaRPr lang="el-GR" sz="2400" dirty="0"/>
          </a:p>
          <a:p>
            <a:pPr>
              <a:buNone/>
            </a:pPr>
            <a:endParaRPr lang="el-GR" sz="2400" dirty="0"/>
          </a:p>
          <a:p>
            <a:endParaRPr lang="el-GR" sz="2400" dirty="0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0206379-D062-4F70-93E1-A8F6D73B5155}" type="slidenum">
              <a:rPr lang="el-GR" smtClean="0"/>
              <a:pPr>
                <a:defRPr/>
              </a:pPr>
              <a:t>32</a:t>
            </a:fld>
            <a:endParaRPr lang="el-GR" dirty="0"/>
          </a:p>
        </p:txBody>
      </p:sp>
    </p:spTree>
  </p:cSld>
  <p:clrMapOvr>
    <a:masterClrMapping/>
  </p:clrMapOvr>
  <p:transition>
    <p:fade/>
  </p:transition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2800" dirty="0"/>
              <a:t>Αποτελέσματα χρήσεως</a:t>
            </a:r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graphicFrame>
        <p:nvGraphicFramePr>
          <p:cNvPr id="5" name="4 - Θέση περιεχομένου"/>
          <p:cNvGraphicFramePr>
            <a:graphicFrameLocks noGrp="1"/>
          </p:cNvGraphicFramePr>
          <p:nvPr>
            <p:ph sz="quarter" idx="1"/>
          </p:nvPr>
        </p:nvGraphicFramePr>
        <p:xfrm>
          <a:off x="1000100" y="1500177"/>
          <a:ext cx="5965850" cy="4786342"/>
        </p:xfrm>
        <a:graphic>
          <a:graphicData uri="http://schemas.openxmlformats.org/drawingml/2006/table">
            <a:tbl>
              <a:tblPr/>
              <a:tblGrid>
                <a:gridCol w="472369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4215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17561">
                <a:tc>
                  <a:txBody>
                    <a:bodyPr/>
                    <a:lstStyle/>
                    <a:p>
                      <a:pPr algn="l" fontAlgn="b"/>
                      <a:r>
                        <a:rPr lang="el-GR" sz="1000" b="1" i="0" u="none" strike="noStrike" dirty="0">
                          <a:latin typeface="Arial"/>
                        </a:rPr>
                        <a:t>Κατάσταση Συνολικού Εισοδήματος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l-GR" sz="1000" b="0" i="0" u="none" strike="noStrike"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17561">
                <a:tc>
                  <a:txBody>
                    <a:bodyPr/>
                    <a:lstStyle/>
                    <a:p>
                      <a:pPr algn="l" fontAlgn="b"/>
                      <a:r>
                        <a:rPr lang="el-GR" sz="1000" b="0" i="0" u="none" strike="noStrike">
                          <a:latin typeface="Arial"/>
                        </a:rPr>
                        <a:t>(Αποτελέσματα χρήσεως)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l-GR" sz="1000" b="0" i="0" u="none" strike="noStrike"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17561">
                <a:tc>
                  <a:txBody>
                    <a:bodyPr/>
                    <a:lstStyle/>
                    <a:p>
                      <a:pPr algn="l" fontAlgn="b"/>
                      <a:endParaRPr lang="el-GR" sz="1000" b="0" i="0" u="none" strike="noStrike"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l-GR" sz="1000" b="0" i="0" u="none" strike="noStrike"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17561">
                <a:tc>
                  <a:txBody>
                    <a:bodyPr/>
                    <a:lstStyle/>
                    <a:p>
                      <a:pPr algn="l" fontAlgn="b"/>
                      <a:r>
                        <a:rPr lang="el-GR" sz="1000" b="0" i="0" u="none" strike="noStrike">
                          <a:latin typeface="Arial"/>
                        </a:rPr>
                        <a:t>Ποσά σε χιλ. Ευρώ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1000" b="0" i="0" u="none" strike="noStrike">
                          <a:latin typeface="Arial"/>
                        </a:rPr>
                        <a:t>31/12/2014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17561">
                <a:tc>
                  <a:txBody>
                    <a:bodyPr/>
                    <a:lstStyle/>
                    <a:p>
                      <a:pPr algn="l" fontAlgn="b"/>
                      <a:r>
                        <a:rPr lang="el-GR" sz="1000" b="0" i="0" u="none" strike="noStrike">
                          <a:latin typeface="Arial"/>
                        </a:rPr>
                        <a:t>Αποτελέσματα εκμεταλλεύσεως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l-GR" sz="1000" b="0" i="0" u="none" strike="noStrike"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17561">
                <a:tc>
                  <a:txBody>
                    <a:bodyPr/>
                    <a:lstStyle/>
                    <a:p>
                      <a:pPr algn="l" fontAlgn="b"/>
                      <a:r>
                        <a:rPr lang="el-GR" sz="1000" b="0" i="0" u="none" strike="noStrike">
                          <a:latin typeface="Arial"/>
                        </a:rPr>
                        <a:t>Κύκλος εργασιών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1000" b="0" i="0" u="none" strike="noStrike">
                          <a:latin typeface="Arial"/>
                        </a:rPr>
                        <a:t>8.739.275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17561">
                <a:tc>
                  <a:txBody>
                    <a:bodyPr/>
                    <a:lstStyle/>
                    <a:p>
                      <a:pPr algn="l" fontAlgn="b"/>
                      <a:r>
                        <a:rPr lang="el-GR" sz="1000" b="0" i="0" u="none" strike="noStrike">
                          <a:latin typeface="Arial"/>
                        </a:rPr>
                        <a:t>Κόστος πωληθέντων(-)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1000" b="0" i="0" u="none" strike="noStrike">
                          <a:latin typeface="Arial"/>
                        </a:rPr>
                        <a:t>8.230.139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17561">
                <a:tc>
                  <a:txBody>
                    <a:bodyPr/>
                    <a:lstStyle/>
                    <a:p>
                      <a:pPr algn="l" fontAlgn="b"/>
                      <a:r>
                        <a:rPr lang="el-GR" sz="1000" b="0" i="0" u="none" strike="noStrike">
                          <a:latin typeface="Arial"/>
                        </a:rPr>
                        <a:t>Μικτά αποτελέσματα (</a:t>
                      </a:r>
                      <a:r>
                        <a:rPr lang="en-US" sz="1000" b="0" i="0" u="none" strike="noStrike">
                          <a:latin typeface="Arial"/>
                        </a:rPr>
                        <a:t>gross profit)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1000" b="0" i="0" u="none" strike="noStrike">
                          <a:solidFill>
                            <a:srgbClr val="FF0000"/>
                          </a:solidFill>
                          <a:latin typeface="Arial"/>
                        </a:rPr>
                        <a:t>509.136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17561">
                <a:tc>
                  <a:txBody>
                    <a:bodyPr/>
                    <a:lstStyle/>
                    <a:p>
                      <a:pPr algn="l" fontAlgn="b"/>
                      <a:r>
                        <a:rPr lang="el-GR" sz="1000" b="0" i="0" u="none" strike="noStrike">
                          <a:latin typeface="Arial"/>
                        </a:rPr>
                        <a:t>Έξοδα διάθεσης(-)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1000" b="0" i="0" u="none" strike="noStrike">
                          <a:latin typeface="Arial"/>
                        </a:rPr>
                        <a:t>164.570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17561">
                <a:tc>
                  <a:txBody>
                    <a:bodyPr/>
                    <a:lstStyle/>
                    <a:p>
                      <a:pPr algn="l" fontAlgn="b"/>
                      <a:r>
                        <a:rPr lang="el-GR" sz="1000" b="0" i="0" u="none" strike="noStrike">
                          <a:latin typeface="Arial"/>
                        </a:rPr>
                        <a:t>Έξοδα διοίκησης(-)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1000" b="0" i="0" u="none" strike="noStrike">
                          <a:latin typeface="Arial"/>
                        </a:rPr>
                        <a:t>47.500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17561">
                <a:tc>
                  <a:txBody>
                    <a:bodyPr/>
                    <a:lstStyle/>
                    <a:p>
                      <a:pPr algn="l" fontAlgn="b"/>
                      <a:r>
                        <a:rPr lang="el-GR" sz="1000" b="0" i="0" u="none" strike="noStrike">
                          <a:latin typeface="Arial"/>
                        </a:rPr>
                        <a:t>Λοιπά λειτουργικά έσοδα/(έξοδα)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1000" b="0" i="0" u="none" strike="noStrike">
                          <a:latin typeface="Arial"/>
                        </a:rPr>
                        <a:t>42.670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17561">
                <a:tc>
                  <a:txBody>
                    <a:bodyPr/>
                    <a:lstStyle/>
                    <a:p>
                      <a:pPr algn="l" fontAlgn="b"/>
                      <a:r>
                        <a:rPr lang="el-GR" sz="1000" b="0" i="0" u="none" strike="noStrike">
                          <a:latin typeface="Arial"/>
                        </a:rPr>
                        <a:t>Κέρδη προ τοκων, αποσβέσεων &amp; φορων (EBITDA)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1000" b="0" i="0" u="none" strike="noStrike">
                          <a:solidFill>
                            <a:srgbClr val="FF0000"/>
                          </a:solidFill>
                          <a:latin typeface="Arial"/>
                        </a:rPr>
                        <a:t>339.736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17561">
                <a:tc>
                  <a:txBody>
                    <a:bodyPr/>
                    <a:lstStyle/>
                    <a:p>
                      <a:pPr algn="l" fontAlgn="b"/>
                      <a:r>
                        <a:rPr lang="el-GR" sz="1000" b="0" i="0" u="none" strike="noStrike">
                          <a:latin typeface="Arial"/>
                        </a:rPr>
                        <a:t>Έσοδα από επενδύσεις και συμμετοχές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1000" b="0" i="0" u="none" strike="noStrike">
                          <a:latin typeface="Arial"/>
                        </a:rPr>
                        <a:t>7.439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17561">
                <a:tc>
                  <a:txBody>
                    <a:bodyPr/>
                    <a:lstStyle/>
                    <a:p>
                      <a:pPr algn="l" fontAlgn="b"/>
                      <a:endParaRPr lang="el-GR" sz="1000" b="0" i="0" u="none" strike="noStrike"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l-GR" sz="1000" b="0" i="0" u="none" strike="noStrike"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17561">
                <a:tc>
                  <a:txBody>
                    <a:bodyPr/>
                    <a:lstStyle/>
                    <a:p>
                      <a:pPr algn="l" fontAlgn="b"/>
                      <a:r>
                        <a:rPr lang="el-GR" sz="1000" b="0" i="0" u="none" strike="noStrike">
                          <a:latin typeface="Arial"/>
                        </a:rPr>
                        <a:t>Σύνολο αποσβέσεων (-)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1000" b="0" i="0" u="none" strike="noStrike">
                          <a:latin typeface="Arial"/>
                        </a:rPr>
                        <a:t>91.927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17561">
                <a:tc>
                  <a:txBody>
                    <a:bodyPr/>
                    <a:lstStyle/>
                    <a:p>
                      <a:pPr algn="l" fontAlgn="b"/>
                      <a:r>
                        <a:rPr lang="el-GR" sz="1000" b="0" i="0" u="none" strike="noStrike">
                          <a:latin typeface="Arial"/>
                        </a:rPr>
                        <a:t>Κέρδη προ τόκων &amp; φόρων (EBΙT)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1000" b="0" i="0" u="none" strike="noStrike">
                          <a:solidFill>
                            <a:srgbClr val="FF0000"/>
                          </a:solidFill>
                          <a:latin typeface="Arial"/>
                        </a:rPr>
                        <a:t>255.248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17561">
                <a:tc>
                  <a:txBody>
                    <a:bodyPr/>
                    <a:lstStyle/>
                    <a:p>
                      <a:pPr algn="l" fontAlgn="b"/>
                      <a:r>
                        <a:rPr lang="el-GR" sz="1000" b="0" i="0" u="none" strike="noStrike">
                          <a:latin typeface="Arial"/>
                        </a:rPr>
                        <a:t>Χρηματοοικονομικά έξοδα(-)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1000" b="0" i="0" u="none" strike="noStrike">
                          <a:latin typeface="Arial"/>
                        </a:rPr>
                        <a:t>72.930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217561">
                <a:tc>
                  <a:txBody>
                    <a:bodyPr/>
                    <a:lstStyle/>
                    <a:p>
                      <a:pPr algn="l" fontAlgn="b"/>
                      <a:r>
                        <a:rPr lang="el-GR" sz="1000" b="0" i="0" u="none" strike="noStrike">
                          <a:latin typeface="Arial"/>
                        </a:rPr>
                        <a:t>Καθαρά κέρδη χρήσης προ φόρων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1000" b="0" i="0" u="none" strike="noStrike">
                          <a:latin typeface="Arial"/>
                        </a:rPr>
                        <a:t>182.318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217561">
                <a:tc>
                  <a:txBody>
                    <a:bodyPr/>
                    <a:lstStyle/>
                    <a:p>
                      <a:pPr algn="l" fontAlgn="b"/>
                      <a:r>
                        <a:rPr lang="el-GR" sz="1000" b="0" i="0" u="none" strike="noStrike">
                          <a:latin typeface="Arial"/>
                        </a:rPr>
                        <a:t>Φόροι εισοδήματος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1000" b="0" i="0" u="none" strike="noStrike">
                          <a:latin typeface="Arial"/>
                        </a:rPr>
                        <a:t>39.330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217561">
                <a:tc>
                  <a:txBody>
                    <a:bodyPr/>
                    <a:lstStyle/>
                    <a:p>
                      <a:pPr algn="l" fontAlgn="b"/>
                      <a:r>
                        <a:rPr lang="el-GR" sz="1000" b="0" i="0" u="none" strike="noStrike">
                          <a:latin typeface="Arial"/>
                        </a:rPr>
                        <a:t>Καθαρά κέρδη χρήσης μετά από φόρους (NET INCOME)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1000" b="0" i="0" u="none" strike="noStrike">
                          <a:solidFill>
                            <a:srgbClr val="FF0000"/>
                          </a:solidFill>
                          <a:latin typeface="Arial"/>
                        </a:rPr>
                        <a:t>142.988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217561">
                <a:tc>
                  <a:txBody>
                    <a:bodyPr/>
                    <a:lstStyle/>
                    <a:p>
                      <a:pPr algn="l" fontAlgn="b"/>
                      <a:r>
                        <a:rPr lang="el-GR" sz="1000" b="0" i="0" u="none" strike="noStrike">
                          <a:latin typeface="Arial"/>
                        </a:rPr>
                        <a:t>Δικαιώματα μειοψηφίας (-)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1000" b="0" i="0" u="none" strike="noStrike">
                          <a:latin typeface="Arial"/>
                        </a:rPr>
                        <a:t>184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  <a:tr h="217561">
                <a:tc>
                  <a:txBody>
                    <a:bodyPr/>
                    <a:lstStyle/>
                    <a:p>
                      <a:pPr algn="l" fontAlgn="b"/>
                      <a:r>
                        <a:rPr lang="el-GR" sz="1000" b="0" i="0" u="none" strike="noStrike" dirty="0">
                          <a:latin typeface="Arial"/>
                        </a:rPr>
                        <a:t>Καθαρά κέρδη χρήσης μετά από φόρους  και </a:t>
                      </a:r>
                      <a:r>
                        <a:rPr lang="el-GR" sz="1000" b="0" i="0" u="none" strike="noStrike" dirty="0" err="1">
                          <a:latin typeface="Arial"/>
                        </a:rPr>
                        <a:t>δικ</a:t>
                      </a:r>
                      <a:r>
                        <a:rPr lang="el-GR" sz="1000" b="0" i="0" u="none" strike="noStrike" dirty="0">
                          <a:latin typeface="Arial"/>
                        </a:rPr>
                        <a:t> </a:t>
                      </a:r>
                      <a:r>
                        <a:rPr lang="el-GR" sz="1000" b="0" i="0" u="none" strike="noStrike" dirty="0" err="1">
                          <a:latin typeface="Arial"/>
                        </a:rPr>
                        <a:t>μειοψ</a:t>
                      </a:r>
                      <a:endParaRPr lang="el-GR" sz="1000" b="0" i="0" u="none" strike="noStrike" dirty="0"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1000" b="0" i="0" u="none" strike="noStrike" dirty="0">
                          <a:latin typeface="Arial"/>
                        </a:rPr>
                        <a:t>142.804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1"/>
                  </a:ext>
                </a:extLst>
              </a:tr>
            </a:tbl>
          </a:graphicData>
        </a:graphic>
      </p:graphicFrame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0206379-D062-4F70-93E1-A8F6D73B5155}" type="slidenum">
              <a:rPr lang="el-GR" smtClean="0"/>
              <a:pPr>
                <a:defRPr/>
              </a:pPr>
              <a:t>33</a:t>
            </a:fld>
            <a:endParaRPr lang="el-GR"/>
          </a:p>
        </p:txBody>
      </p:sp>
    </p:spTree>
  </p:cSld>
  <p:clrMapOvr>
    <a:masterClrMapping/>
  </p:clrMapOvr>
  <p:transition>
    <p:fade/>
  </p:transition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sz="2400" b="1">
                <a:solidFill>
                  <a:schemeClr val="tx1"/>
                </a:solidFill>
              </a:rPr>
              <a:t>Λειτουργικό Περιθώριο Κέρδους</a:t>
            </a:r>
            <a:br>
              <a:rPr lang="el-GR" sz="2400" b="1">
                <a:solidFill>
                  <a:schemeClr val="tx1"/>
                </a:solidFill>
              </a:rPr>
            </a:br>
            <a:r>
              <a:rPr lang="el-GR" sz="2400" b="1">
                <a:solidFill>
                  <a:schemeClr val="tx1"/>
                </a:solidFill>
              </a:rPr>
              <a:t> (Ο</a:t>
            </a:r>
            <a:r>
              <a:rPr lang="en-US" sz="2400" b="1">
                <a:solidFill>
                  <a:schemeClr val="tx1"/>
                </a:solidFill>
              </a:rPr>
              <a:t>perating Profit Margin</a:t>
            </a:r>
            <a:r>
              <a:rPr lang="el-GR" sz="2400" b="1">
                <a:solidFill>
                  <a:schemeClr val="tx1"/>
                </a:solidFill>
              </a:rPr>
              <a:t>)</a:t>
            </a:r>
            <a:br>
              <a:rPr lang="el-GR" sz="2400">
                <a:solidFill>
                  <a:schemeClr val="tx1"/>
                </a:solidFill>
              </a:rPr>
            </a:br>
            <a:endParaRPr lang="el-GR" sz="2400"/>
          </a:p>
        </p:txBody>
      </p:sp>
      <p:sp>
        <p:nvSpPr>
          <p:cNvPr id="13317" name="3 - Θέση υποσέλιδου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l-GR" dirty="0"/>
          </a:p>
        </p:txBody>
      </p:sp>
      <p:sp>
        <p:nvSpPr>
          <p:cNvPr id="13316" name="2 - Θέση περιεχομένου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l-GR" sz="2400"/>
              <a:t>Το λειτουργικό περιθώριο κέρδους (ΛΠΚ) δίνει το ποσοστό του κέρδους από κάθε ένα ευρώ πωλήσεις αφού έχουν πληρωθεί όλα τα έξοδα εκτός από τόκους και φορολογία. Υπολογίζεται ως ακολούθως:</a:t>
            </a:r>
          </a:p>
          <a:p>
            <a:endParaRPr lang="el-GR" sz="2400"/>
          </a:p>
          <a:p>
            <a:endParaRPr lang="el-GR" sz="2400"/>
          </a:p>
          <a:p>
            <a:endParaRPr lang="el-GR" sz="2400"/>
          </a:p>
        </p:txBody>
      </p:sp>
      <p:graphicFrame>
        <p:nvGraphicFramePr>
          <p:cNvPr id="13314" name="Object 2"/>
          <p:cNvGraphicFramePr>
            <a:graphicFrameLocks noChangeAspect="1"/>
          </p:cNvGraphicFramePr>
          <p:nvPr/>
        </p:nvGraphicFramePr>
        <p:xfrm>
          <a:off x="2000232" y="3714752"/>
          <a:ext cx="6215106" cy="78581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15" name="Έγγραφο" r:id="rId2" imgW="4668570" imgH="428021" progId="Word.Document.12">
                  <p:embed/>
                </p:oleObj>
              </mc:Choice>
              <mc:Fallback>
                <p:oleObj name="Έγγραφο" r:id="rId2" imgW="4668570" imgH="428021" progId="Word.Document.12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00232" y="3714752"/>
                        <a:ext cx="6215106" cy="78581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0206379-D062-4F70-93E1-A8F6D73B5155}" type="slidenum">
              <a:rPr lang="el-GR" smtClean="0"/>
              <a:pPr>
                <a:defRPr/>
              </a:pPr>
              <a:t>34</a:t>
            </a:fld>
            <a:endParaRPr lang="el-GR"/>
          </a:p>
        </p:txBody>
      </p:sp>
    </p:spTree>
  </p:cSld>
  <p:clrMapOvr>
    <a:masterClrMapping/>
  </p:clrMapOvr>
  <p:transition>
    <p:fade/>
  </p:transition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err="1"/>
              <a:t>ΛΠΚ</a:t>
            </a:r>
            <a:endParaRPr lang="el-GR" dirty="0"/>
          </a:p>
        </p:txBody>
      </p:sp>
      <p:sp>
        <p:nvSpPr>
          <p:cNvPr id="14341" name="3 - Θέση υποσέλιδου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l-GR" dirty="0"/>
          </a:p>
        </p:txBody>
      </p:sp>
      <p:sp>
        <p:nvSpPr>
          <p:cNvPr id="14340" name="2 - Θέση περιεχομένου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l-GR" sz="2400" dirty="0"/>
          </a:p>
          <a:p>
            <a:endParaRPr lang="el-GR" sz="2400" dirty="0"/>
          </a:p>
          <a:p>
            <a:endParaRPr lang="el-GR" sz="2400" dirty="0"/>
          </a:p>
          <a:p>
            <a:endParaRPr lang="el-GR" sz="2400" dirty="0"/>
          </a:p>
          <a:p>
            <a:endParaRPr lang="el-GR" sz="2400" dirty="0"/>
          </a:p>
          <a:p>
            <a:r>
              <a:rPr lang="el-GR" sz="2400" dirty="0"/>
              <a:t>Αυτό σημαίνει ότι για κάθε ένα ευρώ πωλήσεις απομένει στην επιχείρηση €0,0292 μετά την πληρωμή όλων των εξόδων εκτός από τόκους και φορολογία . </a:t>
            </a:r>
          </a:p>
          <a:p>
            <a:endParaRPr lang="el-GR" sz="2400" dirty="0"/>
          </a:p>
        </p:txBody>
      </p:sp>
      <p:graphicFrame>
        <p:nvGraphicFramePr>
          <p:cNvPr id="14338" name="Object 2"/>
          <p:cNvGraphicFramePr>
            <a:graphicFrameLocks noChangeAspect="1"/>
          </p:cNvGraphicFramePr>
          <p:nvPr/>
        </p:nvGraphicFramePr>
        <p:xfrm>
          <a:off x="1214414" y="2492375"/>
          <a:ext cx="5572163" cy="865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39" name="Έγγραφο" r:id="rId2" imgW="1767952" imgH="389926" progId="Word.Document.12">
                  <p:embed/>
                </p:oleObj>
              </mc:Choice>
              <mc:Fallback>
                <p:oleObj name="Έγγραφο" r:id="rId2" imgW="1767952" imgH="389926" progId="Word.Document.12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4414" y="2492375"/>
                        <a:ext cx="5572163" cy="8651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0206379-D062-4F70-93E1-A8F6D73B5155}" type="slidenum">
              <a:rPr lang="el-GR" smtClean="0"/>
              <a:pPr>
                <a:defRPr/>
              </a:pPr>
              <a:t>35</a:t>
            </a:fld>
            <a:endParaRPr lang="el-GR"/>
          </a:p>
        </p:txBody>
      </p:sp>
    </p:spTree>
  </p:cSld>
  <p:clrMapOvr>
    <a:masterClrMapping/>
  </p:clrMapOvr>
  <p:transition>
    <p:fade/>
  </p:transition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el-GR" sz="2400" dirty="0">
                <a:solidFill>
                  <a:schemeClr val="tx1"/>
                </a:solidFill>
              </a:rPr>
            </a:br>
            <a:r>
              <a:rPr lang="el-GR" sz="2400" dirty="0">
                <a:solidFill>
                  <a:schemeClr val="tx1"/>
                </a:solidFill>
              </a:rPr>
              <a:t> </a:t>
            </a:r>
            <a:br>
              <a:rPr lang="el-GR" sz="2400" dirty="0">
                <a:solidFill>
                  <a:schemeClr val="tx1"/>
                </a:solidFill>
              </a:rPr>
            </a:br>
            <a:r>
              <a:rPr lang="el-GR" sz="2400" b="1" dirty="0">
                <a:solidFill>
                  <a:schemeClr val="tx1"/>
                </a:solidFill>
              </a:rPr>
              <a:t> Καθαρό Περιθώριο Κέρδους</a:t>
            </a:r>
            <a:br>
              <a:rPr lang="el-GR" sz="2400" b="1" dirty="0">
                <a:solidFill>
                  <a:schemeClr val="tx1"/>
                </a:solidFill>
              </a:rPr>
            </a:br>
            <a:r>
              <a:rPr lang="el-GR" sz="2400" b="1" dirty="0">
                <a:solidFill>
                  <a:schemeClr val="tx1"/>
                </a:solidFill>
              </a:rPr>
              <a:t> (</a:t>
            </a:r>
            <a:r>
              <a:rPr lang="en-US" sz="2400" b="1" dirty="0">
                <a:solidFill>
                  <a:schemeClr val="tx1"/>
                </a:solidFill>
              </a:rPr>
              <a:t>Net Profit Margin</a:t>
            </a:r>
            <a:r>
              <a:rPr lang="el-GR" sz="2400" b="1" dirty="0">
                <a:solidFill>
                  <a:schemeClr val="tx1"/>
                </a:solidFill>
              </a:rPr>
              <a:t>)</a:t>
            </a:r>
            <a:endParaRPr lang="el-GR" sz="2400" dirty="0"/>
          </a:p>
        </p:txBody>
      </p:sp>
      <p:sp>
        <p:nvSpPr>
          <p:cNvPr id="15365" name="3 - Θέση υποσέλιδου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l-GR" dirty="0"/>
          </a:p>
        </p:txBody>
      </p:sp>
      <p:sp>
        <p:nvSpPr>
          <p:cNvPr id="15364" name="2 - Θέση περιεχομένου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l-GR" sz="2400" dirty="0"/>
              <a:t>Ο δείκτης του καθαρού περιθωρίου κέρδους δίνει τα καθαρά κέρδη ως ποσοστό των πωλήσεων και υπολογίζεται ως ακολούθως:</a:t>
            </a:r>
          </a:p>
          <a:p>
            <a:endParaRPr lang="el-GR" sz="2400" dirty="0"/>
          </a:p>
          <a:p>
            <a:endParaRPr lang="el-GR" sz="2400" dirty="0"/>
          </a:p>
          <a:p>
            <a:endParaRPr lang="el-GR" sz="2400" dirty="0"/>
          </a:p>
        </p:txBody>
      </p:sp>
      <p:graphicFrame>
        <p:nvGraphicFramePr>
          <p:cNvPr id="15362" name="Object 2"/>
          <p:cNvGraphicFramePr>
            <a:graphicFrameLocks noChangeAspect="1"/>
          </p:cNvGraphicFramePr>
          <p:nvPr/>
        </p:nvGraphicFramePr>
        <p:xfrm>
          <a:off x="1571604" y="3143248"/>
          <a:ext cx="6929486" cy="7143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63" name="Έγγραφο" r:id="rId2" imgW="4668570" imgH="428021" progId="Word.Document.12">
                  <p:embed/>
                </p:oleObj>
              </mc:Choice>
              <mc:Fallback>
                <p:oleObj name="Έγγραφο" r:id="rId2" imgW="4668570" imgH="428021" progId="Word.Document.12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71604" y="3143248"/>
                        <a:ext cx="6929486" cy="71438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0206379-D062-4F70-93E1-A8F6D73B5155}" type="slidenum">
              <a:rPr lang="el-GR" smtClean="0"/>
              <a:pPr>
                <a:defRPr/>
              </a:pPr>
              <a:t>36</a:t>
            </a:fld>
            <a:endParaRPr lang="el-GR"/>
          </a:p>
        </p:txBody>
      </p:sp>
    </p:spTree>
  </p:cSld>
  <p:clrMapOvr>
    <a:masterClrMapping/>
  </p:clrMapOvr>
  <p:transition>
    <p:fade/>
  </p:transition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2800" dirty="0" err="1"/>
              <a:t>ΚΠΚ</a:t>
            </a:r>
            <a:endParaRPr lang="el-GR" sz="2800" dirty="0"/>
          </a:p>
        </p:txBody>
      </p:sp>
      <p:sp>
        <p:nvSpPr>
          <p:cNvPr id="16389" name="3 - Θέση υποσέλιδου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l-GR" dirty="0"/>
          </a:p>
        </p:txBody>
      </p:sp>
      <p:sp>
        <p:nvSpPr>
          <p:cNvPr id="16388" name="2 - Θέση περιεχομένου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l-GR" dirty="0"/>
          </a:p>
          <a:p>
            <a:endParaRPr lang="el-GR" dirty="0"/>
          </a:p>
          <a:p>
            <a:endParaRPr lang="el-GR" dirty="0"/>
          </a:p>
          <a:p>
            <a:endParaRPr lang="el-GR" dirty="0"/>
          </a:p>
          <a:p>
            <a:r>
              <a:rPr lang="el-GR" dirty="0"/>
              <a:t>Αυτό σημαίνει ότι το καθαρό κέρδος είναι 1,64% των πωλήσεων, ή για κάθε €1 πωλήσεις το καθαρό κέρδος είναι €0,0164. </a:t>
            </a:r>
          </a:p>
          <a:p>
            <a:endParaRPr lang="el-GR" dirty="0"/>
          </a:p>
        </p:txBody>
      </p:sp>
      <p:graphicFrame>
        <p:nvGraphicFramePr>
          <p:cNvPr id="16386" name="Object 2"/>
          <p:cNvGraphicFramePr>
            <a:graphicFrameLocks noChangeAspect="1"/>
          </p:cNvGraphicFramePr>
          <p:nvPr/>
        </p:nvGraphicFramePr>
        <p:xfrm>
          <a:off x="1214414" y="2000240"/>
          <a:ext cx="6715172" cy="92869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87" name="Έγγραφο" r:id="rId2" imgW="1758615" imgH="389926" progId="Word.Document.12">
                  <p:embed/>
                </p:oleObj>
              </mc:Choice>
              <mc:Fallback>
                <p:oleObj name="Έγγραφο" r:id="rId2" imgW="1758615" imgH="389926" progId="Word.Document.12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4414" y="2000240"/>
                        <a:ext cx="6715172" cy="92869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0206379-D062-4F70-93E1-A8F6D73B5155}" type="slidenum">
              <a:rPr lang="el-GR" smtClean="0"/>
              <a:pPr>
                <a:defRPr/>
              </a:pPr>
              <a:t>37</a:t>
            </a:fld>
            <a:endParaRPr lang="el-GR"/>
          </a:p>
        </p:txBody>
      </p:sp>
    </p:spTree>
  </p:cSld>
  <p:clrMapOvr>
    <a:masterClrMapping/>
  </p:clrMapOvr>
  <p:transition>
    <p:fade/>
  </p:transition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z="2400" b="1">
                <a:solidFill>
                  <a:schemeClr val="tx1"/>
                </a:solidFill>
              </a:rPr>
              <a:t>Απόδοση Ενεργητικού (</a:t>
            </a:r>
            <a:r>
              <a:rPr lang="en-US" sz="2400" b="1">
                <a:solidFill>
                  <a:schemeClr val="tx1"/>
                </a:solidFill>
              </a:rPr>
              <a:t>ROA</a:t>
            </a:r>
            <a:r>
              <a:rPr lang="el-GR" sz="2400" b="1">
                <a:solidFill>
                  <a:schemeClr val="tx1"/>
                </a:solidFill>
              </a:rPr>
              <a:t>)</a:t>
            </a:r>
            <a:br>
              <a:rPr lang="el-GR" sz="2400">
                <a:solidFill>
                  <a:schemeClr val="tx1"/>
                </a:solidFill>
              </a:rPr>
            </a:br>
            <a:endParaRPr lang="el-GR" sz="2400"/>
          </a:p>
        </p:txBody>
      </p:sp>
      <p:sp>
        <p:nvSpPr>
          <p:cNvPr id="17413" name="3 - Θέση υποσέλιδου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l-GR" dirty="0"/>
          </a:p>
        </p:txBody>
      </p:sp>
      <p:sp>
        <p:nvSpPr>
          <p:cNvPr id="17412" name="2 - Θέση περιεχομένου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l-GR" sz="2400" dirty="0"/>
              <a:t>Η απόδοση του ενεργητικού μετρά την ικανότητα της διοίκησης της τράπεζας να χρησιμοποιεί τους πόρους της για την πραγματοποίηση κερδών και υπολογίζεται ως ακολούθως:</a:t>
            </a:r>
          </a:p>
          <a:p>
            <a:endParaRPr lang="el-GR" sz="2400" dirty="0"/>
          </a:p>
          <a:p>
            <a:endParaRPr lang="el-GR" sz="2400" dirty="0"/>
          </a:p>
          <a:p>
            <a:endParaRPr lang="el-GR" sz="2400" dirty="0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0206379-D062-4F70-93E1-A8F6D73B5155}" type="slidenum">
              <a:rPr lang="el-GR" smtClean="0"/>
              <a:pPr>
                <a:defRPr/>
              </a:pPr>
              <a:t>38</a:t>
            </a:fld>
            <a:endParaRPr lang="el-GR"/>
          </a:p>
        </p:txBody>
      </p:sp>
      <p:graphicFrame>
        <p:nvGraphicFramePr>
          <p:cNvPr id="2" name="Object 3"/>
          <p:cNvGraphicFramePr>
            <a:graphicFrameLocks noChangeAspect="1"/>
          </p:cNvGraphicFramePr>
          <p:nvPr/>
        </p:nvGraphicFramePr>
        <p:xfrm>
          <a:off x="1500166" y="3143248"/>
          <a:ext cx="4857784" cy="90170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12" name="Έγγραφο" r:id="rId2" imgW="4128706" imgH="616485" progId="Word.Document.12">
                  <p:embed/>
                </p:oleObj>
              </mc:Choice>
              <mc:Fallback>
                <p:oleObj name="Έγγραφο" r:id="rId2" imgW="4128706" imgH="616485" progId="Word.Document.12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00166" y="3143248"/>
                        <a:ext cx="4857784" cy="90170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fade/>
  </p:transition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18437" name="3 - Θέση υποσέλιδου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l-GR" dirty="0"/>
          </a:p>
        </p:txBody>
      </p:sp>
      <p:sp>
        <p:nvSpPr>
          <p:cNvPr id="18436" name="2 - Θέση περιεχομένου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l-GR" sz="2400" dirty="0"/>
          </a:p>
          <a:p>
            <a:endParaRPr lang="el-GR" sz="2400" dirty="0"/>
          </a:p>
          <a:p>
            <a:endParaRPr lang="el-GR" sz="2400" dirty="0"/>
          </a:p>
          <a:p>
            <a:endParaRPr lang="el-GR" sz="2400" dirty="0"/>
          </a:p>
          <a:p>
            <a:r>
              <a:rPr lang="el-GR" sz="2400" dirty="0"/>
              <a:t>Υπό αυτή τη μορφή βλέπουμε ότι η απόδοση του ενεργητικού εξαρτάται από την συνολική κυκλοφοριακή ταχύτητα τ</a:t>
            </a:r>
            <a:r>
              <a:rPr lang="en-US" sz="2400" dirty="0"/>
              <a:t>o</a:t>
            </a:r>
            <a:r>
              <a:rPr lang="el-GR" sz="2400" dirty="0"/>
              <a:t>υ ενεργητικού και από το καθαρό περιθώριο κέρδους.</a:t>
            </a:r>
          </a:p>
          <a:p>
            <a:endParaRPr lang="el-GR" sz="2400" dirty="0"/>
          </a:p>
        </p:txBody>
      </p:sp>
      <p:graphicFrame>
        <p:nvGraphicFramePr>
          <p:cNvPr id="18434" name="Object 2"/>
          <p:cNvGraphicFramePr>
            <a:graphicFrameLocks noChangeAspect="1"/>
          </p:cNvGraphicFramePr>
          <p:nvPr/>
        </p:nvGraphicFramePr>
        <p:xfrm>
          <a:off x="1357290" y="1857364"/>
          <a:ext cx="6786610" cy="114300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35" name="Έγγραφο" r:id="rId2" imgW="4668570" imgH="617054" progId="Word.Document.12">
                  <p:embed/>
                </p:oleObj>
              </mc:Choice>
              <mc:Fallback>
                <p:oleObj name="Έγγραφο" r:id="rId2" imgW="4668570" imgH="617054" progId="Word.Document.12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57290" y="1857364"/>
                        <a:ext cx="6786610" cy="114300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0206379-D062-4F70-93E1-A8F6D73B5155}" type="slidenum">
              <a:rPr lang="el-GR" smtClean="0"/>
              <a:pPr>
                <a:defRPr/>
              </a:pPr>
              <a:t>39</a:t>
            </a:fld>
            <a:endParaRPr lang="el-GR"/>
          </a:p>
        </p:txBody>
      </p:sp>
    </p:spTree>
  </p:cSld>
  <p:clrMapOvr>
    <a:masterClrMapping/>
  </p:clrMapOvr>
  <p:transition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sz="2000" b="1">
                <a:solidFill>
                  <a:schemeClr val="tx1"/>
                </a:solidFill>
              </a:rPr>
              <a:t>Σημεία που θα πρέπει να προσεχθούν για την σωστή χρήση των δεικτών</a:t>
            </a:r>
            <a:br>
              <a:rPr lang="el-GR" sz="2000" b="1" u="sng">
                <a:solidFill>
                  <a:schemeClr val="tx1"/>
                </a:solidFill>
              </a:rPr>
            </a:br>
            <a:endParaRPr lang="el-GR" sz="2000" b="1"/>
          </a:p>
        </p:txBody>
      </p:sp>
      <p:sp>
        <p:nvSpPr>
          <p:cNvPr id="25602" name="4 - Θέση υποσέλιδου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l-GR" dirty="0"/>
          </a:p>
        </p:txBody>
      </p:sp>
      <p:sp>
        <p:nvSpPr>
          <p:cNvPr id="25604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endParaRPr lang="el-GR" sz="2000"/>
          </a:p>
          <a:p>
            <a:pPr hangingPunct="1"/>
            <a:r>
              <a:rPr lang="el-GR" sz="2000"/>
              <a:t>Ένας δείκτης από μόνος του δεν είναι ικανός να πληροφορήσει σωστά για την γενική κατάσταση της επιχείρησης.  </a:t>
            </a:r>
          </a:p>
          <a:p>
            <a:pPr hangingPunct="1"/>
            <a:endParaRPr lang="el-GR" sz="2000"/>
          </a:p>
          <a:p>
            <a:pPr hangingPunct="1"/>
            <a:r>
              <a:rPr lang="el-GR" sz="2000"/>
              <a:t>να αναφέρονται στην ίδια χρονική περίοδο για να αποφευχθούν σφάλματα που σχετίζονται με την εποχικότητα των προϊόντων.</a:t>
            </a:r>
          </a:p>
          <a:p>
            <a:pPr hangingPunct="1"/>
            <a:endParaRPr lang="el-GR" sz="2000"/>
          </a:p>
          <a:p>
            <a:pPr hangingPunct="1"/>
            <a:r>
              <a:rPr lang="el-GR" sz="2000"/>
              <a:t>Τα χρησιμοποιούμενα δεδομένα και οικονομικές καταστάσεις θα πρέπει να προέρχονται από ίδιες λογιστικές μεθόδους.  </a:t>
            </a:r>
          </a:p>
          <a:p>
            <a:pPr hangingPunct="1"/>
            <a:endParaRPr lang="el-GR" sz="2000"/>
          </a:p>
          <a:p>
            <a:pPr hangingPunct="1"/>
            <a:r>
              <a:rPr lang="el-GR" sz="2000"/>
              <a:t>Η σύγκριση δεικτών διαχρονικά θα πρέπει να πάρει υπόψη την επίδραση του πληθωρισμού.  </a:t>
            </a:r>
          </a:p>
          <a:p>
            <a:pPr eaLnBrk="1" hangingPunct="1">
              <a:lnSpc>
                <a:spcPct val="90000"/>
              </a:lnSpc>
            </a:pPr>
            <a:endParaRPr lang="el-GR" sz="2000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0206379-D062-4F70-93E1-A8F6D73B5155}" type="slidenum">
              <a:rPr lang="el-GR" smtClean="0"/>
              <a:pPr>
                <a:defRPr/>
              </a:pPr>
              <a:t>4</a:t>
            </a:fld>
            <a:endParaRPr lang="el-GR"/>
          </a:p>
        </p:txBody>
      </p:sp>
    </p:spTree>
  </p:cSld>
  <p:clrMapOvr>
    <a:masterClrMapping/>
  </p:clrMapOvr>
  <p:transition>
    <p:fade/>
  </p:transition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b="1"/>
              <a:t>The DuPont System</a:t>
            </a:r>
            <a:br>
              <a:rPr lang="el-GR" sz="2400"/>
            </a:br>
            <a:endParaRPr lang="el-GR" sz="2400"/>
          </a:p>
        </p:txBody>
      </p:sp>
      <p:sp>
        <p:nvSpPr>
          <p:cNvPr id="19461" name="3 - Θέση υποσέλιδου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l-GR" dirty="0"/>
          </a:p>
        </p:txBody>
      </p:sp>
      <p:sp>
        <p:nvSpPr>
          <p:cNvPr id="19460" name="2 - Θέση περιεχομένου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endParaRPr lang="el-GR" sz="2000" dirty="0"/>
          </a:p>
          <a:p>
            <a:endParaRPr lang="el-GR" sz="2000" dirty="0"/>
          </a:p>
          <a:p>
            <a:endParaRPr lang="el-GR" sz="2000" dirty="0"/>
          </a:p>
          <a:p>
            <a:r>
              <a:rPr lang="el-GR" sz="2000" dirty="0"/>
              <a:t>Ο πρώτος όρος, που είναι γνωστός ως </a:t>
            </a:r>
            <a:r>
              <a:rPr lang="el-GR" sz="2000" b="1" i="1" dirty="0"/>
              <a:t>περιθώριο κέρδους</a:t>
            </a:r>
            <a:r>
              <a:rPr lang="el-GR" sz="2000" dirty="0"/>
              <a:t>, δείχνει την ικανότητα της διοίκησης να ελέγχει τα έξοδα για ένα δεδομένο ύψος εσόδων. </a:t>
            </a:r>
          </a:p>
          <a:p>
            <a:endParaRPr lang="el-GR" sz="2000" dirty="0"/>
          </a:p>
          <a:p>
            <a:r>
              <a:rPr lang="el-GR" sz="2000" dirty="0"/>
              <a:t>Ο δεύτερος όρος, τον οποίο θα αποκαλέσουμε </a:t>
            </a:r>
            <a:r>
              <a:rPr lang="el-GR" sz="2000" b="1" i="1" dirty="0"/>
              <a:t>εκμετάλλευση ενεργητικού</a:t>
            </a:r>
            <a:r>
              <a:rPr lang="el-GR" sz="2000" dirty="0"/>
              <a:t>, δείχνει την ικανότητα της διοίκησης να χρησιμοποιεί (εκμεταλλεύεται) το ενεργητικό αποτελεσματικά για την πραγματοποίηση εσόδων. </a:t>
            </a:r>
          </a:p>
          <a:p>
            <a:endParaRPr lang="el-GR" sz="2000" dirty="0"/>
          </a:p>
          <a:p>
            <a:r>
              <a:rPr lang="el-GR" sz="2000" dirty="0"/>
              <a:t>Ο τρίτος όρος δείχνει τον </a:t>
            </a:r>
            <a:r>
              <a:rPr lang="el-GR" sz="2000" b="1" dirty="0"/>
              <a:t>βαθμό χρηματοοικονομικής μόχλευσης</a:t>
            </a:r>
            <a:r>
              <a:rPr lang="el-GR" sz="2000" dirty="0"/>
              <a:t>. </a:t>
            </a:r>
          </a:p>
          <a:p>
            <a:endParaRPr lang="el-GR" sz="2400" dirty="0"/>
          </a:p>
        </p:txBody>
      </p:sp>
      <p:graphicFrame>
        <p:nvGraphicFramePr>
          <p:cNvPr id="19458" name="Object 2"/>
          <p:cNvGraphicFramePr>
            <a:graphicFrameLocks noChangeAspect="1"/>
          </p:cNvGraphicFramePr>
          <p:nvPr/>
        </p:nvGraphicFramePr>
        <p:xfrm>
          <a:off x="1428728" y="1571612"/>
          <a:ext cx="4786346" cy="78581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59" name="Έγγραφο" r:id="rId2" imgW="3725160" imgH="446708" progId="Word.Document.12">
                  <p:embed/>
                </p:oleObj>
              </mc:Choice>
              <mc:Fallback>
                <p:oleObj name="Έγγραφο" r:id="rId2" imgW="3725160" imgH="446708" progId="Word.Document.12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28728" y="1571612"/>
                        <a:ext cx="4786346" cy="78581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0206379-D062-4F70-93E1-A8F6D73B5155}" type="slidenum">
              <a:rPr lang="el-GR" smtClean="0"/>
              <a:pPr>
                <a:defRPr/>
              </a:pPr>
              <a:t>40</a:t>
            </a:fld>
            <a:endParaRPr lang="el-GR"/>
          </a:p>
        </p:txBody>
      </p:sp>
    </p:spTree>
  </p:cSld>
  <p:clrMapOvr>
    <a:masterClrMapping/>
  </p:clrMapOvr>
  <p:transition>
    <p:fade/>
  </p:transition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511288"/>
          </a:xfrm>
        </p:spPr>
        <p:txBody>
          <a:bodyPr>
            <a:normAutofit/>
          </a:bodyPr>
          <a:lstStyle/>
          <a:p>
            <a:pPr hangingPunct="0"/>
            <a:br>
              <a:rPr lang="el-GR" sz="2800" dirty="0"/>
            </a:br>
            <a:r>
              <a:rPr lang="el-GR" sz="2800" b="1" dirty="0"/>
              <a:t> Απόδοση επί των συνολικών απασχολούμενων κεφαλαίων </a:t>
            </a:r>
            <a:r>
              <a:rPr lang="en-US" sz="2800" b="1" dirty="0"/>
              <a:t>(Return on Capital Employed, </a:t>
            </a:r>
            <a:r>
              <a:rPr lang="en-US" sz="2800" b="1" dirty="0" err="1"/>
              <a:t>ROCE</a:t>
            </a:r>
            <a:r>
              <a:rPr lang="en-US" sz="2800" b="1" dirty="0"/>
              <a:t>)</a:t>
            </a:r>
            <a:endParaRPr lang="el-GR" sz="2800" dirty="0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0206379-D062-4F70-93E1-A8F6D73B5155}" type="slidenum">
              <a:rPr lang="el-GR" smtClean="0"/>
              <a:pPr>
                <a:defRPr/>
              </a:pPr>
              <a:t>41</a:t>
            </a:fld>
            <a:endParaRPr lang="el-GR"/>
          </a:p>
        </p:txBody>
      </p:sp>
      <p:sp>
        <p:nvSpPr>
          <p:cNvPr id="5" name="4 - Θέση περιεχομένου"/>
          <p:cNvSpPr>
            <a:spLocks noGrp="1"/>
          </p:cNvSpPr>
          <p:nvPr>
            <p:ph sz="quarter" idx="1"/>
          </p:nvPr>
        </p:nvSpPr>
        <p:spPr>
          <a:xfrm>
            <a:off x="928662" y="2071678"/>
            <a:ext cx="7772400" cy="3929058"/>
          </a:xfrm>
        </p:spPr>
        <p:txBody>
          <a:bodyPr/>
          <a:lstStyle/>
          <a:p>
            <a:pPr hangingPunct="0"/>
            <a:r>
              <a:rPr lang="el-GR" dirty="0"/>
              <a:t>Ο δείκτης αυτός μετρά την αποδοτικότητα συνολικών απασχολούμενων κεφαλαίων. Ο δείκτης διαιρεί τα κέρδη προ φόρων, χρηματοοικονομικών, επενδυτικών αποτελεσμάτων και συνολικών αποσβέσεων (</a:t>
            </a:r>
            <a:r>
              <a:rPr lang="el-GR" dirty="0" err="1"/>
              <a:t>ΚΠΤΑΦ</a:t>
            </a:r>
            <a:r>
              <a:rPr lang="el-GR" dirty="0"/>
              <a:t>) με τα συνολικά απασχολούμενα κεφάλαια.  </a:t>
            </a:r>
          </a:p>
          <a:p>
            <a:endParaRPr lang="el-GR" dirty="0"/>
          </a:p>
          <a:p>
            <a:endParaRPr lang="el-GR" dirty="0"/>
          </a:p>
        </p:txBody>
      </p:sp>
      <p:graphicFrame>
        <p:nvGraphicFramePr>
          <p:cNvPr id="96258" name="Object 2"/>
          <p:cNvGraphicFramePr>
            <a:graphicFrameLocks noChangeAspect="1"/>
          </p:cNvGraphicFramePr>
          <p:nvPr/>
        </p:nvGraphicFramePr>
        <p:xfrm>
          <a:off x="1285852" y="4714884"/>
          <a:ext cx="5929354" cy="88900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6259" name="Έγγραφο" r:id="rId2" imgW="4128706" imgH="603911" progId="Word.Document.12">
                  <p:embed/>
                </p:oleObj>
              </mc:Choice>
              <mc:Fallback>
                <p:oleObj name="Έγγραφο" r:id="rId2" imgW="4128706" imgH="603911" progId="Word.Document.12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85852" y="4714884"/>
                        <a:ext cx="5929354" cy="88900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fade/>
  </p:transition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dirty="0" err="1"/>
              <a:t>ROCE</a:t>
            </a:r>
            <a:endParaRPr lang="el-GR" sz="3200" dirty="0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0206379-D062-4F70-93E1-A8F6D73B5155}" type="slidenum">
              <a:rPr lang="el-GR" smtClean="0"/>
              <a:pPr>
                <a:defRPr/>
              </a:pPr>
              <a:t>42</a:t>
            </a:fld>
            <a:endParaRPr lang="el-GR"/>
          </a:p>
        </p:txBody>
      </p:sp>
      <p:sp>
        <p:nvSpPr>
          <p:cNvPr id="5" name="4 - Θέση περιεχομένου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hangingPunct="0"/>
            <a:r>
              <a:rPr lang="el-GR" dirty="0"/>
              <a:t>Όπου:</a:t>
            </a:r>
          </a:p>
          <a:p>
            <a:pPr hangingPunct="0"/>
            <a:r>
              <a:rPr lang="el-GR" dirty="0"/>
              <a:t>Συνολικά απασχολούμενα κεφάλαια = Σύνολο ιδίων κεφαλαίων + Σύνολο δανειακών υποχρεώσεων + Μακροπρόθεσμες προβλέψεις.</a:t>
            </a:r>
          </a:p>
          <a:p>
            <a:pPr hangingPunct="0"/>
            <a:endParaRPr lang="el-GR" dirty="0"/>
          </a:p>
          <a:p>
            <a:pPr hangingPunct="0"/>
            <a:r>
              <a:rPr lang="el-GR" dirty="0"/>
              <a:t>Σύνολο δανειακών υποχρεώσεων = Βραχυπρόθεσμα δάνεια + μακροπρόθεσμα δάνεια</a:t>
            </a:r>
          </a:p>
          <a:p>
            <a:endParaRPr lang="el-GR" dirty="0"/>
          </a:p>
        </p:txBody>
      </p:sp>
    </p:spTree>
  </p:cSld>
  <p:clrMapOvr>
    <a:masterClrMapping/>
  </p:clrMapOvr>
  <p:transition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sz="2400" b="1">
                <a:solidFill>
                  <a:schemeClr val="tx1"/>
                </a:solidFill>
              </a:rPr>
              <a:t>Κατηγορίες Χρηματοοικονομικών Δεικτών</a:t>
            </a:r>
            <a:br>
              <a:rPr lang="el-GR" sz="2400" b="1">
                <a:solidFill>
                  <a:schemeClr val="tx1"/>
                </a:solidFill>
              </a:rPr>
            </a:br>
            <a:endParaRPr lang="el-GR" sz="2400"/>
          </a:p>
        </p:txBody>
      </p:sp>
      <p:sp>
        <p:nvSpPr>
          <p:cNvPr id="26626" name="4 - Θέση υποσέλιδου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l-GR" dirty="0"/>
          </a:p>
        </p:txBody>
      </p:sp>
      <p:sp>
        <p:nvSpPr>
          <p:cNvPr id="26628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sz="2000"/>
              <a:t>Δείκτες Ρευστότητας</a:t>
            </a:r>
            <a:endParaRPr lang="el-GR" sz="2000"/>
          </a:p>
          <a:p>
            <a:endParaRPr lang="el-GR" sz="2000"/>
          </a:p>
          <a:p>
            <a:r>
              <a:rPr lang="en-US" sz="2000"/>
              <a:t>Δείκτες Δραστηριότητας</a:t>
            </a:r>
            <a:endParaRPr lang="el-GR" sz="2000"/>
          </a:p>
          <a:p>
            <a:endParaRPr lang="el-GR" sz="2000"/>
          </a:p>
          <a:p>
            <a:r>
              <a:rPr lang="en-US" sz="2000"/>
              <a:t>Δείκτες Χρέους ή Μόχλευσης</a:t>
            </a:r>
            <a:endParaRPr lang="el-GR" sz="2000"/>
          </a:p>
          <a:p>
            <a:endParaRPr lang="el-GR" sz="2000"/>
          </a:p>
          <a:p>
            <a:r>
              <a:rPr lang="en-US" sz="2000"/>
              <a:t>Δείκτες Κερδοφορίας ή Αποδοτικότητας</a:t>
            </a:r>
            <a:endParaRPr lang="el-GR" sz="2000"/>
          </a:p>
          <a:p>
            <a:endParaRPr lang="el-GR" sz="2000"/>
          </a:p>
          <a:p>
            <a:r>
              <a:rPr lang="el-GR" sz="2000"/>
              <a:t>Οι δείκτες ρευστότητας, δραστηριότητας και χρέους μετρούν κυρίως τον κίνδυνο ενώ οι δείκτες κερδοφορίας μετρούν την απόδοση. </a:t>
            </a:r>
          </a:p>
          <a:p>
            <a:pPr eaLnBrk="1" hangingPunct="1"/>
            <a:endParaRPr lang="el-GR" sz="2000" b="1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0206379-D062-4F70-93E1-A8F6D73B5155}" type="slidenum">
              <a:rPr lang="el-GR" smtClean="0"/>
              <a:pPr>
                <a:defRPr/>
              </a:pPr>
              <a:t>5</a:t>
            </a:fld>
            <a:endParaRPr lang="el-GR"/>
          </a:p>
        </p:txBody>
      </p:sp>
    </p:spTree>
  </p:cSld>
  <p:clrMapOvr>
    <a:masterClrMapping/>
  </p:clrMapOvr>
  <p:transition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sz="3200" b="1" dirty="0">
                <a:solidFill>
                  <a:schemeClr val="tx1"/>
                </a:solidFill>
              </a:rPr>
              <a:t>Δείκτες Ρευστότητας</a:t>
            </a:r>
            <a:br>
              <a:rPr lang="el-GR" sz="3200" b="1" u="sng" dirty="0">
                <a:solidFill>
                  <a:schemeClr val="tx1"/>
                </a:solidFill>
              </a:rPr>
            </a:br>
            <a:endParaRPr lang="el-GR" sz="3200" b="1" dirty="0"/>
          </a:p>
        </p:txBody>
      </p:sp>
      <p:sp>
        <p:nvSpPr>
          <p:cNvPr id="27650" name="3 - Θέση υποσέλιδου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l-GR" dirty="0"/>
          </a:p>
        </p:txBody>
      </p:sp>
      <p:sp>
        <p:nvSpPr>
          <p:cNvPr id="27652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600200"/>
            <a:ext cx="8229600" cy="4525963"/>
          </a:xfrm>
        </p:spPr>
        <p:txBody>
          <a:bodyPr/>
          <a:lstStyle/>
          <a:p>
            <a:pPr indent="0" algn="just">
              <a:buFont typeface="Wingdings" pitchFamily="2" charset="2"/>
              <a:buNone/>
            </a:pPr>
            <a:r>
              <a:rPr lang="el-GR" sz="2000" dirty="0"/>
              <a:t> Οι δείκτες ρευστότητας δείχνουν την ικανότητα μιας επιχείρησης να πληρώσει τις βραχυπρόθεσμες υποχρεώσεις.  Οι τρείς βασικοί δείκτες ρευστότητας είναι:</a:t>
            </a:r>
          </a:p>
          <a:p>
            <a:endParaRPr lang="el-GR" sz="2000" dirty="0"/>
          </a:p>
          <a:p>
            <a:r>
              <a:rPr lang="el-GR" sz="2000" dirty="0"/>
              <a:t>Δείκτης γενικής ρευστότητας-ΔΓΡ (</a:t>
            </a:r>
            <a:r>
              <a:rPr lang="en-US" sz="2000" dirty="0"/>
              <a:t>Current Ratio</a:t>
            </a:r>
            <a:r>
              <a:rPr lang="el-GR" sz="2000" dirty="0"/>
              <a:t>) </a:t>
            </a:r>
          </a:p>
          <a:p>
            <a:endParaRPr lang="el-GR" sz="2000" dirty="0"/>
          </a:p>
          <a:p>
            <a:r>
              <a:rPr lang="el-GR" sz="2000" dirty="0"/>
              <a:t>Δείκτης άμεσης ρευστότητας-ΔΑΡ  (</a:t>
            </a:r>
            <a:r>
              <a:rPr lang="en-US" sz="2000" dirty="0"/>
              <a:t>Quick Ratio</a:t>
            </a:r>
            <a:r>
              <a:rPr lang="el-GR" sz="2000" dirty="0"/>
              <a:t>)</a:t>
            </a:r>
          </a:p>
          <a:p>
            <a:endParaRPr lang="el-GR" sz="2000" dirty="0"/>
          </a:p>
          <a:p>
            <a:r>
              <a:rPr lang="en-US" sz="2000" dirty="0" err="1"/>
              <a:t>Καθαρό</a:t>
            </a:r>
            <a:r>
              <a:rPr lang="en-US" sz="2000" dirty="0"/>
              <a:t> </a:t>
            </a:r>
            <a:r>
              <a:rPr lang="en-US" sz="2000" dirty="0" err="1"/>
              <a:t>κεφάλαιο</a:t>
            </a:r>
            <a:r>
              <a:rPr lang="en-US" sz="2000" dirty="0"/>
              <a:t> </a:t>
            </a:r>
            <a:r>
              <a:rPr lang="en-US" sz="2000" dirty="0" err="1"/>
              <a:t>κίνησης</a:t>
            </a:r>
            <a:r>
              <a:rPr lang="el-GR" sz="2000" dirty="0"/>
              <a:t> (ΚΚΚ)</a:t>
            </a:r>
          </a:p>
          <a:p>
            <a:pPr eaLnBrk="1" hangingPunct="1"/>
            <a:endParaRPr lang="el-GR" sz="2000" b="1" dirty="0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2C2D23D-76B3-41BA-857D-02D69C887A42}" type="slidenum">
              <a:rPr lang="el-GR" smtClean="0"/>
              <a:pPr>
                <a:defRPr/>
              </a:pPr>
              <a:t>6</a:t>
            </a:fld>
            <a:endParaRPr lang="el-GR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81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1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8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graphicFrame>
        <p:nvGraphicFramePr>
          <p:cNvPr id="4" name="3 - Πίνακας"/>
          <p:cNvGraphicFramePr>
            <a:graphicFrameLocks noGrp="1"/>
          </p:cNvGraphicFramePr>
          <p:nvPr/>
        </p:nvGraphicFramePr>
        <p:xfrm>
          <a:off x="1000100" y="857237"/>
          <a:ext cx="3429024" cy="5286406"/>
        </p:xfrm>
        <a:graphic>
          <a:graphicData uri="http://schemas.openxmlformats.org/drawingml/2006/table">
            <a:tbl>
              <a:tblPr/>
              <a:tblGrid>
                <a:gridCol w="284611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8290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58366">
                <a:tc>
                  <a:txBody>
                    <a:bodyPr/>
                    <a:lstStyle/>
                    <a:p>
                      <a:pPr algn="l" fontAlgn="b"/>
                      <a:r>
                        <a:rPr lang="el-GR" sz="700" b="1" i="0" u="none" strike="noStrike" dirty="0">
                          <a:latin typeface="Arial"/>
                        </a:rPr>
                        <a:t>Κατάσταση Οικονομικής Θέσης </a:t>
                      </a:r>
                    </a:p>
                  </a:txBody>
                  <a:tcPr marL="5797" marR="5797" marT="57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l-GR" sz="600" b="0" i="0" u="none" strike="noStrike">
                        <a:latin typeface="Arial"/>
                      </a:endParaRPr>
                    </a:p>
                  </a:txBody>
                  <a:tcPr marL="5797" marR="5797" marT="57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28201">
                <a:tc>
                  <a:txBody>
                    <a:bodyPr/>
                    <a:lstStyle/>
                    <a:p>
                      <a:pPr algn="l" fontAlgn="b"/>
                      <a:r>
                        <a:rPr lang="el-GR" sz="600" b="0" i="0" u="none" strike="noStrike">
                          <a:latin typeface="Arial"/>
                        </a:rPr>
                        <a:t>της 31ης Δεκεμβρίου 2014</a:t>
                      </a:r>
                    </a:p>
                  </a:txBody>
                  <a:tcPr marL="5797" marR="5797" marT="57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l-GR" sz="600" b="0" i="0" u="none" strike="noStrike">
                        <a:latin typeface="Arial"/>
                      </a:endParaRPr>
                    </a:p>
                  </a:txBody>
                  <a:tcPr marL="5797" marR="5797" marT="57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8201">
                <a:tc>
                  <a:txBody>
                    <a:bodyPr/>
                    <a:lstStyle/>
                    <a:p>
                      <a:pPr algn="l" fontAlgn="b"/>
                      <a:r>
                        <a:rPr lang="el-GR" sz="600" b="0" i="0" u="none" strike="noStrike">
                          <a:solidFill>
                            <a:srgbClr val="FF0000"/>
                          </a:solidFill>
                          <a:latin typeface="Arial"/>
                        </a:rPr>
                        <a:t>Ποσά σε χιλ. Ευρώ </a:t>
                      </a:r>
                    </a:p>
                  </a:txBody>
                  <a:tcPr marL="5797" marR="5797" marT="57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600" b="0" i="0" u="none" strike="noStrike">
                          <a:latin typeface="Arial"/>
                        </a:rPr>
                        <a:t>31/12/2014</a:t>
                      </a:r>
                    </a:p>
                  </a:txBody>
                  <a:tcPr marL="5797" marR="5797" marT="57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28201">
                <a:tc>
                  <a:txBody>
                    <a:bodyPr/>
                    <a:lstStyle/>
                    <a:p>
                      <a:pPr algn="l" fontAlgn="b"/>
                      <a:r>
                        <a:rPr lang="el-GR" sz="600" b="0" i="0" u="none" strike="noStrike">
                          <a:latin typeface="Arial"/>
                        </a:rPr>
                        <a:t>Πάγιο ενεργητικό</a:t>
                      </a:r>
                    </a:p>
                  </a:txBody>
                  <a:tcPr marL="5797" marR="5797" marT="57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l-GR" sz="600" b="0" i="0" u="none" strike="noStrike">
                        <a:latin typeface="Arial"/>
                      </a:endParaRPr>
                    </a:p>
                  </a:txBody>
                  <a:tcPr marL="5797" marR="5797" marT="57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28201">
                <a:tc>
                  <a:txBody>
                    <a:bodyPr/>
                    <a:lstStyle/>
                    <a:p>
                      <a:pPr algn="l" fontAlgn="b"/>
                      <a:r>
                        <a:rPr lang="el-GR" sz="600" b="0" i="0" u="none" strike="noStrike">
                          <a:latin typeface="Arial"/>
                        </a:rPr>
                        <a:t>Υπεραξία</a:t>
                      </a:r>
                    </a:p>
                  </a:txBody>
                  <a:tcPr marL="5797" marR="5797" marT="57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600" b="0" i="0" u="none" strike="noStrike">
                          <a:latin typeface="Arial"/>
                        </a:rPr>
                        <a:t>19.305</a:t>
                      </a:r>
                    </a:p>
                  </a:txBody>
                  <a:tcPr marL="5797" marR="5797" marT="57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28201">
                <a:tc>
                  <a:txBody>
                    <a:bodyPr/>
                    <a:lstStyle/>
                    <a:p>
                      <a:pPr algn="l" fontAlgn="b"/>
                      <a:r>
                        <a:rPr lang="el-GR" sz="600" b="0" i="0" u="none" strike="noStrike">
                          <a:latin typeface="Arial"/>
                        </a:rPr>
                        <a:t>Λοιπές ασώματες ακινητοποιήσεις</a:t>
                      </a:r>
                    </a:p>
                  </a:txBody>
                  <a:tcPr marL="5797" marR="5797" marT="57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600" b="0" i="0" u="none" strike="noStrike">
                          <a:latin typeface="Arial"/>
                        </a:rPr>
                        <a:t>34.899</a:t>
                      </a:r>
                    </a:p>
                  </a:txBody>
                  <a:tcPr marL="5797" marR="5797" marT="57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28201">
                <a:tc>
                  <a:txBody>
                    <a:bodyPr/>
                    <a:lstStyle/>
                    <a:p>
                      <a:pPr algn="l" fontAlgn="b"/>
                      <a:r>
                        <a:rPr lang="el-GR" sz="600" b="0" i="0" u="none" strike="noStrike">
                          <a:latin typeface="Arial"/>
                        </a:rPr>
                        <a:t>Ενσώματες ακινητοποιήσεις</a:t>
                      </a:r>
                    </a:p>
                  </a:txBody>
                  <a:tcPr marL="5797" marR="5797" marT="57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600" b="0" i="0" u="none" strike="noStrike">
                          <a:latin typeface="Arial"/>
                        </a:rPr>
                        <a:t>1.140.406</a:t>
                      </a:r>
                    </a:p>
                  </a:txBody>
                  <a:tcPr marL="5797" marR="5797" marT="57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28201">
                <a:tc>
                  <a:txBody>
                    <a:bodyPr/>
                    <a:lstStyle/>
                    <a:p>
                      <a:pPr algn="l" fontAlgn="b"/>
                      <a:r>
                        <a:rPr lang="el-GR" sz="600" b="0" i="0" u="none" strike="noStrike">
                          <a:latin typeface="Arial"/>
                        </a:rPr>
                        <a:t>Συμμετοχές σε θυγατρικές και συνδεδεμένες εταιρίες</a:t>
                      </a:r>
                    </a:p>
                  </a:txBody>
                  <a:tcPr marL="5797" marR="5797" marT="57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600" b="0" i="0" u="none" strike="noStrike">
                          <a:latin typeface="Arial"/>
                        </a:rPr>
                        <a:t>39.044</a:t>
                      </a:r>
                    </a:p>
                  </a:txBody>
                  <a:tcPr marL="5797" marR="5797" marT="57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28201">
                <a:tc>
                  <a:txBody>
                    <a:bodyPr/>
                    <a:lstStyle/>
                    <a:p>
                      <a:pPr algn="l" fontAlgn="b"/>
                      <a:r>
                        <a:rPr lang="el-GR" sz="600" b="0" i="0" u="none" strike="noStrike">
                          <a:latin typeface="Arial"/>
                        </a:rPr>
                        <a:t>Συμμετοχές διαθέσιμες προς πώληση</a:t>
                      </a:r>
                    </a:p>
                  </a:txBody>
                  <a:tcPr marL="5797" marR="5797" marT="57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600" b="0" i="0" u="none" strike="noStrike">
                          <a:latin typeface="Arial"/>
                        </a:rPr>
                        <a:t>937</a:t>
                      </a:r>
                    </a:p>
                  </a:txBody>
                  <a:tcPr marL="5797" marR="5797" marT="57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28201">
                <a:tc>
                  <a:txBody>
                    <a:bodyPr/>
                    <a:lstStyle/>
                    <a:p>
                      <a:pPr algn="l" fontAlgn="b"/>
                      <a:r>
                        <a:rPr lang="el-GR" sz="600" b="0" i="0" u="none" strike="noStrike">
                          <a:latin typeface="Arial"/>
                        </a:rPr>
                        <a:t>Λοιπές μακροπρόθεσμες απαιτήσεις</a:t>
                      </a:r>
                    </a:p>
                  </a:txBody>
                  <a:tcPr marL="5797" marR="5797" marT="57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600" b="0" i="0" u="none" strike="noStrike">
                          <a:latin typeface="Arial"/>
                        </a:rPr>
                        <a:t>48.569</a:t>
                      </a:r>
                    </a:p>
                  </a:txBody>
                  <a:tcPr marL="5797" marR="5797" marT="57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28201">
                <a:tc>
                  <a:txBody>
                    <a:bodyPr/>
                    <a:lstStyle/>
                    <a:p>
                      <a:pPr algn="l" fontAlgn="b"/>
                      <a:r>
                        <a:rPr lang="el-GR" sz="600" b="0" i="0" u="none" strike="noStrike">
                          <a:latin typeface="Arial"/>
                        </a:rPr>
                        <a:t>Σύνολο παγίου ενεργητικού</a:t>
                      </a:r>
                    </a:p>
                  </a:txBody>
                  <a:tcPr marL="5797" marR="5797" marT="57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600" b="0" i="0" u="none" strike="noStrike">
                          <a:latin typeface="Arial"/>
                        </a:rPr>
                        <a:t>1.283.160</a:t>
                      </a:r>
                    </a:p>
                  </a:txBody>
                  <a:tcPr marL="5797" marR="5797" marT="57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28201">
                <a:tc>
                  <a:txBody>
                    <a:bodyPr/>
                    <a:lstStyle/>
                    <a:p>
                      <a:pPr algn="l" fontAlgn="b"/>
                      <a:r>
                        <a:rPr lang="el-GR" sz="600" b="0" i="0" u="none" strike="noStrike">
                          <a:latin typeface="Arial"/>
                        </a:rPr>
                        <a:t>Κυκλοφορούν ενεργητικό</a:t>
                      </a:r>
                    </a:p>
                  </a:txBody>
                  <a:tcPr marL="5797" marR="5797" marT="57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l-GR" sz="600" b="0" i="0" u="none" strike="noStrike">
                        <a:latin typeface="Arial"/>
                      </a:endParaRPr>
                    </a:p>
                  </a:txBody>
                  <a:tcPr marL="5797" marR="5797" marT="57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128201">
                <a:tc>
                  <a:txBody>
                    <a:bodyPr/>
                    <a:lstStyle/>
                    <a:p>
                      <a:pPr algn="l" fontAlgn="b"/>
                      <a:r>
                        <a:rPr lang="el-GR" sz="600" b="0" i="0" u="none" strike="noStrike">
                          <a:latin typeface="Arial"/>
                        </a:rPr>
                        <a:t>Αποθέματα</a:t>
                      </a:r>
                    </a:p>
                  </a:txBody>
                  <a:tcPr marL="5797" marR="5797" marT="57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600" b="0" i="0" u="none" strike="noStrike">
                          <a:latin typeface="Arial"/>
                        </a:rPr>
                        <a:t>652.230</a:t>
                      </a:r>
                    </a:p>
                  </a:txBody>
                  <a:tcPr marL="5797" marR="5797" marT="57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128201">
                <a:tc>
                  <a:txBody>
                    <a:bodyPr/>
                    <a:lstStyle/>
                    <a:p>
                      <a:pPr algn="l" fontAlgn="b"/>
                      <a:r>
                        <a:rPr lang="el-GR" sz="600" b="0" i="0" u="none" strike="noStrike">
                          <a:latin typeface="Arial"/>
                        </a:rPr>
                        <a:t>Πελάτες και λοιπές βραχυπρόθεσμες απαιτήσεις</a:t>
                      </a:r>
                    </a:p>
                  </a:txBody>
                  <a:tcPr marL="5797" marR="5797" marT="57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600" b="0" i="0" u="none" strike="noStrike">
                          <a:latin typeface="Arial"/>
                        </a:rPr>
                        <a:t>504.618</a:t>
                      </a:r>
                    </a:p>
                  </a:txBody>
                  <a:tcPr marL="5797" marR="5797" marT="57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128201">
                <a:tc>
                  <a:txBody>
                    <a:bodyPr/>
                    <a:lstStyle/>
                    <a:p>
                      <a:pPr algn="l" fontAlgn="b"/>
                      <a:r>
                        <a:rPr lang="el-GR" sz="600" b="0" i="0" u="none" strike="noStrike">
                          <a:latin typeface="Arial"/>
                        </a:rPr>
                        <a:t>Χρηματικά διαθέσιμα και ισοδύναμα</a:t>
                      </a:r>
                    </a:p>
                  </a:txBody>
                  <a:tcPr marL="5797" marR="5797" marT="57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600" b="0" i="0" u="none" strike="noStrike">
                          <a:latin typeface="Arial"/>
                        </a:rPr>
                        <a:t>126.091</a:t>
                      </a:r>
                    </a:p>
                  </a:txBody>
                  <a:tcPr marL="5797" marR="5797" marT="57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128201">
                <a:tc>
                  <a:txBody>
                    <a:bodyPr/>
                    <a:lstStyle/>
                    <a:p>
                      <a:pPr algn="l" fontAlgn="b"/>
                      <a:r>
                        <a:rPr lang="el-GR" sz="600" b="0" i="0" u="none" strike="noStrike">
                          <a:latin typeface="Arial"/>
                        </a:rPr>
                        <a:t>Σύνολο κυκλοφορούντος ενεργητικού</a:t>
                      </a:r>
                    </a:p>
                  </a:txBody>
                  <a:tcPr marL="5797" marR="5797" marT="57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600" b="0" i="0" u="none" strike="noStrike">
                          <a:latin typeface="Arial"/>
                        </a:rPr>
                        <a:t>1.282.939</a:t>
                      </a:r>
                    </a:p>
                  </a:txBody>
                  <a:tcPr marL="5797" marR="5797" marT="57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128201">
                <a:tc>
                  <a:txBody>
                    <a:bodyPr/>
                    <a:lstStyle/>
                    <a:p>
                      <a:pPr algn="l" fontAlgn="b"/>
                      <a:r>
                        <a:rPr lang="el-GR" sz="600" b="0" i="0" u="none" strike="noStrike">
                          <a:solidFill>
                            <a:srgbClr val="FF0000"/>
                          </a:solidFill>
                          <a:latin typeface="Arial"/>
                        </a:rPr>
                        <a:t>Σύνολο Ενεργητικού</a:t>
                      </a:r>
                    </a:p>
                  </a:txBody>
                  <a:tcPr marL="5797" marR="5797" marT="57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600" b="0" i="0" u="none" strike="noStrike">
                          <a:solidFill>
                            <a:srgbClr val="FF0000"/>
                          </a:solidFill>
                          <a:latin typeface="Arial"/>
                        </a:rPr>
                        <a:t>2.566.099</a:t>
                      </a:r>
                    </a:p>
                  </a:txBody>
                  <a:tcPr marL="5797" marR="5797" marT="57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128201">
                <a:tc>
                  <a:txBody>
                    <a:bodyPr/>
                    <a:lstStyle/>
                    <a:p>
                      <a:pPr algn="l" fontAlgn="b"/>
                      <a:r>
                        <a:rPr lang="el-GR" sz="600" b="0" i="0" u="none" strike="noStrike">
                          <a:latin typeface="Arial"/>
                        </a:rPr>
                        <a:t>Μακροπρόθεσμες υποχρεώσεις</a:t>
                      </a:r>
                    </a:p>
                  </a:txBody>
                  <a:tcPr marL="5797" marR="5797" marT="57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l-GR" sz="600" b="0" i="0" u="none" strike="noStrike">
                        <a:latin typeface="Arial"/>
                      </a:endParaRPr>
                    </a:p>
                  </a:txBody>
                  <a:tcPr marL="5797" marR="5797" marT="57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128201">
                <a:tc>
                  <a:txBody>
                    <a:bodyPr/>
                    <a:lstStyle/>
                    <a:p>
                      <a:pPr algn="l" fontAlgn="b"/>
                      <a:r>
                        <a:rPr lang="el-GR" sz="600" b="0" i="0" u="none" strike="noStrike">
                          <a:latin typeface="Arial"/>
                        </a:rPr>
                        <a:t>Δάνεια</a:t>
                      </a:r>
                    </a:p>
                  </a:txBody>
                  <a:tcPr marL="5797" marR="5797" marT="57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600" b="0" i="0" u="none" strike="noStrike">
                          <a:latin typeface="Arial"/>
                        </a:rPr>
                        <a:t>504.928</a:t>
                      </a:r>
                    </a:p>
                  </a:txBody>
                  <a:tcPr marL="5797" marR="5797" marT="57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128201">
                <a:tc>
                  <a:txBody>
                    <a:bodyPr/>
                    <a:lstStyle/>
                    <a:p>
                      <a:pPr algn="l" fontAlgn="b"/>
                      <a:r>
                        <a:rPr lang="el-GR" sz="600" b="0" i="0" u="none" strike="noStrike">
                          <a:latin typeface="Arial"/>
                        </a:rPr>
                        <a:t>Προβλέψεις για αποζημιώσεις προσωπικού</a:t>
                      </a:r>
                    </a:p>
                  </a:txBody>
                  <a:tcPr marL="5797" marR="5797" marT="57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600" b="0" i="0" u="none" strike="noStrike">
                          <a:latin typeface="Arial"/>
                        </a:rPr>
                        <a:t>41.011</a:t>
                      </a:r>
                    </a:p>
                  </a:txBody>
                  <a:tcPr marL="5797" marR="5797" marT="57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128201">
                <a:tc>
                  <a:txBody>
                    <a:bodyPr/>
                    <a:lstStyle/>
                    <a:p>
                      <a:pPr algn="l" fontAlgn="b"/>
                      <a:r>
                        <a:rPr lang="el-GR" sz="600" b="0" i="0" u="none" strike="noStrike">
                          <a:latin typeface="Arial"/>
                        </a:rPr>
                        <a:t>Αναβαλλόμενοι φόροι</a:t>
                      </a:r>
                    </a:p>
                  </a:txBody>
                  <a:tcPr marL="5797" marR="5797" marT="57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600" b="0" i="0" u="none" strike="noStrike">
                          <a:latin typeface="Arial"/>
                        </a:rPr>
                        <a:t>50.361</a:t>
                      </a:r>
                    </a:p>
                  </a:txBody>
                  <a:tcPr marL="5797" marR="5797" marT="57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  <a:tr h="128201">
                <a:tc>
                  <a:txBody>
                    <a:bodyPr/>
                    <a:lstStyle/>
                    <a:p>
                      <a:pPr algn="l" fontAlgn="b"/>
                      <a:r>
                        <a:rPr lang="el-GR" sz="600" b="0" i="0" u="none" strike="noStrike">
                          <a:latin typeface="Arial"/>
                        </a:rPr>
                        <a:t>Λοιπές μακροπρόθεσμες υποχρεώσεις</a:t>
                      </a:r>
                    </a:p>
                  </a:txBody>
                  <a:tcPr marL="5797" marR="5797" marT="57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600" b="0" i="0" u="none" strike="noStrike">
                          <a:latin typeface="Arial"/>
                        </a:rPr>
                        <a:t>6.921</a:t>
                      </a:r>
                    </a:p>
                  </a:txBody>
                  <a:tcPr marL="5797" marR="5797" marT="57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1"/>
                  </a:ext>
                </a:extLst>
              </a:tr>
              <a:tr h="128201">
                <a:tc>
                  <a:txBody>
                    <a:bodyPr/>
                    <a:lstStyle/>
                    <a:p>
                      <a:pPr algn="l" fontAlgn="b"/>
                      <a:r>
                        <a:rPr lang="el-GR" sz="600" b="0" i="0" u="none" strike="noStrike">
                          <a:latin typeface="Arial"/>
                        </a:rPr>
                        <a:t>Λοιπές μακροπρόθεσμες προβλέψεις</a:t>
                      </a:r>
                    </a:p>
                  </a:txBody>
                  <a:tcPr marL="5797" marR="5797" marT="57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600" b="0" i="0" u="none" strike="noStrike">
                          <a:latin typeface="Arial"/>
                        </a:rPr>
                        <a:t>1.844</a:t>
                      </a:r>
                    </a:p>
                  </a:txBody>
                  <a:tcPr marL="5797" marR="5797" marT="57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2"/>
                  </a:ext>
                </a:extLst>
              </a:tr>
              <a:tr h="128201">
                <a:tc>
                  <a:txBody>
                    <a:bodyPr/>
                    <a:lstStyle/>
                    <a:p>
                      <a:pPr algn="l" fontAlgn="b"/>
                      <a:r>
                        <a:rPr lang="el-GR" sz="600" b="0" i="0" u="none" strike="noStrike">
                          <a:latin typeface="Arial"/>
                        </a:rPr>
                        <a:t>Επιχορηγήσεις παγίων</a:t>
                      </a:r>
                    </a:p>
                  </a:txBody>
                  <a:tcPr marL="5797" marR="5797" marT="57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600" b="0" i="0" u="none" strike="noStrike">
                          <a:latin typeface="Arial"/>
                        </a:rPr>
                        <a:t>6.630</a:t>
                      </a:r>
                    </a:p>
                  </a:txBody>
                  <a:tcPr marL="5797" marR="5797" marT="57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3"/>
                  </a:ext>
                </a:extLst>
              </a:tr>
              <a:tr h="128201">
                <a:tc>
                  <a:txBody>
                    <a:bodyPr/>
                    <a:lstStyle/>
                    <a:p>
                      <a:pPr algn="l" fontAlgn="b"/>
                      <a:r>
                        <a:rPr lang="el-GR" sz="600" b="1" i="0" u="none" strike="noStrike">
                          <a:latin typeface="Arial"/>
                        </a:rPr>
                        <a:t>Σύνολο μακροπρόθεσμων υποχρεώσεων</a:t>
                      </a:r>
                    </a:p>
                  </a:txBody>
                  <a:tcPr marL="5797" marR="5797" marT="57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600" b="0" i="0" u="none" strike="noStrike">
                          <a:latin typeface="Arial"/>
                        </a:rPr>
                        <a:t>611.695</a:t>
                      </a:r>
                    </a:p>
                  </a:txBody>
                  <a:tcPr marL="5797" marR="5797" marT="57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4"/>
                  </a:ext>
                </a:extLst>
              </a:tr>
              <a:tr h="128201">
                <a:tc>
                  <a:txBody>
                    <a:bodyPr/>
                    <a:lstStyle/>
                    <a:p>
                      <a:pPr algn="l" fontAlgn="b"/>
                      <a:r>
                        <a:rPr lang="el-GR" sz="600" b="0" i="0" u="none" strike="noStrike">
                          <a:latin typeface="Arial"/>
                        </a:rPr>
                        <a:t>Βραχυπρόθεσμες υποχρεώσεις</a:t>
                      </a:r>
                    </a:p>
                  </a:txBody>
                  <a:tcPr marL="5797" marR="5797" marT="57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l-GR" sz="600" b="0" i="0" u="none" strike="noStrike">
                        <a:latin typeface="Arial"/>
                      </a:endParaRPr>
                    </a:p>
                  </a:txBody>
                  <a:tcPr marL="5797" marR="5797" marT="57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5"/>
                  </a:ext>
                </a:extLst>
              </a:tr>
              <a:tr h="128201">
                <a:tc>
                  <a:txBody>
                    <a:bodyPr/>
                    <a:lstStyle/>
                    <a:p>
                      <a:pPr algn="l" fontAlgn="b"/>
                      <a:r>
                        <a:rPr lang="el-GR" sz="600" b="0" i="0" u="none" strike="noStrike">
                          <a:latin typeface="Arial"/>
                        </a:rPr>
                        <a:t>Προμηθευτές και λοιποί πιστωτές</a:t>
                      </a:r>
                    </a:p>
                  </a:txBody>
                  <a:tcPr marL="5797" marR="5797" marT="57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600" b="0" i="0" u="none" strike="noStrike">
                          <a:latin typeface="Arial"/>
                        </a:rPr>
                        <a:t>589.050</a:t>
                      </a:r>
                    </a:p>
                  </a:txBody>
                  <a:tcPr marL="5797" marR="5797" marT="57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6"/>
                  </a:ext>
                </a:extLst>
              </a:tr>
              <a:tr h="128201">
                <a:tc>
                  <a:txBody>
                    <a:bodyPr/>
                    <a:lstStyle/>
                    <a:p>
                      <a:pPr algn="l" fontAlgn="b"/>
                      <a:r>
                        <a:rPr lang="el-GR" sz="600" b="0" i="0" u="none" strike="noStrike" dirty="0">
                          <a:latin typeface="Arial"/>
                        </a:rPr>
                        <a:t>Προβλέψεις για αποζημιώσεις προσωπικού</a:t>
                      </a:r>
                    </a:p>
                  </a:txBody>
                  <a:tcPr marL="5797" marR="5797" marT="57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600" b="0" i="0" u="none" strike="noStrike">
                          <a:latin typeface="Arial"/>
                        </a:rPr>
                        <a:t>4.228</a:t>
                      </a:r>
                    </a:p>
                  </a:txBody>
                  <a:tcPr marL="5797" marR="5797" marT="57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7"/>
                  </a:ext>
                </a:extLst>
              </a:tr>
              <a:tr h="128201">
                <a:tc>
                  <a:txBody>
                    <a:bodyPr/>
                    <a:lstStyle/>
                    <a:p>
                      <a:pPr algn="l" fontAlgn="b"/>
                      <a:r>
                        <a:rPr lang="el-GR" sz="600" b="0" i="0" u="none" strike="noStrike">
                          <a:latin typeface="Arial"/>
                        </a:rPr>
                        <a:t>Φόροι εισοδήματος</a:t>
                      </a:r>
                    </a:p>
                  </a:txBody>
                  <a:tcPr marL="5797" marR="5797" marT="57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600" b="0" i="0" u="none" strike="noStrike">
                          <a:latin typeface="Arial"/>
                        </a:rPr>
                        <a:t>9.818</a:t>
                      </a:r>
                    </a:p>
                  </a:txBody>
                  <a:tcPr marL="5797" marR="5797" marT="57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8"/>
                  </a:ext>
                </a:extLst>
              </a:tr>
              <a:tr h="128201">
                <a:tc>
                  <a:txBody>
                    <a:bodyPr/>
                    <a:lstStyle/>
                    <a:p>
                      <a:pPr algn="l" fontAlgn="b"/>
                      <a:r>
                        <a:rPr lang="el-GR" sz="600" b="0" i="0" u="none" strike="noStrike">
                          <a:latin typeface="Arial"/>
                        </a:rPr>
                        <a:t>Δάνεια</a:t>
                      </a:r>
                    </a:p>
                  </a:txBody>
                  <a:tcPr marL="5797" marR="5797" marT="57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600" b="0" i="0" u="none" strike="noStrike">
                          <a:latin typeface="Arial"/>
                        </a:rPr>
                        <a:t>802.229</a:t>
                      </a:r>
                    </a:p>
                  </a:txBody>
                  <a:tcPr marL="5797" marR="5797" marT="57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9"/>
                  </a:ext>
                </a:extLst>
              </a:tr>
              <a:tr h="128201">
                <a:tc>
                  <a:txBody>
                    <a:bodyPr/>
                    <a:lstStyle/>
                    <a:p>
                      <a:pPr algn="l" fontAlgn="b"/>
                      <a:r>
                        <a:rPr lang="el-GR" sz="600" b="0" i="0" u="none" strike="noStrike">
                          <a:latin typeface="Arial"/>
                        </a:rPr>
                        <a:t>Επιχορηγήσεις παγίων</a:t>
                      </a:r>
                    </a:p>
                  </a:txBody>
                  <a:tcPr marL="5797" marR="5797" marT="57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600" b="0" i="0" u="none" strike="noStrike">
                          <a:latin typeface="Arial"/>
                        </a:rPr>
                        <a:t>803</a:t>
                      </a:r>
                    </a:p>
                  </a:txBody>
                  <a:tcPr marL="5797" marR="5797" marT="57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30"/>
                  </a:ext>
                </a:extLst>
              </a:tr>
              <a:tr h="128201">
                <a:tc>
                  <a:txBody>
                    <a:bodyPr/>
                    <a:lstStyle/>
                    <a:p>
                      <a:pPr algn="l" fontAlgn="b"/>
                      <a:r>
                        <a:rPr lang="el-GR" sz="600" b="1" i="0" u="none" strike="noStrike">
                          <a:latin typeface="Arial"/>
                        </a:rPr>
                        <a:t>Σύνολο βραχυπρόθεσμων υποχρεώσεων</a:t>
                      </a:r>
                    </a:p>
                  </a:txBody>
                  <a:tcPr marL="5797" marR="5797" marT="57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600" b="0" i="0" u="none" strike="noStrike">
                          <a:latin typeface="Arial"/>
                        </a:rPr>
                        <a:t>1.406.128</a:t>
                      </a:r>
                    </a:p>
                  </a:txBody>
                  <a:tcPr marL="5797" marR="5797" marT="57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31"/>
                  </a:ext>
                </a:extLst>
              </a:tr>
              <a:tr h="128201">
                <a:tc>
                  <a:txBody>
                    <a:bodyPr/>
                    <a:lstStyle/>
                    <a:p>
                      <a:pPr algn="l" fontAlgn="b"/>
                      <a:r>
                        <a:rPr lang="el-GR" sz="600" b="0" i="0" u="none" strike="noStrike">
                          <a:latin typeface="Arial"/>
                        </a:rPr>
                        <a:t>Σύνολο υποχρεώσεων</a:t>
                      </a:r>
                    </a:p>
                  </a:txBody>
                  <a:tcPr marL="5797" marR="5797" marT="57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600" b="0" i="0" u="none" strike="noStrike">
                          <a:latin typeface="Arial"/>
                        </a:rPr>
                        <a:t>2.017.823</a:t>
                      </a:r>
                    </a:p>
                  </a:txBody>
                  <a:tcPr marL="5797" marR="5797" marT="57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32"/>
                  </a:ext>
                </a:extLst>
              </a:tr>
              <a:tr h="128201">
                <a:tc>
                  <a:txBody>
                    <a:bodyPr/>
                    <a:lstStyle/>
                    <a:p>
                      <a:pPr algn="l" fontAlgn="b"/>
                      <a:r>
                        <a:rPr lang="el-GR" sz="600" b="0" i="0" u="none" strike="noStrike">
                          <a:latin typeface="Arial"/>
                        </a:rPr>
                        <a:t>Ίδια Κεφάλαια</a:t>
                      </a:r>
                    </a:p>
                  </a:txBody>
                  <a:tcPr marL="5797" marR="5797" marT="57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l-GR" sz="600" b="0" i="0" u="none" strike="noStrike">
                        <a:latin typeface="Arial"/>
                      </a:endParaRPr>
                    </a:p>
                  </a:txBody>
                  <a:tcPr marL="5797" marR="5797" marT="57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33"/>
                  </a:ext>
                </a:extLst>
              </a:tr>
              <a:tr h="128201">
                <a:tc>
                  <a:txBody>
                    <a:bodyPr/>
                    <a:lstStyle/>
                    <a:p>
                      <a:pPr algn="l" fontAlgn="b"/>
                      <a:r>
                        <a:rPr lang="el-GR" sz="600" b="0" i="0" u="none" strike="noStrike">
                          <a:latin typeface="Arial"/>
                        </a:rPr>
                        <a:t>Μετοχικό κεφάλαιο</a:t>
                      </a:r>
                    </a:p>
                  </a:txBody>
                  <a:tcPr marL="5797" marR="5797" marT="57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600" b="0" i="0" u="none" strike="noStrike">
                          <a:latin typeface="Arial"/>
                        </a:rPr>
                        <a:t>105.244</a:t>
                      </a:r>
                    </a:p>
                  </a:txBody>
                  <a:tcPr marL="5797" marR="5797" marT="57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34"/>
                  </a:ext>
                </a:extLst>
              </a:tr>
              <a:tr h="128201">
                <a:tc>
                  <a:txBody>
                    <a:bodyPr/>
                    <a:lstStyle/>
                    <a:p>
                      <a:pPr algn="l" fontAlgn="b"/>
                      <a:r>
                        <a:rPr lang="el-GR" sz="600" b="0" i="0" u="none" strike="noStrike">
                          <a:latin typeface="Arial"/>
                        </a:rPr>
                        <a:t>Αποθεματικά</a:t>
                      </a:r>
                    </a:p>
                  </a:txBody>
                  <a:tcPr marL="5797" marR="5797" marT="57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600" b="0" i="0" u="none" strike="noStrike">
                          <a:latin typeface="Arial"/>
                        </a:rPr>
                        <a:t>47.445</a:t>
                      </a:r>
                    </a:p>
                  </a:txBody>
                  <a:tcPr marL="5797" marR="5797" marT="57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35"/>
                  </a:ext>
                </a:extLst>
              </a:tr>
              <a:tr h="128201">
                <a:tc>
                  <a:txBody>
                    <a:bodyPr/>
                    <a:lstStyle/>
                    <a:p>
                      <a:pPr algn="l" fontAlgn="b"/>
                      <a:r>
                        <a:rPr lang="el-GR" sz="600" b="0" i="0" u="none" strike="noStrike">
                          <a:latin typeface="Arial"/>
                        </a:rPr>
                        <a:t>Αποτελέσματα εις νέο</a:t>
                      </a:r>
                    </a:p>
                  </a:txBody>
                  <a:tcPr marL="5797" marR="5797" marT="57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600" b="0" i="0" u="none" strike="noStrike">
                          <a:latin typeface="Arial"/>
                        </a:rPr>
                        <a:t>394.395</a:t>
                      </a:r>
                    </a:p>
                  </a:txBody>
                  <a:tcPr marL="5797" marR="5797" marT="57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36"/>
                  </a:ext>
                </a:extLst>
              </a:tr>
              <a:tr h="128201">
                <a:tc>
                  <a:txBody>
                    <a:bodyPr/>
                    <a:lstStyle/>
                    <a:p>
                      <a:pPr algn="l" fontAlgn="b"/>
                      <a:r>
                        <a:rPr lang="el-GR" sz="600" b="0" i="0" u="none" strike="noStrike">
                          <a:latin typeface="Arial"/>
                        </a:rPr>
                        <a:t>Ίδια Κεφάλαια αποδιδόμενα στους μετόχους της μητρικής</a:t>
                      </a:r>
                    </a:p>
                  </a:txBody>
                  <a:tcPr marL="5797" marR="5797" marT="57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600" b="0" i="0" u="none" strike="noStrike">
                          <a:latin typeface="Arial"/>
                        </a:rPr>
                        <a:t>547.084</a:t>
                      </a:r>
                    </a:p>
                  </a:txBody>
                  <a:tcPr marL="5797" marR="5797" marT="57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37"/>
                  </a:ext>
                </a:extLst>
              </a:tr>
              <a:tr h="128201">
                <a:tc>
                  <a:txBody>
                    <a:bodyPr/>
                    <a:lstStyle/>
                    <a:p>
                      <a:pPr algn="l" fontAlgn="b"/>
                      <a:r>
                        <a:rPr lang="el-GR" sz="600" b="0" i="0" u="none" strike="noStrike">
                          <a:latin typeface="Arial"/>
                        </a:rPr>
                        <a:t>Δικαιώματα Μειοψηφίας</a:t>
                      </a:r>
                    </a:p>
                  </a:txBody>
                  <a:tcPr marL="5797" marR="5797" marT="57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600" b="0" i="0" u="none" strike="noStrike">
                          <a:latin typeface="Arial"/>
                        </a:rPr>
                        <a:t>1.192</a:t>
                      </a:r>
                    </a:p>
                  </a:txBody>
                  <a:tcPr marL="5797" marR="5797" marT="57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38"/>
                  </a:ext>
                </a:extLst>
              </a:tr>
              <a:tr h="128201">
                <a:tc>
                  <a:txBody>
                    <a:bodyPr/>
                    <a:lstStyle/>
                    <a:p>
                      <a:pPr algn="l" fontAlgn="b"/>
                      <a:r>
                        <a:rPr lang="el-GR" sz="600" b="0" i="0" u="none" strike="noStrike">
                          <a:latin typeface="Arial"/>
                        </a:rPr>
                        <a:t>Σύνολο Ιδίων Κεφαλαίων</a:t>
                      </a:r>
                    </a:p>
                  </a:txBody>
                  <a:tcPr marL="5797" marR="5797" marT="57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600" b="0" i="0" u="none" strike="noStrike">
                          <a:latin typeface="Arial"/>
                        </a:rPr>
                        <a:t>548.276</a:t>
                      </a:r>
                    </a:p>
                  </a:txBody>
                  <a:tcPr marL="5797" marR="5797" marT="57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39"/>
                  </a:ext>
                </a:extLst>
              </a:tr>
              <a:tr h="128201">
                <a:tc>
                  <a:txBody>
                    <a:bodyPr/>
                    <a:lstStyle/>
                    <a:p>
                      <a:pPr algn="l" fontAlgn="b"/>
                      <a:r>
                        <a:rPr lang="el-GR" sz="600" b="0" i="0" u="none" strike="noStrike">
                          <a:latin typeface="Arial"/>
                        </a:rPr>
                        <a:t>Σύνολο Υποχρεώσεων και Ιδίων Κεφαλαίων</a:t>
                      </a:r>
                    </a:p>
                  </a:txBody>
                  <a:tcPr marL="5797" marR="5797" marT="57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600" b="0" i="0" u="none" strike="noStrike" dirty="0">
                          <a:solidFill>
                            <a:srgbClr val="FF0000"/>
                          </a:solidFill>
                          <a:latin typeface="Arial"/>
                        </a:rPr>
                        <a:t>2.566.099</a:t>
                      </a:r>
                    </a:p>
                  </a:txBody>
                  <a:tcPr marL="5797" marR="5797" marT="57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40"/>
                  </a:ext>
                </a:extLst>
              </a:tr>
            </a:tbl>
          </a:graphicData>
        </a:graphic>
      </p:graphicFrame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2C2D23D-76B3-41BA-857D-02D69C887A42}" type="slidenum">
              <a:rPr lang="el-GR" smtClean="0"/>
              <a:pPr>
                <a:defRPr/>
              </a:pPr>
              <a:t>7</a:t>
            </a:fld>
            <a:endParaRPr lang="el-GR"/>
          </a:p>
        </p:txBody>
      </p:sp>
    </p:spTree>
  </p:cSld>
  <p:clrMapOvr>
    <a:masterClrMapping/>
  </p:clrMapOvr>
  <p:transition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l-GR" sz="2800" b="1"/>
              <a:t>Δείκτης Γενικής Ρευστότητας</a:t>
            </a:r>
            <a:br>
              <a:rPr lang="el-GR" sz="2800" b="1"/>
            </a:br>
            <a:r>
              <a:rPr lang="el-GR" sz="2800" b="1"/>
              <a:t> (</a:t>
            </a:r>
            <a:r>
              <a:rPr lang="en-US" sz="2800" b="1"/>
              <a:t>Current Ratio</a:t>
            </a:r>
            <a:r>
              <a:rPr lang="el-GR" sz="2800" b="1"/>
              <a:t>)</a:t>
            </a:r>
            <a:br>
              <a:rPr lang="el-GR" sz="2800"/>
            </a:br>
            <a:endParaRPr lang="el-GR" sz="2800" b="1"/>
          </a:p>
        </p:txBody>
      </p:sp>
      <p:sp>
        <p:nvSpPr>
          <p:cNvPr id="1027" name="4 - Θέση υποσέλιδου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l-GR" dirty="0"/>
          </a:p>
        </p:txBody>
      </p:sp>
      <p:sp>
        <p:nvSpPr>
          <p:cNvPr id="1029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 eaLnBrk="1" hangingPunct="1"/>
            <a:endParaRPr lang="el-GR" sz="2400" dirty="0"/>
          </a:p>
          <a:p>
            <a:pPr eaLnBrk="1" hangingPunct="1"/>
            <a:endParaRPr lang="el-GR" sz="2400" dirty="0"/>
          </a:p>
          <a:p>
            <a:pPr eaLnBrk="1" hangingPunct="1"/>
            <a:endParaRPr lang="el-GR" sz="2400" dirty="0"/>
          </a:p>
          <a:p>
            <a:pPr eaLnBrk="1" hangingPunct="1"/>
            <a:endParaRPr lang="el-GR" sz="2400" dirty="0"/>
          </a:p>
          <a:p>
            <a:pPr eaLnBrk="1" hangingPunct="1"/>
            <a:r>
              <a:rPr lang="el-GR" sz="2400" dirty="0"/>
              <a:t>Δείχνει το βαθμό κατά τον οποίο το κυκλοφορούν ενεργητικό (</a:t>
            </a:r>
            <a:r>
              <a:rPr lang="el-GR" sz="2400" dirty="0" err="1"/>
              <a:t>Κ.Ε</a:t>
            </a:r>
            <a:r>
              <a:rPr lang="el-GR" sz="2400" dirty="0"/>
              <a:t>) καλύπτει τις βραχυπρόθεσμες υποχρεώσεις (</a:t>
            </a:r>
            <a:r>
              <a:rPr lang="el-GR" sz="2400" dirty="0" err="1"/>
              <a:t>Β.Υ</a:t>
            </a:r>
            <a:r>
              <a:rPr lang="el-GR" sz="2400" dirty="0"/>
              <a:t>)</a:t>
            </a:r>
          </a:p>
          <a:p>
            <a:pPr eaLnBrk="1" hangingPunct="1">
              <a:buNone/>
            </a:pPr>
            <a:endParaRPr lang="el-GR" sz="2400" dirty="0"/>
          </a:p>
          <a:p>
            <a:pPr eaLnBrk="1" hangingPunct="1"/>
            <a:r>
              <a:rPr lang="el-GR" sz="2400" dirty="0"/>
              <a:t>Γενικά, ένας </a:t>
            </a:r>
            <a:r>
              <a:rPr lang="el-GR" sz="2400" dirty="0" err="1"/>
              <a:t>ΔΓΡ</a:t>
            </a:r>
            <a:r>
              <a:rPr lang="el-GR" sz="2400" dirty="0"/>
              <a:t> ίσος ή μεγαλύτερος του δύο (2) θεωρείται ένας καλός αριθμός</a:t>
            </a:r>
          </a:p>
        </p:txBody>
      </p:sp>
      <p:graphicFrame>
        <p:nvGraphicFramePr>
          <p:cNvPr id="1026" name="Object 5"/>
          <p:cNvGraphicFramePr>
            <a:graphicFrameLocks noChangeAspect="1"/>
          </p:cNvGraphicFramePr>
          <p:nvPr/>
        </p:nvGraphicFramePr>
        <p:xfrm>
          <a:off x="1071538" y="1500174"/>
          <a:ext cx="7358114" cy="128588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" name="Έγγραφο" r:id="rId2" imgW="4668570" imgH="626757" progId="Word.Document.12">
                  <p:embed/>
                </p:oleObj>
              </mc:Choice>
              <mc:Fallback>
                <p:oleObj name="Έγγραφο" r:id="rId2" imgW="4668570" imgH="626757" progId="Word.Document.12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71538" y="1500174"/>
                        <a:ext cx="7358114" cy="128588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0206379-D062-4F70-93E1-A8F6D73B5155}" type="slidenum">
              <a:rPr lang="el-GR" smtClean="0"/>
              <a:pPr>
                <a:defRPr/>
              </a:pPr>
              <a:t>8</a:t>
            </a:fld>
            <a:endParaRPr lang="el-GR"/>
          </a:p>
        </p:txBody>
      </p:sp>
    </p:spTree>
  </p:cSld>
  <p:clrMapOvr>
    <a:masterClrMapping/>
  </p:clrMapOvr>
  <p:transition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err="1"/>
              <a:t>ΔΓΡ</a:t>
            </a:r>
            <a:endParaRPr lang="el-GR" dirty="0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l-GR" dirty="0"/>
          </a:p>
        </p:txBody>
      </p:sp>
      <p:graphicFrame>
        <p:nvGraphicFramePr>
          <p:cNvPr id="46082" name="Object 2"/>
          <p:cNvGraphicFramePr>
            <a:graphicFrameLocks noChangeAspect="1"/>
          </p:cNvGraphicFramePr>
          <p:nvPr/>
        </p:nvGraphicFramePr>
        <p:xfrm>
          <a:off x="1357290" y="2000240"/>
          <a:ext cx="7143800" cy="257176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083" name="Έγγραφο" r:id="rId2" imgW="4128706" imgH="1137048" progId="Word.Document.12">
                  <p:embed/>
                </p:oleObj>
              </mc:Choice>
              <mc:Fallback>
                <p:oleObj name="Έγγραφο" r:id="rId2" imgW="4128706" imgH="1137048" progId="Word.Document.12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57290" y="2000240"/>
                        <a:ext cx="7143800" cy="257176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0206379-D062-4F70-93E1-A8F6D73B5155}" type="slidenum">
              <a:rPr lang="el-GR" smtClean="0"/>
              <a:pPr>
                <a:defRPr/>
              </a:pPr>
              <a:t>9</a:t>
            </a:fld>
            <a:endParaRPr lang="el-GR"/>
          </a:p>
        </p:txBody>
      </p:sp>
    </p:spTree>
  </p:cSld>
  <p:clrMapOvr>
    <a:masterClrMapping/>
  </p:clrMapOvr>
  <p:transition>
    <p:fade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Δικαιοσύνη">
  <a:themeElements>
    <a:clrScheme name="Δικαιοσύνη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Δικαιοσύνη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Δικαιοσύνη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Θέμα του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1198</TotalTime>
  <Words>1743</Words>
  <Application>Microsoft Office PowerPoint</Application>
  <PresentationFormat>Προβολή στην οθόνη (4:3)</PresentationFormat>
  <Paragraphs>377</Paragraphs>
  <Slides>42</Slides>
  <Notes>0</Notes>
  <HiddenSlides>0</HiddenSlides>
  <MMClips>0</MMClips>
  <ScaleCrop>false</ScaleCrop>
  <HeadingPairs>
    <vt:vector size="8" baseType="variant">
      <vt:variant>
        <vt:lpstr>Γραμματοσειρές που χρησιμοποιούνται</vt:lpstr>
      </vt:variant>
      <vt:variant>
        <vt:i4>9</vt:i4>
      </vt:variant>
      <vt:variant>
        <vt:lpstr>Θέμα</vt:lpstr>
      </vt:variant>
      <vt:variant>
        <vt:i4>1</vt:i4>
      </vt:variant>
      <vt:variant>
        <vt:lpstr>Ενσωματωμένοι διακομιστές OLE</vt:lpstr>
      </vt:variant>
      <vt:variant>
        <vt:i4>2</vt:i4>
      </vt:variant>
      <vt:variant>
        <vt:lpstr>Τίτλοι διαφανειών</vt:lpstr>
      </vt:variant>
      <vt:variant>
        <vt:i4>42</vt:i4>
      </vt:variant>
    </vt:vector>
  </HeadingPairs>
  <TitlesOfParts>
    <vt:vector size="54" baseType="lpstr">
      <vt:lpstr>Arial</vt:lpstr>
      <vt:lpstr>Calibri</vt:lpstr>
      <vt:lpstr>Cambria</vt:lpstr>
      <vt:lpstr>Franklin Gothic Book</vt:lpstr>
      <vt:lpstr>Perpetua</vt:lpstr>
      <vt:lpstr>Tahoma</vt:lpstr>
      <vt:lpstr>Times New Roman</vt:lpstr>
      <vt:lpstr>Wingdings</vt:lpstr>
      <vt:lpstr>Wingdings 2</vt:lpstr>
      <vt:lpstr>Δικαιοσύνη</vt:lpstr>
      <vt:lpstr>Έγγραφο</vt:lpstr>
      <vt:lpstr>Φύλλο εργασίας</vt:lpstr>
      <vt:lpstr>ΑΝΑΛΥΣΗ ΧΡΗΜΑΤΟΟΙΚΟΝΟΜΙΚΩΝ ΑΡΙΘΜΟΔΕΙΚΤΩΝ </vt:lpstr>
      <vt:lpstr>ΣΚΟΠΟΣ ΔΕΙΚΤΩΝ</vt:lpstr>
      <vt:lpstr>Μέθοδοι ανάλυσης</vt:lpstr>
      <vt:lpstr>Σημεία που θα πρέπει να προσεχθούν για την σωστή χρήση των δεικτών </vt:lpstr>
      <vt:lpstr>Κατηγορίες Χρηματοοικονομικών Δεικτών </vt:lpstr>
      <vt:lpstr>Δείκτες Ρευστότητας </vt:lpstr>
      <vt:lpstr>Παρουσίαση του PowerPoint</vt:lpstr>
      <vt:lpstr>Δείκτης Γενικής Ρευστότητας  (Current Ratio) </vt:lpstr>
      <vt:lpstr>ΔΓΡ</vt:lpstr>
      <vt:lpstr>ΔΓΡ</vt:lpstr>
      <vt:lpstr> Δείκτης Άμεσης Ρευστότητας-ΔΑΡ   (Quick Ratio) </vt:lpstr>
      <vt:lpstr>ΔΑΡ</vt:lpstr>
      <vt:lpstr>Καθαρό Κεφάλαιο Κίνησης </vt:lpstr>
      <vt:lpstr>Δείκτες Δραστηριότητας </vt:lpstr>
      <vt:lpstr>Κυκλοφοριακή Ταχύτητα Αποθεμάτων (ΚΤΑ) </vt:lpstr>
      <vt:lpstr>Μέση περίοδος αποθεμάτων </vt:lpstr>
      <vt:lpstr>Μέση περίοδος είσπραξης απαιτήσεων (ΜΠΕΑ)</vt:lpstr>
      <vt:lpstr>Μέση περίοδος εξόφλησης πληρωτέων λογαριασμών (ΜΠΕΠΛ) </vt:lpstr>
      <vt:lpstr>Κυκλοφοριακή Ταχύτητα Πάγιων Περιουσιακών Στοιχείων (ΚΤΠΠΣ) (fixed asset turnover) </vt:lpstr>
      <vt:lpstr>Άσκηση</vt:lpstr>
      <vt:lpstr>Άσκηση</vt:lpstr>
      <vt:lpstr>Απάντηση</vt:lpstr>
      <vt:lpstr>Συνολική Κυκλοφοριακή Ταχύτητα τoυ Ενεργητικού (ΣΚΕ) (total asset turnover) </vt:lpstr>
      <vt:lpstr>Δείκτες Χρέους</vt:lpstr>
      <vt:lpstr>ΔΕΙΚΤΕΣ ΧΡΕΟΥΣ</vt:lpstr>
      <vt:lpstr>Δείκτης Χρέους (ΔΧ) (Debt- ratio) </vt:lpstr>
      <vt:lpstr>Δείκτης Χρέους (ΔΧ) (Debt- ratio)</vt:lpstr>
      <vt:lpstr>Δείκτης Κεφαλαιακής Μόχλευσης </vt:lpstr>
      <vt:lpstr>Δείκτης μακροπροθέσμου χρέους προς ίδια κεφάλαια (ΔΜΧΙΚ) (Debt-equity ratio) </vt:lpstr>
      <vt:lpstr>Δείκτης Κάλυψης Τόκων (ΔΚΤ) </vt:lpstr>
      <vt:lpstr>Παρουσίαση του PowerPoint</vt:lpstr>
      <vt:lpstr>Δείκτες Κερδοφορίας ή Αποδοτικότητας  </vt:lpstr>
      <vt:lpstr>Αποτελέσματα χρήσεως</vt:lpstr>
      <vt:lpstr>Λειτουργικό Περιθώριο Κέρδους  (Οperating Profit Margin) </vt:lpstr>
      <vt:lpstr>ΛΠΚ</vt:lpstr>
      <vt:lpstr>    Καθαρό Περιθώριο Κέρδους  (Net Profit Margin)</vt:lpstr>
      <vt:lpstr>ΚΠΚ</vt:lpstr>
      <vt:lpstr>Απόδοση Ενεργητικού (ROA) </vt:lpstr>
      <vt:lpstr>Παρουσίαση του PowerPoint</vt:lpstr>
      <vt:lpstr>The DuPont System </vt:lpstr>
      <vt:lpstr>  Απόδοση επί των συνολικών απασχολούμενων κεφαλαίων (Return on Capital Employed, ROCE)</vt:lpstr>
      <vt:lpstr>ROCE</vt:lpstr>
    </vt:vector>
  </TitlesOfParts>
  <Company>home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ΑΝΑΛΥΣΗ ΧΡΗΜΑΤΟΟΙΚΟΝΟΜΙΚΩΝ ΑΡΙΘΜΟΔΕΙΚΤΩΝ</dc:title>
  <dc:creator>ΚΩΝΤΣΑΣ ΣΤΑΜΑΤΗΣ</dc:creator>
  <cp:lastModifiedBy>(a) ΚΑΛΟΓΙΑΝΝΙΔΗΣ ΣΤΑΥΡΟΣ</cp:lastModifiedBy>
  <cp:revision>94</cp:revision>
  <dcterms:created xsi:type="dcterms:W3CDTF">2006-04-03T14:30:05Z</dcterms:created>
  <dcterms:modified xsi:type="dcterms:W3CDTF">2025-12-20T06:42:40Z</dcterms:modified>
</cp:coreProperties>
</file>