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07" r:id="rId12"/>
    <p:sldId id="308" r:id="rId13"/>
    <p:sldId id="309" r:id="rId14"/>
    <p:sldId id="31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81" autoAdjust="0"/>
  </p:normalViewPr>
  <p:slideViewPr>
    <p:cSldViewPr showGuides="1"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4FE2EC-AE56-4BD4-BCFC-DE77B7A7E1A0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46C6F8-8CE1-4EAE-9966-67EAA4D350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472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F0FC7B-D449-4D93-A60D-8784426DE89E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smtClean="0"/>
              <a:t>Γιατί όλα αυτά;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E576C-C11C-48FE-8A45-C427A0A6F4E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Αναφέρονται σε όλες τις ηλικίες των μαθητών (κατηγορίες</a:t>
            </a:r>
            <a:r>
              <a:rPr lang="el-GR" baseline="0" dirty="0" smtClean="0"/>
              <a:t> στόχων). Διατυπώθηκαν από την </a:t>
            </a:r>
            <a:r>
              <a:rPr lang="en-US" baseline="0" dirty="0" smtClean="0"/>
              <a:t>Elizabeth Simpson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A7A12-53AB-4722-807D-4DFA525E346F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D13157-E11C-47FF-8D8B-8E6C64095E9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l-G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smtClean="0"/>
              <a:t>Εξυπηρετεί ωστόσο η ομοιομορφία;  (Στο όνομα της εκπαιδευτικής ισότητας και δικαιοσύνης…….)</a:t>
            </a:r>
          </a:p>
          <a:p>
            <a:pPr>
              <a:spcBef>
                <a:spcPct val="0"/>
              </a:spcBef>
            </a:pPr>
            <a:r>
              <a:rPr lang="el-GR" smtClean="0"/>
              <a:t>Βλ. Χειραγώγηση μαζών από τα ΜΜΕ, τους δημαγωγούς, τη διαφήμιση, τους δημοσιογράφους, τους επιχειρηματίες (βλ. μόδα &gt;&gt;&gt;&gt; προβλέψιμη καταναλωτική συμπεριφορά προς συγκεκριμένη κατεύθυνση !!!!!  Και νιώθουμε και ευτυχείς, αντί να συνειδητοποιούμε  ότι είμαστε θύματα. Αν μας πει όμως κάποιος:  «Σε κάνω ό,τι θέλω»,  δε  θα μας κακοφανεί;)</a:t>
            </a:r>
          </a:p>
          <a:p>
            <a:pPr>
              <a:spcBef>
                <a:spcPct val="0"/>
              </a:spcBef>
            </a:pPr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36C7FD-1C25-4535-93CD-54CBF7230D3C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l-G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smtClean="0"/>
              <a:t>Α= μορφωτικό αγαθό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4A57CC-7699-4EDF-842B-818C174FD64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l-G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smtClean="0"/>
              <a:t>Διάκριση: Διδακτικές και κοινωνικές μορφές - Παραδείγματα</a:t>
            </a:r>
          </a:p>
          <a:p>
            <a:pPr>
              <a:spcBef>
                <a:spcPct val="0"/>
              </a:spcBef>
            </a:pPr>
            <a:r>
              <a:rPr lang="el-GR" smtClean="0"/>
              <a:t>Ματσαγγούρας Τόμ. Β’, 182-4</a:t>
            </a:r>
          </a:p>
          <a:p>
            <a:pPr>
              <a:spcBef>
                <a:spcPct val="0"/>
              </a:spcBef>
            </a:pPr>
            <a:r>
              <a:rPr lang="el-GR" smtClean="0"/>
              <a:t>Νημά – Καψάλης: άλλη κατάταξη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632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A4CB8D-FECA-4E11-8A61-0A4115B513A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A411B7-8DBB-429F-9847-C5A9DEF57B14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l-G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b="1" smtClean="0"/>
              <a:t>Μοντέλο</a:t>
            </a:r>
            <a:r>
              <a:rPr lang="el-GR" smtClean="0"/>
              <a:t> = εργαλείο για την οργάνωση, την καθοδήγηση και την αξιολόγηση της διδασκαλίας</a:t>
            </a:r>
          </a:p>
          <a:p>
            <a:pPr>
              <a:spcBef>
                <a:spcPct val="0"/>
              </a:spcBef>
            </a:pPr>
            <a:r>
              <a:rPr lang="el-GR" smtClean="0"/>
              <a:t>(σαν αρχές πολιτεύματος: </a:t>
            </a:r>
            <a:r>
              <a:rPr lang="el-GR" b="1" smtClean="0"/>
              <a:t>ιδεολογία + διαδικασίες</a:t>
            </a:r>
            <a:r>
              <a:rPr lang="el-GR" smtClean="0"/>
              <a:t>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335347-ECE2-47A0-A2F5-C67F41BBFE3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l-G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smtClean="0"/>
              <a:t>Φαινόμενα της καθημερινής ζωής (χώρος ζωής του παιδιού, του σπιτιού, της οικογένειας)</a:t>
            </a:r>
          </a:p>
          <a:p>
            <a:pPr>
              <a:spcBef>
                <a:spcPct val="0"/>
              </a:spcBef>
            </a:pPr>
            <a:r>
              <a:rPr lang="el-GR" smtClean="0"/>
              <a:t>Εδώ: Η συμπεριφορά ενός σώματος όταν τείνει να περιστραφεί</a:t>
            </a:r>
          </a:p>
          <a:p>
            <a:pPr>
              <a:spcBef>
                <a:spcPct val="0"/>
              </a:spcBef>
            </a:pPr>
            <a:r>
              <a:rPr lang="el-GR" smtClean="0"/>
              <a:t>Ποιες είναι οι μεταβλητές που παίζουν ρόλο στη συμπεριφορά του σώματος;  (απόσταση – μέγεθος)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Ισοσκελές τρίγωνο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CAC538F0-6AC2-41D3-8DC0-22F759A1E31E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6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537FDA-BC9A-47FA-B5EE-F0D84F6928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FC90-A31B-48D2-A12B-5D4A8281C16D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9E93E-7E16-48A5-815E-22DD33012E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5DCA-675B-467C-AADD-630C6EDCC50E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1B49-7AE4-492E-84D4-F337624087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7311-49B3-4FDC-9F28-09D97ED261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FCD80-2BD0-4429-AF18-6371C635096A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6693B-6914-4D00-809D-46BBD359FC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 τρίγωνο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Ισοσκελές τρίγωνο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- Ευθεία γραμμή σύνδεσης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- Ευθεία γραμμή σύνδεσης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F2F11-7D62-45AB-A92B-74F5FC58C805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99E55-354E-4902-AFF3-8FEF1DEFCD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94B2C-8459-4317-BF70-381E1822B603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94E3-1D2F-48E1-840C-F1A1D572BD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254D-8A5E-4943-8912-6410065D5662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C291BB5-DEBF-451C-BEB2-6945C6E4F5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8C7BC-763D-4F62-A901-A273A3F86359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D236-24A8-4F85-BC73-A10DBF59F0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B5DD7-A071-4F08-9D30-37AB6AD7E22B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16D0-9279-4C1A-BC0E-CBEBC1B464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CAF6F74-0239-45A0-B49F-FB7B2AE2A85D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B6D0BD7-27EF-4D7E-914D-6BB7F3296D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297B4D9-5323-439F-89FE-67EC5592E5B7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B6BD39AC-17D7-4F36-91FC-F6F2DF8E90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23F57"/>
            </a:gs>
            <a:gs pos="60001">
              <a:srgbClr val="465877"/>
            </a:gs>
            <a:gs pos="100000">
              <a:srgbClr val="7283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0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E82DD73-B8F8-448F-B7A0-94CE59BCE7C9}" type="datetimeFigureOut">
              <a:rPr lang="el-GR"/>
              <a:pPr>
                <a:defRPr/>
              </a:pPr>
              <a:t>31/10/2017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65DC243-A8FB-4F87-8BB2-99DA2D159A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0" r:id="rId6"/>
    <p:sldLayoutId id="2147483719" r:id="rId7"/>
    <p:sldLayoutId id="2147483726" r:id="rId8"/>
    <p:sldLayoutId id="2147483727" r:id="rId9"/>
    <p:sldLayoutId id="2147483718" r:id="rId10"/>
    <p:sldLayoutId id="2147483717" r:id="rId11"/>
    <p:sldLayoutId id="2147483728" r:id="rId12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Δομικά και λειτουργικά στοιχεία</a:t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της διδασκαλίας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5 - TextBox"/>
          <p:cNvSpPr txBox="1">
            <a:spLocks noChangeArrowheads="1"/>
          </p:cNvSpPr>
          <p:nvPr/>
        </p:nvSpPr>
        <p:spPr bwMode="auto">
          <a:xfrm>
            <a:off x="3200400" y="10668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latin typeface="Century Gothic" pitchFamily="34" charset="0"/>
              </a:rPr>
              <a:t>5ο μάθημα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538" y="282575"/>
            <a:ext cx="6637337" cy="7239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84632" indent="0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l-GR" sz="2400" dirty="0">
                <a:solidFill>
                  <a:srgbClr val="000000"/>
                </a:solidFill>
                <a:latin typeface="Arial" pitchFamily="34" charset="0"/>
              </a:rPr>
              <a:t>Είδη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</a:rPr>
              <a:t>ερωτήσεων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–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</a:rPr>
              <a:t>στον γνωστικό τομέα</a:t>
            </a:r>
            <a:r>
              <a:rPr lang="el-GR" sz="24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l-GR" sz="24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l-GR" sz="2400" dirty="0">
                <a:solidFill>
                  <a:srgbClr val="000000"/>
                </a:solidFill>
                <a:latin typeface="Arial" pitchFamily="34" charset="0"/>
              </a:rPr>
              <a:t>(σύμφωνα με την ταξινομία του Β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loom)</a:t>
            </a:r>
            <a:endParaRPr lang="el-GR" sz="2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805487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l-GR" sz="1800" b="1" i="1">
                <a:solidFill>
                  <a:schemeClr val="tx2"/>
                </a:solidFill>
              </a:rPr>
              <a:t>Γνώσης</a:t>
            </a:r>
            <a:r>
              <a:rPr lang="el-GR" sz="1800"/>
              <a:t> (ανάκλησης πληροφορίας): </a:t>
            </a:r>
            <a:r>
              <a:rPr lang="el-GR" sz="1800" i="1"/>
              <a:t>όρισε, θυμήσου, αναγνώρισε, ποιος, τι, πότε, πού.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l-GR" sz="1800" b="1" i="1">
                <a:solidFill>
                  <a:schemeClr val="tx2"/>
                </a:solidFill>
              </a:rPr>
              <a:t>Κατανόησης</a:t>
            </a:r>
            <a:r>
              <a:rPr lang="el-GR" sz="1800"/>
              <a:t> (προσωπικής αντίληψης του κυριολεκτικού νοήματος και της σκοπιμότητας της πληροφορίας): </a:t>
            </a:r>
            <a:r>
              <a:rPr lang="el-GR" sz="1800" i="1"/>
              <a:t>περίγραψε, σύγκρινε, βρες διαφορές και ομοιότητες, παράφρασε, κάνε την περίληψη.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l-GR" sz="1800" b="1" i="1">
                <a:solidFill>
                  <a:schemeClr val="tx2"/>
                </a:solidFill>
              </a:rPr>
              <a:t>Εφαρμογής</a:t>
            </a:r>
            <a:r>
              <a:rPr lang="el-GR" sz="1800">
                <a:solidFill>
                  <a:schemeClr val="tx2"/>
                </a:solidFill>
              </a:rPr>
              <a:t> </a:t>
            </a:r>
            <a:r>
              <a:rPr lang="el-GR" sz="1800"/>
              <a:t>(κατάδειξης της ταυτότητας και χρήσης της πληροφορίας που κατανοήθηκε σε νέες καταστάσεις): </a:t>
            </a:r>
            <a:r>
              <a:rPr lang="el-GR" sz="1800" i="1"/>
              <a:t>εφάρμοσε, κάνε κατηγορίες, διάλεξε, λύσε, συσχέτισε, ποιο από όλα.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l-GR" sz="1800" b="1" i="1">
                <a:solidFill>
                  <a:schemeClr val="tx2"/>
                </a:solidFill>
              </a:rPr>
              <a:t>Ανάλυσης</a:t>
            </a:r>
            <a:r>
              <a:rPr lang="el-GR" sz="1800"/>
              <a:t> (αναγνώρισης των συστατικών μερών, των σχέσεων ανάμεσα στα μέρη και του τρόπου με τον οποίο αυτά οργανώνονται – σε μορφές, σχήματα, δομές, απόψεις, στόχους): </a:t>
            </a:r>
            <a:r>
              <a:rPr lang="el-GR" sz="1800" i="1"/>
              <a:t>βρες κίνητρα και αιτίες, βρες αποδείξεις, ξεχώρισε, ανάλυσε, αιτιολόγησε, υποστήριξε, σκέψου λογικά, βγάλε συμπέρασμα.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l-GR" sz="1800" b="1" i="1">
                <a:solidFill>
                  <a:schemeClr val="tx2"/>
                </a:solidFill>
              </a:rPr>
              <a:t>Σύνθεσης</a:t>
            </a:r>
            <a:r>
              <a:rPr lang="el-GR" sz="1800">
                <a:solidFill>
                  <a:schemeClr val="tx2"/>
                </a:solidFill>
              </a:rPr>
              <a:t> </a:t>
            </a:r>
            <a:r>
              <a:rPr lang="el-GR" sz="1800"/>
              <a:t>(συλλογής στοιχείων από διαφορετικές πηγές και συνδυασμού τους για τη δημιουργία ενός νέου αντικειμένου): </a:t>
            </a:r>
            <a:r>
              <a:rPr lang="el-GR" sz="1800" i="1"/>
              <a:t>πρόβλεψε, δημιούργησε, γράψε, κατασκεύασε, σχεδίασε, ανάπτυξε, τι θα συνέβαινε αν…, πώς θα λύσουμε ή θα βελτιώσουμε, θα συνδυάσουμε, θα δημιουργήσουμε</a:t>
            </a:r>
            <a:r>
              <a:rPr lang="el-GR" sz="1800"/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l-GR" sz="1800" b="1" i="1">
                <a:solidFill>
                  <a:schemeClr val="tx2"/>
                </a:solidFill>
              </a:rPr>
              <a:t>Αξιολόγησης</a:t>
            </a:r>
            <a:r>
              <a:rPr lang="el-GR" sz="1800" b="1" i="1"/>
              <a:t> </a:t>
            </a:r>
            <a:r>
              <a:rPr lang="el-GR" sz="1800"/>
              <a:t>(αξιολογικής κρίσης σύμφωνα με κάποια αναγνωρίσιμα κριτήρια, προσωπικά ή κοινώς αποδεκτά): </a:t>
            </a:r>
            <a:r>
              <a:rPr lang="el-GR" sz="1800" i="1"/>
              <a:t>αξιολόγησε, κρίνε, επίλεξε, εκτίμησε, άσκησε κριτική, σύγκρινε και βρες αντιθέσεις</a:t>
            </a:r>
            <a:r>
              <a:rPr lang="el-GR" sz="1800"/>
              <a:t>.</a:t>
            </a:r>
          </a:p>
          <a:p>
            <a:pPr marL="2209800" lvl="4" indent="-38100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tint val="75000"/>
                </a:schemeClr>
              </a:buClr>
              <a:buFontTx/>
              <a:buNone/>
              <a:defRPr/>
            </a:pPr>
            <a:r>
              <a:rPr lang="el-GR" sz="1200"/>
              <a:t>				</a:t>
            </a:r>
            <a:r>
              <a:rPr lang="en-US" sz="1200"/>
              <a:t>                  (</a:t>
            </a:r>
            <a:r>
              <a:rPr lang="en-US" sz="1400"/>
              <a:t>Cougl 1997:213-216)</a:t>
            </a:r>
            <a:endParaRPr lang="el-GR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1341" y="509417"/>
            <a:ext cx="836295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Εκπαιδευτικοί </a:t>
            </a:r>
            <a:r>
              <a:rPr lang="el-GR"/>
              <a:t>στόχοι </a:t>
            </a:r>
            <a:r>
              <a:rPr lang="el-GR" smtClean="0"/>
              <a:t>στον </a:t>
            </a:r>
            <a:r>
              <a:rPr lang="el-GR" dirty="0"/>
              <a:t>συναισθηματικό τομέα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254125" y="1995659"/>
            <a:ext cx="6635750" cy="452596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l-GR" b="1" dirty="0"/>
              <a:t>Κατηγορίες ταξινόμησης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Πρόσληψη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Αντίδραση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Αξιολόγηση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Οργάνωση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Χαρακτηρισμός (με μια αξία ή σύστημα αξιών)</a:t>
            </a:r>
          </a:p>
          <a:p>
            <a:pPr marL="609600" indent="-609600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/>
              <a:t>Εκπαιδευτικοί στόχοι στον ψυχοκινητικό τομέα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325564" y="1989138"/>
            <a:ext cx="6491287" cy="3749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l-GR" dirty="0"/>
              <a:t>Αντίληψη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Καθοδηγούμενη απόκριση</a:t>
            </a:r>
          </a:p>
          <a:p>
            <a:pPr marL="609600" indent="-609600">
              <a:buFontTx/>
              <a:buAutoNum type="arabicPeriod"/>
            </a:pPr>
            <a:r>
              <a:rPr lang="el-GR" dirty="0" smtClean="0"/>
              <a:t>Ικανότητα εκτέλεσης</a:t>
            </a:r>
            <a:endParaRPr lang="el-GR" dirty="0"/>
          </a:p>
          <a:p>
            <a:pPr marL="609600" indent="-609600">
              <a:buFontTx/>
              <a:buAutoNum type="arabicPeriod"/>
            </a:pPr>
            <a:r>
              <a:rPr lang="el-GR" dirty="0"/>
              <a:t>Σύνθετη ή προφανής απόκριση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Προσαρμογή</a:t>
            </a:r>
          </a:p>
          <a:p>
            <a:pPr marL="609600" indent="-609600">
              <a:buFontTx/>
              <a:buAutoNum type="arabicPeriod"/>
            </a:pPr>
            <a:r>
              <a:rPr lang="el-GR" dirty="0"/>
              <a:t>Πρωτοτυπία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5220072" y="58772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Simpson, 1972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609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lIns="92075" tIns="46038" rIns="92075" bIns="46038" anchorCtr="0">
            <a:normAutofit fontScale="90000"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l-GR" sz="3600" b="1" dirty="0" smtClean="0">
                <a:effectLst/>
                <a:latin typeface="Calibri" pitchFamily="34" charset="0"/>
                <a:cs typeface="Times New Roman" pitchFamily="18" charset="0"/>
              </a:rPr>
              <a:t>Σύγχρονες μεθοδολογικές</a:t>
            </a:r>
            <a:r>
              <a:rPr lang="en-US" sz="3600" b="1" dirty="0" smtClean="0"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el-GR" sz="3600" b="1" dirty="0" smtClean="0">
                <a:effectLst/>
                <a:latin typeface="Calibri" pitchFamily="34" charset="0"/>
                <a:cs typeface="Times New Roman" pitchFamily="18" charset="0"/>
              </a:rPr>
              <a:t>προσεγγίσεις</a:t>
            </a:r>
            <a:r>
              <a:rPr lang="el-GR" b="1" dirty="0" smtClean="0">
                <a:effectLst/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71600" y="1143001"/>
            <a:ext cx="6400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Ομαδοσυνεργατική διδασκαλία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  <a:cs typeface="Times New Roman" pitchFamily="18" charset="0"/>
              </a:rPr>
              <a:t>Σχέδιο συνεργατικής έρευνας (</a:t>
            </a:r>
            <a:r>
              <a:rPr lang="en-US" sz="2400">
                <a:latin typeface="Calibri" pitchFamily="34" charset="0"/>
                <a:cs typeface="Times New Roman" pitchFamily="18" charset="0"/>
              </a:rPr>
              <a:t>project</a:t>
            </a:r>
            <a:r>
              <a:rPr lang="el-GR" sz="2400">
                <a:latin typeface="Calibri" pitchFamily="34" charset="0"/>
              </a:rPr>
              <a:t>)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Διαθεματική προσέγγιση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Ερευνητική-ανακαλυπτική μέθοδος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Παίξιμο ρόλων – δραματοποίηση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Προσομοίωση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Μάθηση από παρουσιάσεις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Βραχύχρονες ομαδοποιήσεις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Βιωματική μάθηση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</a:rPr>
              <a:t>Διδασκαλία με τη χρήση ΝΤ</a:t>
            </a: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  <a:cs typeface="Times New Roman" pitchFamily="18" charset="0"/>
              </a:rPr>
              <a:t>Διδασκαλία επικεντρωμένη στη δημιουργική σκέψη: </a:t>
            </a:r>
            <a:r>
              <a:rPr lang="en-US" sz="2400">
                <a:latin typeface="Calibri" pitchFamily="34" charset="0"/>
                <a:cs typeface="Times New Roman" pitchFamily="18" charset="0"/>
              </a:rPr>
              <a:t>Synectics</a:t>
            </a:r>
            <a:endParaRPr lang="el-GR" sz="2400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  <a:cs typeface="Times New Roman" pitchFamily="18" charset="0"/>
              </a:rPr>
              <a:t>Καταιγισμός ιδεών (ιδεοθύελλα) (</a:t>
            </a:r>
            <a:r>
              <a:rPr lang="en-US" sz="2400">
                <a:latin typeface="Calibri" pitchFamily="34" charset="0"/>
                <a:cs typeface="Times New Roman" pitchFamily="18" charset="0"/>
              </a:rPr>
              <a:t>brain storming</a:t>
            </a:r>
            <a:r>
              <a:rPr lang="el-GR" sz="2400">
                <a:latin typeface="Calibri" pitchFamily="34" charset="0"/>
                <a:cs typeface="Times New Roman" pitchFamily="18" charset="0"/>
              </a:rPr>
              <a:t>)</a:t>
            </a:r>
            <a:endParaRPr lang="el-GR" sz="2400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l-GR" sz="2400">
                <a:latin typeface="Calibri" pitchFamily="34" charset="0"/>
                <a:cs typeface="Times New Roman" pitchFamily="18" charset="0"/>
              </a:rPr>
              <a:t>Διδακτική αξιοποίηση της εικόνας</a:t>
            </a:r>
            <a:endParaRPr lang="el-GR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538163" indent="-538163"/>
            <a:r>
              <a:rPr lang="el-GR" sz="4000" dirty="0" smtClean="0"/>
              <a:t>Διδακτικές </a:t>
            </a:r>
            <a:r>
              <a:rPr lang="el-GR" sz="4000" dirty="0"/>
              <a:t>αρχές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28650" y="1340768"/>
            <a:ext cx="78867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Α) Σχετικά με το ψυχολογικό κλίμα της τάξης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Ενίσχυση μαθητών. Δημιουργία θετικού κλίματος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Αγάπη προς τους μαθητές. Θετική αντιμετώπιση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Ενθάρρυνση - θετικές προσδοκίες 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Κριτική αντιμετώπιση της γνώσης. Κουλτούρα </a:t>
            </a:r>
            <a:r>
              <a:rPr lang="el-GR" dirty="0" smtClean="0"/>
              <a:t>μάθησης</a:t>
            </a:r>
            <a:endParaRPr lang="en-US" dirty="0" smtClean="0"/>
          </a:p>
          <a:p>
            <a:endParaRPr lang="el-GR" dirty="0"/>
          </a:p>
          <a:p>
            <a:r>
              <a:rPr lang="en-US" b="1" dirty="0" smtClean="0"/>
              <a:t>B</a:t>
            </a:r>
            <a:r>
              <a:rPr lang="el-GR" b="1" dirty="0" smtClean="0"/>
              <a:t>) </a:t>
            </a:r>
            <a:r>
              <a:rPr lang="el-GR" b="1" dirty="0"/>
              <a:t>Σχετικά με την οργάνωση και τη διεξαγωγή της διδασκαλίας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Προσαρμογή της διδασκαλίας στο επίπεδο των μαθητών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Συνέχεια και </a:t>
            </a:r>
            <a:r>
              <a:rPr lang="el-GR" dirty="0" err="1"/>
              <a:t>συνολικότητα</a:t>
            </a:r>
            <a:endParaRPr lang="el-GR" dirty="0"/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Ενεργός συμμετοχή, αυτενέργεια 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Αξιοποίηση εμπειρίας (</a:t>
            </a:r>
            <a:r>
              <a:rPr lang="el-GR" dirty="0" err="1"/>
              <a:t>βιωματικότητα</a:t>
            </a:r>
            <a:r>
              <a:rPr lang="el-GR" dirty="0"/>
              <a:t>)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Σύνδεση με την πραγματική ζωή (αυθεντική διδασκαλία)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Διεπιστημονικότητα - διαθεματικότητα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 err="1"/>
              <a:t>Εποπτικότητα</a:t>
            </a:r>
            <a:endParaRPr lang="el-GR" dirty="0"/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Συνεχής παρακολούθηση της διδασκαλίας</a:t>
            </a:r>
          </a:p>
          <a:p>
            <a:pPr marL="444500" indent="-176213">
              <a:buFont typeface="Arial" panose="020B0604020202020204" pitchFamily="34" charset="0"/>
              <a:buChar char="•"/>
            </a:pPr>
            <a:r>
              <a:rPr lang="el-GR" dirty="0"/>
              <a:t>Άσκηση – φθίνουσα </a:t>
            </a:r>
            <a:r>
              <a:rPr lang="el-GR" dirty="0" smtClean="0"/>
              <a:t>καθοδήγηση</a:t>
            </a:r>
          </a:p>
          <a:p>
            <a:pPr marL="444500" indent="-176213"/>
            <a:endParaRPr lang="el-GR" dirty="0" smtClean="0"/>
          </a:p>
          <a:p>
            <a:pPr marL="179388" indent="-176213"/>
            <a:r>
              <a:rPr lang="el-GR" b="1" dirty="0" smtClean="0"/>
              <a:t>Γ) Σχετικά με το περιεχόμενο της διδασκαλίας</a:t>
            </a:r>
          </a:p>
          <a:p>
            <a:pPr marL="179388" indent="-176213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28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ChangeArrowheads="1"/>
          </p:cNvSpPr>
          <p:nvPr/>
        </p:nvSpPr>
        <p:spPr bwMode="auto">
          <a:xfrm>
            <a:off x="2667000" y="3200400"/>
            <a:ext cx="3810000" cy="1828800"/>
          </a:xfrm>
          <a:prstGeom prst="downArrowCallout">
            <a:avLst>
              <a:gd name="adj1" fmla="val 49653"/>
              <a:gd name="adj2" fmla="val 52083"/>
              <a:gd name="adj3" fmla="val 16769"/>
              <a:gd name="adj4" fmla="val 7354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38300" y="182563"/>
            <a:ext cx="5867400" cy="588962"/>
          </a:xfrm>
          <a:ln>
            <a:solidFill>
              <a:schemeClr val="tx1"/>
            </a:solidFill>
          </a:ln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20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</a:rPr>
              <a:t>Στόχοι της μάθησης</a:t>
            </a:r>
            <a:endParaRPr lang="en-US" sz="3200">
              <a:solidFill>
                <a:schemeClr val="accent1">
                  <a:tint val="83000"/>
                  <a:satMod val="150000"/>
                </a:schemeClr>
              </a:solidFill>
              <a:latin typeface="Arial" pitchFamily="34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87313" y="5029200"/>
            <a:ext cx="7424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latin typeface="Century Gothic" pitchFamily="34" charset="0"/>
              </a:rPr>
              <a:t>Παραδείγμ.: 	</a:t>
            </a:r>
            <a:r>
              <a:rPr lang="el-GR">
                <a:latin typeface="Century Gothic" pitchFamily="34" charset="0"/>
              </a:rPr>
              <a:t>ΓΛΩΣΣΑ: διάκριση κλίνω – κλείνω, παράγω – παραγάγω</a:t>
            </a:r>
          </a:p>
          <a:p>
            <a:r>
              <a:rPr lang="el-GR">
                <a:latin typeface="Century Gothic" pitchFamily="34" charset="0"/>
              </a:rPr>
              <a:t>	          	ΜΑΘΗΜΑΤΙΚΑ: από τις 10 αφαιρέσεις, σωστές τις 9</a:t>
            </a:r>
          </a:p>
          <a:p>
            <a:r>
              <a:rPr lang="el-GR">
                <a:latin typeface="Century Gothic" pitchFamily="34" charset="0"/>
              </a:rPr>
              <a:t> 	          	ΙΣΤΟΡΙΑ: αίτια και αφορμές του Πελοπονν/κού Πολέμου, </a:t>
            </a:r>
          </a:p>
          <a:p>
            <a:r>
              <a:rPr lang="el-GR">
                <a:latin typeface="Century Gothic" pitchFamily="34" charset="0"/>
              </a:rPr>
              <a:t>	          	ΦΥΣΙΚΗ: γιατί δε βουλιάζει το πλοίο; κ.λπ.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895600" y="388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entury Gothic" pitchFamily="34" charset="0"/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638300" y="990600"/>
            <a:ext cx="5867400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/>
              <a:t>Εξειδικεύουν την αλλαγή </a:t>
            </a:r>
          </a:p>
          <a:p>
            <a:pPr algn="ctr"/>
            <a:r>
              <a:rPr lang="el-GR" sz="3200"/>
              <a:t>της συμπεριφοράς του μαθητή </a:t>
            </a:r>
          </a:p>
          <a:p>
            <a:pPr algn="ctr"/>
            <a:r>
              <a:rPr lang="el-GR" sz="3200"/>
              <a:t>ως αποτέλεσμα </a:t>
            </a:r>
          </a:p>
          <a:p>
            <a:pPr algn="ctr"/>
            <a:r>
              <a:rPr lang="el-GR" sz="3200"/>
              <a:t>της σχολικής μάθησης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2324100" y="3276600"/>
            <a:ext cx="4495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Τι συγκεκριμένο θέλουμε να μάθουν </a:t>
            </a:r>
          </a:p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οι μαθητές;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val 9"/>
          <p:cNvSpPr>
            <a:spLocks noChangeArrowheads="1"/>
          </p:cNvSpPr>
          <p:nvPr/>
        </p:nvSpPr>
        <p:spPr bwMode="auto">
          <a:xfrm>
            <a:off x="304800" y="692150"/>
            <a:ext cx="8534400" cy="586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1042988" y="1447800"/>
            <a:ext cx="7058025" cy="45354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2162175" y="2514600"/>
            <a:ext cx="4818063" cy="2519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167063" y="3429000"/>
            <a:ext cx="2808287" cy="9350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7" name="WordArt 6"/>
          <p:cNvSpPr>
            <a:spLocks noChangeArrowheads="1" noChangeShapeType="1" noTextEdit="1"/>
          </p:cNvSpPr>
          <p:nvPr/>
        </p:nvSpPr>
        <p:spPr bwMode="auto">
          <a:xfrm>
            <a:off x="2968625" y="3048000"/>
            <a:ext cx="3205163" cy="762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l-G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Στόχοι της διδασκαλίας</a:t>
            </a:r>
          </a:p>
        </p:txBody>
      </p:sp>
      <p:sp>
        <p:nvSpPr>
          <p:cNvPr id="28678" name="WordArt 7"/>
          <p:cNvSpPr>
            <a:spLocks noChangeArrowheads="1" noChangeShapeType="1" noTextEdit="1"/>
          </p:cNvSpPr>
          <p:nvPr/>
        </p:nvSpPr>
        <p:spPr bwMode="auto">
          <a:xfrm>
            <a:off x="2411413" y="2078038"/>
            <a:ext cx="4319587" cy="13509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l-GR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Σκοποί του μαθήματος 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3352800" y="36195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</a:rPr>
              <a:t>Στόχοι μάθησης</a:t>
            </a:r>
          </a:p>
        </p:txBody>
      </p:sp>
      <p:sp>
        <p:nvSpPr>
          <p:cNvPr id="28680" name="WordArt 10"/>
          <p:cNvSpPr>
            <a:spLocks noChangeArrowheads="1" noChangeShapeType="1" noTextEdit="1"/>
          </p:cNvSpPr>
          <p:nvPr/>
        </p:nvSpPr>
        <p:spPr bwMode="auto">
          <a:xfrm>
            <a:off x="2905125" y="1066800"/>
            <a:ext cx="3333750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l-GR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Σκοποί αγωγής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9038" y="1266825"/>
            <a:ext cx="6480175" cy="65087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Δομή των μαθησιακών στόχων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973138" y="3284538"/>
            <a:ext cx="15081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/>
              <a:t>Ατομικοί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132138" y="4652963"/>
            <a:ext cx="259238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/>
              <a:t>Ανταγωνιστικοί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516688" y="3357563"/>
            <a:ext cx="220503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/>
              <a:t>Συνεργατικοί</a:t>
            </a:r>
          </a:p>
        </p:txBody>
      </p:sp>
      <p:cxnSp>
        <p:nvCxnSpPr>
          <p:cNvPr id="29701" name="AutoShape 6"/>
          <p:cNvCxnSpPr>
            <a:cxnSpLocks noChangeShapeType="1"/>
            <a:stCxn id="58370" idx="2"/>
            <a:endCxn id="29698" idx="0"/>
          </p:cNvCxnSpPr>
          <p:nvPr/>
        </p:nvCxnSpPr>
        <p:spPr bwMode="auto">
          <a:xfrm flipH="1">
            <a:off x="1727200" y="1917700"/>
            <a:ext cx="2701925" cy="1366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2" name="AutoShape 7"/>
          <p:cNvCxnSpPr>
            <a:cxnSpLocks noChangeShapeType="1"/>
            <a:stCxn id="58370" idx="2"/>
            <a:endCxn id="29699" idx="0"/>
          </p:cNvCxnSpPr>
          <p:nvPr/>
        </p:nvCxnSpPr>
        <p:spPr bwMode="auto">
          <a:xfrm>
            <a:off x="4429125" y="1917700"/>
            <a:ext cx="0" cy="2735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3" name="AutoShape 8"/>
          <p:cNvCxnSpPr>
            <a:cxnSpLocks noChangeShapeType="1"/>
            <a:stCxn id="58370" idx="2"/>
            <a:endCxn id="29700" idx="0"/>
          </p:cNvCxnSpPr>
          <p:nvPr/>
        </p:nvCxnSpPr>
        <p:spPr bwMode="auto">
          <a:xfrm>
            <a:off x="4429125" y="1917700"/>
            <a:ext cx="3190875" cy="1439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ChangeArrowheads="1"/>
          </p:cNvSpPr>
          <p:nvPr/>
        </p:nvSpPr>
        <p:spPr bwMode="auto">
          <a:xfrm>
            <a:off x="1187450" y="2276475"/>
            <a:ext cx="1655763" cy="1152525"/>
          </a:xfrm>
          <a:prstGeom prst="downArrowCallout">
            <a:avLst>
              <a:gd name="adj1" fmla="val 35916"/>
              <a:gd name="adj2" fmla="val 35916"/>
              <a:gd name="adj3" fmla="val 16667"/>
              <a:gd name="adj4" fmla="val 66667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0722" name="AutoShape 3"/>
          <p:cNvSpPr>
            <a:spLocks noChangeArrowheads="1"/>
          </p:cNvSpPr>
          <p:nvPr/>
        </p:nvSpPr>
        <p:spPr bwMode="auto">
          <a:xfrm>
            <a:off x="5219700" y="2276475"/>
            <a:ext cx="2520950" cy="1152525"/>
          </a:xfrm>
          <a:prstGeom prst="downArrowCallout">
            <a:avLst>
              <a:gd name="adj1" fmla="val 54683"/>
              <a:gd name="adj2" fmla="val 54683"/>
              <a:gd name="adj3" fmla="val 16667"/>
              <a:gd name="adj4" fmla="val 66667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400800" cy="711200"/>
          </a:xfrm>
          <a:ln>
            <a:solidFill>
              <a:schemeClr val="tx1"/>
            </a:solidFill>
          </a:ln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Μαθησιακοί στόχοι (Ι)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258888" y="2349500"/>
            <a:ext cx="149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>
                <a:solidFill>
                  <a:srgbClr val="000000"/>
                </a:solidFill>
              </a:rPr>
              <a:t>Ατομικοί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0" y="3789363"/>
            <a:ext cx="4011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/>
              <a:t> Ορίζονται βάσει κριτηρίων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Τα αποτελέσματα</a:t>
            </a:r>
          </a:p>
          <a:p>
            <a:pPr>
              <a:buFont typeface="Wingdings" pitchFamily="2" charset="2"/>
              <a:buNone/>
            </a:pPr>
            <a:r>
              <a:rPr lang="el-GR"/>
              <a:t>   αξιολογούνται με βάση τις </a:t>
            </a:r>
          </a:p>
          <a:p>
            <a:pPr>
              <a:buFont typeface="Wingdings" pitchFamily="2" charset="2"/>
              <a:buNone/>
            </a:pPr>
            <a:r>
              <a:rPr lang="el-GR"/>
              <a:t>   παρελθούσες επιδόσεις  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6711950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5219700" y="2420938"/>
            <a:ext cx="2592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solidFill>
                  <a:srgbClr val="000000"/>
                </a:solidFill>
              </a:rPr>
              <a:t>Ανταγωνιστικοί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4356100" y="3789363"/>
            <a:ext cx="45608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l-GR"/>
              <a:t>Ο ανταγωνισμός: 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Δεν αυξάνει τις επιδόσεις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Προκαλεί άγχος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Ενισχύει την καχυποψία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Απομονώνει τους ανθρώπους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Δεν προάγει την αριστεία  </a:t>
            </a:r>
          </a:p>
        </p:txBody>
      </p:sp>
      <p:cxnSp>
        <p:nvCxnSpPr>
          <p:cNvPr id="30729" name="AutoShape 10"/>
          <p:cNvCxnSpPr>
            <a:cxnSpLocks noChangeShapeType="1"/>
            <a:stCxn id="59396" idx="2"/>
            <a:endCxn id="30721" idx="0"/>
          </p:cNvCxnSpPr>
          <p:nvPr/>
        </p:nvCxnSpPr>
        <p:spPr bwMode="auto">
          <a:xfrm flipH="1">
            <a:off x="2016125" y="1244600"/>
            <a:ext cx="2555875" cy="1031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0" name="AutoShape 11"/>
          <p:cNvCxnSpPr>
            <a:cxnSpLocks noChangeShapeType="1"/>
            <a:stCxn id="59396" idx="2"/>
          </p:cNvCxnSpPr>
          <p:nvPr/>
        </p:nvCxnSpPr>
        <p:spPr bwMode="auto">
          <a:xfrm>
            <a:off x="4572000" y="1244600"/>
            <a:ext cx="1831975" cy="1066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010400" cy="6667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Μαθησιακοί στόχοι (ΙΙ)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111500" y="2008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3200400" y="1371600"/>
            <a:ext cx="2520950" cy="1152525"/>
          </a:xfrm>
          <a:prstGeom prst="downArrowCallout">
            <a:avLst>
              <a:gd name="adj1" fmla="val 54683"/>
              <a:gd name="adj2" fmla="val 54683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800">
                <a:solidFill>
                  <a:srgbClr val="000000"/>
                </a:solidFill>
              </a:rPr>
              <a:t>Συνεργατικοί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80121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/>
              <a:t> Συνδυάζουν ατομικές και ομαδικές επιδιώξεις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Καλλιεργούν βασικές δεξιότητες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Ενδείκνυνται για το δημοτικό σχολείο και το γυμνάσιο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Προάγουν τη διαπολιτισμική αντίληψη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Αυξάνουν την αποδοχή των υστερούντων μαθητών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Αυξάνουν τη φιλικότητα στις σχέσεις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Βελτιώνουν την αυτοεκτίμηση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Καλλιεργούν θετική στάση για το σχολείο και το μάθημα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Αυξάνουν το χρόνο των εργασιών για το μάθημα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Βελτιώνουν την προσοχή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4864"/>
            <a:ext cx="7772400" cy="14414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imes New Roman" pitchFamily="18" charset="0"/>
              </a:rPr>
              <a:t>Α. Σκοποί</a:t>
            </a:r>
            <a:r>
              <a:rPr lang="el-GR" sz="4000" b="1" dirty="0">
                <a:solidFill>
                  <a:schemeClr val="accent1">
                    <a:tint val="83000"/>
                    <a:satMod val="150000"/>
                  </a:schemeClr>
                </a:solidFill>
                <a:cs typeface="Times New Roman" pitchFamily="18" charset="0"/>
              </a:rPr>
              <a:t>, στόχοι και περιεχόμενα της διδασκαλίας</a:t>
            </a:r>
            <a:r>
              <a:rPr lang="el-GR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6386" name="2 - TextBox"/>
          <p:cNvSpPr txBox="1">
            <a:spLocks noChangeArrowheads="1"/>
          </p:cNvSpPr>
          <p:nvPr/>
        </p:nvSpPr>
        <p:spPr bwMode="auto">
          <a:xfrm>
            <a:off x="2933700" y="4508500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>
                <a:latin typeface="Century Gothic" pitchFamily="34" charset="0"/>
              </a:rPr>
              <a:t>Η οργάνωση του </a:t>
            </a:r>
          </a:p>
        </p:txBody>
      </p:sp>
      <p:sp>
        <p:nvSpPr>
          <p:cNvPr id="16387" name="3 - TextBox"/>
          <p:cNvSpPr txBox="1">
            <a:spLocks noChangeArrowheads="1"/>
          </p:cNvSpPr>
          <p:nvPr/>
        </p:nvSpPr>
        <p:spPr bwMode="auto">
          <a:xfrm>
            <a:off x="4067175" y="5589588"/>
            <a:ext cx="1009650" cy="522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>
                <a:latin typeface="Century Gothic" pitchFamily="34" charset="0"/>
              </a:rPr>
              <a:t>«τι»;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029200" cy="771525"/>
          </a:xfrm>
          <a:ln>
            <a:solidFill>
              <a:schemeClr val="tx2"/>
            </a:solidFill>
          </a:ln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Ερωτήματα:</a:t>
            </a: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419100" y="1066800"/>
            <a:ext cx="8305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l-GR" sz="2800">
                <a:latin typeface="Century Gothic" pitchFamily="34" charset="0"/>
              </a:rPr>
              <a:t>Από τους μαθησιακούς στόχους που είδαμε, σε ποια κατηγορία ανήκουν οι πιο αποτελεσματικοί; Γιατί;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l-GR" sz="2800">
                <a:latin typeface="Century Gothic" pitchFamily="34" charset="0"/>
              </a:rPr>
              <a:t>Επιδιώκονται οι στόχοι αυτοί μέσα από το σχολικό μας σύστημα ή όχι; Γιατί;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l-GR" sz="2800">
                <a:latin typeface="Century Gothic" pitchFamily="34" charset="0"/>
              </a:rPr>
              <a:t>Για τη διαμόρφωση των Προγραμμάτων Διδασκαλίας πόσο λαμβάνονται υπόψη οι ανάγκες και τα ενδιαφέροντα των μαθητών; (Δικαιολόγηση)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l-GR" sz="2800">
                <a:latin typeface="Century Gothic" pitchFamily="34" charset="0"/>
              </a:rPr>
              <a:t>Για τη διαμόρφωση των Προγραμμάτων Διδασκαλίας πόσο λαμβάνονται υπόψη οι κοινωνικές συνθήκες; (Δικαιολόγηση)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ChangeArrowheads="1"/>
          </p:cNvSpPr>
          <p:nvPr/>
        </p:nvSpPr>
        <p:spPr bwMode="auto">
          <a:xfrm>
            <a:off x="5181600" y="2362200"/>
            <a:ext cx="3657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3794" name="Oval 6"/>
          <p:cNvSpPr>
            <a:spLocks noChangeArrowheads="1"/>
          </p:cNvSpPr>
          <p:nvPr/>
        </p:nvSpPr>
        <p:spPr bwMode="auto">
          <a:xfrm>
            <a:off x="152400" y="1981200"/>
            <a:ext cx="3886200" cy="411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63538"/>
            <a:ext cx="5029200" cy="1200150"/>
          </a:xfrm>
          <a:ln>
            <a:solidFill>
              <a:schemeClr val="tx1"/>
            </a:solidFill>
          </a:ln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Εκπαιδευτική αντίφαση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3810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600" b="1">
                <a:solidFill>
                  <a:schemeClr val="tx2"/>
                </a:solidFill>
                <a:latin typeface="Garamond" pitchFamily="18" charset="0"/>
              </a:rPr>
              <a:t>     Ζητούμενα: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l-GR" sz="3200"/>
              <a:t> </a:t>
            </a:r>
            <a:r>
              <a:rPr lang="el-GR" sz="3200" b="1">
                <a:latin typeface="Garamond" pitchFamily="18" charset="0"/>
              </a:rPr>
              <a:t>ενεργητική μάθηση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l-GR" sz="3200" b="1">
                <a:latin typeface="Garamond" pitchFamily="18" charset="0"/>
              </a:rPr>
              <a:t> καλλιέργεια δημιουργικότητας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l-GR" sz="3200" b="1">
                <a:latin typeface="Garamond" pitchFamily="18" charset="0"/>
              </a:rPr>
              <a:t> πρωτοτυπία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334000" y="2514600"/>
            <a:ext cx="3352800" cy="28321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chemeClr val="tx2"/>
                </a:solidFill>
              </a:rPr>
              <a:t>Επιδιωκόμενα: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3200"/>
              <a:t> ομοιομορφία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3200"/>
              <a:t> συνήθεια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3200"/>
              <a:t> επανάληψη</a:t>
            </a:r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4114800" y="3810000"/>
            <a:ext cx="914400" cy="381000"/>
          </a:xfrm>
          <a:prstGeom prst="leftRightArrow">
            <a:avLst>
              <a:gd name="adj1" fmla="val 50000"/>
              <a:gd name="adj2" fmla="val 48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4135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tx1"/>
                </a:solidFill>
              </a:rPr>
              <a:t>ΣΚΕΨΟΥ: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647700" y="1066800"/>
            <a:ext cx="78486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l-GR" sz="3200">
                <a:latin typeface="Century Gothic" pitchFamily="34" charset="0"/>
              </a:rPr>
              <a:t> </a:t>
            </a:r>
            <a:r>
              <a:rPr lang="el-GR" sz="2800">
                <a:latin typeface="Century Gothic" pitchFamily="34" charset="0"/>
              </a:rPr>
              <a:t>Η ομοιομορφία, η συνήθεια και η επανάληψη εναρμονίζονται με τη δημοκρατία, την πολυφωνία και τον πλουραλισμό;</a:t>
            </a:r>
          </a:p>
          <a:p>
            <a:pPr>
              <a:lnSpc>
                <a:spcPct val="85000"/>
              </a:lnSpc>
            </a:pPr>
            <a:endParaRPr lang="el-GR" sz="2800">
              <a:latin typeface="Century Gothic" pitchFamily="34" charset="0"/>
            </a:endParaRPr>
          </a:p>
          <a:p>
            <a:pPr>
              <a:lnSpc>
                <a:spcPct val="85000"/>
              </a:lnSpc>
            </a:pPr>
            <a:endParaRPr lang="el-GR" sz="2800">
              <a:latin typeface="Century Gothic" pitchFamily="34" charset="0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l-GR" sz="2800">
                <a:latin typeface="Century Gothic" pitchFamily="34" charset="0"/>
              </a:rPr>
              <a:t> Έχεις εκπαιδευτικές προτάσεις για την άρση αυτής της αντίφασης; </a:t>
            </a:r>
          </a:p>
          <a:p>
            <a:pPr>
              <a:lnSpc>
                <a:spcPct val="85000"/>
              </a:lnSpc>
            </a:pPr>
            <a:endParaRPr lang="el-GR" sz="2800">
              <a:latin typeface="Century Gothic" pitchFamily="34" charset="0"/>
            </a:endParaRPr>
          </a:p>
          <a:p>
            <a:pPr>
              <a:lnSpc>
                <a:spcPct val="85000"/>
              </a:lnSpc>
            </a:pPr>
            <a:endParaRPr lang="el-GR" sz="2800">
              <a:latin typeface="Century Gothic" pitchFamily="34" charset="0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l-GR" sz="2800">
                <a:latin typeface="Century Gothic" pitchFamily="34" charset="0"/>
              </a:rPr>
              <a:t> Ως δασκάλα/ος, πώς θα μπορέσεις να επιδιώξεις στόχους που να συνδέονται με τη  συναισθηματική και την ψυχοκινητική περιοχή των μαθητών;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3A3C3F-3D86-46CC-B402-E6DFB04E9B2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l-GR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09800"/>
            <a:ext cx="7716838" cy="1447800"/>
          </a:xfrm>
          <a:ln w="57150">
            <a:solidFill>
              <a:schemeClr val="tx2"/>
            </a:solidFill>
          </a:ln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imes New Roman" pitchFamily="18" charset="0"/>
              </a:rPr>
              <a:t>Β. Μέθοδοι</a:t>
            </a:r>
            <a:r>
              <a:rPr lang="el-GR" b="1" dirty="0">
                <a:solidFill>
                  <a:schemeClr val="accent1">
                    <a:tint val="83000"/>
                    <a:satMod val="150000"/>
                  </a:schemeClr>
                </a:solidFill>
                <a:cs typeface="Times New Roman" pitchFamily="18" charset="0"/>
              </a:rPr>
              <a:t>, μορφές και μέσα διδασκαλίας</a:t>
            </a:r>
            <a:r>
              <a:rPr lang="el-G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0" y="4343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>
                <a:latin typeface="Century Gothic" pitchFamily="34" charset="0"/>
              </a:rPr>
              <a:t>Η οργάνωση του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32238" y="5257800"/>
            <a:ext cx="1279525" cy="523875"/>
          </a:xfrm>
          <a:prstGeom prst="rect">
            <a:avLst/>
          </a:prstGeom>
          <a:solidFill>
            <a:srgbClr val="99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>
                <a:latin typeface="Century Gothic" pitchFamily="34" charset="0"/>
              </a:rPr>
              <a:t>«πώς;»</a:t>
            </a:r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A425CE-E3AA-4FF4-90ED-7D59B4BA614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l-GR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7675" y="609600"/>
            <a:ext cx="5707063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Μέθοδος διδασκαλίας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 flipH="1">
            <a:off x="304800" y="2286000"/>
            <a:ext cx="8458200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 i="1">
                <a:solidFill>
                  <a:srgbClr val="000000"/>
                </a:solidFill>
                <a:latin typeface="Century Gothic" pitchFamily="34" charset="0"/>
              </a:rPr>
              <a:t>Ορισμός 1:</a:t>
            </a:r>
          </a:p>
          <a:p>
            <a:pPr algn="ctr"/>
            <a:endParaRPr lang="el-GR" sz="3200" b="1" i="1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Τα κοινά χαρακτηριστικά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που εντοπίζονται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στη διδακτική συμπεριφορά των δασκάλων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όταν εφαρμόζουν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συγκεκριμένες διδακτικές πρακτικές.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948A71-41A5-42EF-832C-F5435D696AA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l-GR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7175" y="609600"/>
            <a:ext cx="6088063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Μέθοδος διδασκαλίας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 flipH="1">
            <a:off x="342900" y="1828800"/>
            <a:ext cx="84582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 i="1">
                <a:solidFill>
                  <a:srgbClr val="000000"/>
                </a:solidFill>
                <a:latin typeface="Century Gothic" pitchFamily="34" charset="0"/>
              </a:rPr>
              <a:t>Ορισμός 2: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Η συστηματική οργάνωση των θέσεων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της θεωρίας για τη μάθηση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σε ένα σύστημα διδασκαλίας, </a:t>
            </a:r>
          </a:p>
          <a:p>
            <a:pPr algn="ctr"/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το οποίο περιλαμβάνει τους διδακτικούς </a:t>
            </a:r>
            <a:r>
              <a:rPr lang="el-GR" sz="2800" i="1">
                <a:solidFill>
                  <a:schemeClr val="tx2"/>
                </a:solidFill>
                <a:latin typeface="Century Gothic" pitchFamily="34" charset="0"/>
              </a:rPr>
              <a:t>στόχους</a:t>
            </a:r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, τα </a:t>
            </a:r>
            <a:r>
              <a:rPr lang="el-GR" sz="2800" i="1">
                <a:solidFill>
                  <a:schemeClr val="tx2"/>
                </a:solidFill>
                <a:latin typeface="Century Gothic" pitchFamily="34" charset="0"/>
              </a:rPr>
              <a:t>κριτήρια</a:t>
            </a:r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 επιλογής και ιεράρχησης του </a:t>
            </a:r>
            <a:r>
              <a:rPr lang="el-GR" sz="2800" i="1">
                <a:solidFill>
                  <a:schemeClr val="tx2"/>
                </a:solidFill>
                <a:latin typeface="Century Gothic" pitchFamily="34" charset="0"/>
              </a:rPr>
              <a:t>διδακτικού υλικού</a:t>
            </a:r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, τις διδακτικές </a:t>
            </a:r>
            <a:r>
              <a:rPr lang="el-GR" sz="2800" i="1">
                <a:solidFill>
                  <a:schemeClr val="tx2"/>
                </a:solidFill>
                <a:latin typeface="Century Gothic" pitchFamily="34" charset="0"/>
              </a:rPr>
              <a:t>δραστηριότητες</a:t>
            </a:r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, τους </a:t>
            </a:r>
            <a:r>
              <a:rPr lang="el-GR" sz="2800" i="1">
                <a:solidFill>
                  <a:schemeClr val="tx2"/>
                </a:solidFill>
                <a:latin typeface="Century Gothic" pitchFamily="34" charset="0"/>
              </a:rPr>
              <a:t>ρόλους</a:t>
            </a:r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 μαθητή και δασκάλου κατά τη διδακτική διαδικασία, καθώς και τα </a:t>
            </a:r>
            <a:r>
              <a:rPr lang="el-GR" sz="2800" i="1">
                <a:solidFill>
                  <a:schemeClr val="tx2"/>
                </a:solidFill>
                <a:latin typeface="Century Gothic" pitchFamily="34" charset="0"/>
              </a:rPr>
              <a:t>μέσα</a:t>
            </a:r>
            <a:r>
              <a:rPr lang="el-GR" sz="2800">
                <a:solidFill>
                  <a:schemeClr val="tx2"/>
                </a:solidFill>
                <a:latin typeface="Century Gothic" pitchFamily="34" charset="0"/>
              </a:rPr>
              <a:t> που θα χρησιμοποιηθούν.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BD0391-9077-498F-BBE0-7F34A687A2E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l-GR"/>
          </a:p>
        </p:txBody>
      </p:sp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2555875" y="54927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03688" y="26035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5651500" y="54927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2555875" y="587692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103688" y="616585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5651500" y="587692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95288" y="981075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877050" y="981075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95288" y="5229225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6877050" y="5300663"/>
            <a:ext cx="1873250" cy="576262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395288" y="1989138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395288" y="32131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395288" y="414972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7451725" y="1989138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7451725" y="32131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7451725" y="414972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258888" y="1557338"/>
            <a:ext cx="302577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2987675" y="981075"/>
            <a:ext cx="1439863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4572000" y="692150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H="1">
            <a:off x="4716463" y="981075"/>
            <a:ext cx="1368425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4859338" y="1557338"/>
            <a:ext cx="302577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1331913" y="34290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4932363" y="34290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1331913" y="2205038"/>
            <a:ext cx="29527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V="1">
            <a:off x="1331913" y="3573463"/>
            <a:ext cx="28797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4859338" y="3500438"/>
            <a:ext cx="25923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V="1">
            <a:off x="1331913" y="3644900"/>
            <a:ext cx="30241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 flipV="1">
            <a:off x="2987675" y="3716338"/>
            <a:ext cx="1439863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V="1">
            <a:off x="4572000" y="378936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H="1" flipV="1">
            <a:off x="4787900" y="3716338"/>
            <a:ext cx="129698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H="1" flipV="1">
            <a:off x="4859338" y="3644900"/>
            <a:ext cx="295275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9" name="Line 34"/>
          <p:cNvSpPr>
            <a:spLocks noChangeShapeType="1"/>
          </p:cNvSpPr>
          <p:nvPr/>
        </p:nvSpPr>
        <p:spPr bwMode="auto">
          <a:xfrm flipH="1">
            <a:off x="4932363" y="2276475"/>
            <a:ext cx="25193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70" name="Oval 35"/>
          <p:cNvSpPr>
            <a:spLocks noChangeArrowheads="1"/>
          </p:cNvSpPr>
          <p:nvPr/>
        </p:nvSpPr>
        <p:spPr bwMode="auto">
          <a:xfrm>
            <a:off x="3657600" y="2705100"/>
            <a:ext cx="1828800" cy="1447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M</a:t>
            </a:r>
            <a:r>
              <a:rPr lang="el-GR" b="1"/>
              <a:t>εθόδευση</a:t>
            </a:r>
          </a:p>
          <a:p>
            <a:pPr algn="ctr"/>
            <a:r>
              <a:rPr lang="el-GR" b="1"/>
              <a:t>διδασκαλίας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BF580C-CD1C-4A56-A875-3F4F1841E10E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l-GR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590800" y="5334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Διδ.ύλη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103688" y="26035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εξετάσεις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5651500" y="54927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βιβλία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555875" y="5876925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;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103688" y="616585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;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5638800" y="58674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;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95288" y="981075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877050" y="981075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μαθητές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95288" y="5229225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διευθυντής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858000" y="5334000"/>
            <a:ext cx="1873250" cy="5762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γονείς</a:t>
            </a:r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609600" y="19812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επαγγ/σμός δ.</a:t>
            </a: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533400" y="32131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προσδοκίες δ.</a:t>
            </a:r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609600" y="41910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αυτοεκτίμηση</a:t>
            </a:r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7451725" y="1989138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μέσα</a:t>
            </a:r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7467600" y="32131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χώρος</a:t>
            </a:r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7467600" y="4114800"/>
            <a:ext cx="936625" cy="431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Century Gothic" pitchFamily="34" charset="0"/>
              </a:rPr>
              <a:t>πλαίσιο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258888" y="1557338"/>
            <a:ext cx="302577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2987675" y="981075"/>
            <a:ext cx="1439863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4572000" y="692150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4716463" y="981075"/>
            <a:ext cx="1368425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4859338" y="1557338"/>
            <a:ext cx="302577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1331913" y="34290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932363" y="34290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1447800" y="2286000"/>
            <a:ext cx="2836863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V="1">
            <a:off x="1600200" y="3573463"/>
            <a:ext cx="2611438" cy="769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4859338" y="3500438"/>
            <a:ext cx="25923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V="1">
            <a:off x="1331913" y="3644900"/>
            <a:ext cx="30241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V="1">
            <a:off x="2987675" y="3716338"/>
            <a:ext cx="1439863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 flipV="1">
            <a:off x="4572000" y="378936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flipH="1" flipV="1">
            <a:off x="4787900" y="3716338"/>
            <a:ext cx="129698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H="1" flipV="1">
            <a:off x="4859338" y="3644900"/>
            <a:ext cx="295275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3657600" y="2705100"/>
            <a:ext cx="1828800" cy="1447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M</a:t>
            </a:r>
            <a:r>
              <a:rPr lang="el-GR" b="1"/>
              <a:t>εθόδευση</a:t>
            </a:r>
          </a:p>
          <a:p>
            <a:pPr algn="ctr"/>
            <a:r>
              <a:rPr lang="el-GR" b="1"/>
              <a:t>διδασκαλίας</a:t>
            </a:r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5410200" y="2276475"/>
            <a:ext cx="2041525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533400" y="990600"/>
            <a:ext cx="1577975" cy="4572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δάσκαλος</a:t>
            </a:r>
          </a:p>
        </p:txBody>
      </p:sp>
      <p:sp>
        <p:nvSpPr>
          <p:cNvPr id="40996" name="Text Box 39"/>
          <p:cNvSpPr txBox="1">
            <a:spLocks noChangeArrowheads="1"/>
          </p:cNvSpPr>
          <p:nvPr/>
        </p:nvSpPr>
        <p:spPr bwMode="auto">
          <a:xfrm>
            <a:off x="7162800" y="5410200"/>
            <a:ext cx="1371600" cy="4572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entury Gothic" pitchFamily="34" charset="0"/>
              </a:rPr>
              <a:t>γονείς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4FC297-BC03-4490-8113-A2B27755B13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l-GR"/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533400" y="4191000"/>
            <a:ext cx="19812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75" y="609600"/>
            <a:ext cx="4792663" cy="803176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Κανόνες λογικής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485900" y="1341438"/>
            <a:ext cx="6172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που υπαγορεύουν τη μέθοδο διδασκαλίας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609600" y="4267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παραγωγή</a:t>
            </a: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2195513" y="5157788"/>
            <a:ext cx="19812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172200" y="4114800"/>
            <a:ext cx="19812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5105400" y="5181600"/>
            <a:ext cx="19812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362200" y="5257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επαγωγή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248400" y="4191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σύνθεση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257800" y="5257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ανάλυση</a:t>
            </a:r>
          </a:p>
        </p:txBody>
      </p:sp>
      <p:cxnSp>
        <p:nvCxnSpPr>
          <p:cNvPr id="41996" name="AutoShape 12"/>
          <p:cNvCxnSpPr>
            <a:cxnSpLocks noChangeShapeType="1"/>
            <a:stCxn id="110595" idx="2"/>
            <a:endCxn id="110597" idx="0"/>
          </p:cNvCxnSpPr>
          <p:nvPr/>
        </p:nvCxnSpPr>
        <p:spPr bwMode="auto">
          <a:xfrm flipH="1">
            <a:off x="1524000" y="2171700"/>
            <a:ext cx="3048000" cy="201930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</p:spPr>
      </p:cxnSp>
      <p:cxnSp>
        <p:nvCxnSpPr>
          <p:cNvPr id="41997" name="AutoShape 13"/>
          <p:cNvCxnSpPr>
            <a:cxnSpLocks noChangeShapeType="1"/>
            <a:stCxn id="110595" idx="2"/>
            <a:endCxn id="110598" idx="0"/>
          </p:cNvCxnSpPr>
          <p:nvPr/>
        </p:nvCxnSpPr>
        <p:spPr bwMode="auto">
          <a:xfrm flipH="1">
            <a:off x="3186113" y="2171700"/>
            <a:ext cx="1385887" cy="2986088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</p:spPr>
      </p:cxnSp>
      <p:cxnSp>
        <p:nvCxnSpPr>
          <p:cNvPr id="41998" name="AutoShape 14"/>
          <p:cNvCxnSpPr>
            <a:cxnSpLocks noChangeShapeType="1"/>
            <a:stCxn id="110595" idx="2"/>
            <a:endCxn id="110600" idx="0"/>
          </p:cNvCxnSpPr>
          <p:nvPr/>
        </p:nvCxnSpPr>
        <p:spPr bwMode="auto">
          <a:xfrm>
            <a:off x="4572000" y="2171700"/>
            <a:ext cx="1524000" cy="300990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</p:spPr>
      </p:cxnSp>
      <p:cxnSp>
        <p:nvCxnSpPr>
          <p:cNvPr id="41999" name="AutoShape 15"/>
          <p:cNvCxnSpPr>
            <a:cxnSpLocks noChangeShapeType="1"/>
            <a:stCxn id="110595" idx="2"/>
            <a:endCxn id="110599" idx="0"/>
          </p:cNvCxnSpPr>
          <p:nvPr/>
        </p:nvCxnSpPr>
        <p:spPr bwMode="auto">
          <a:xfrm>
            <a:off x="4572000" y="2171700"/>
            <a:ext cx="2590800" cy="194310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21757A-3D93-4D0E-8299-EA88202F3CA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l-GR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7675" y="609600"/>
            <a:ext cx="5707063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Μέθοδοι διδασκαλίας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467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Ομαδοσυνεργατική διδασκαλία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Ερευνητική μέθοδος διδασκαλίας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Δραματοποίηση – παιχνίδι ρόλων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Σχέδια συνεργατικής έρευνας. Μέθοδος </a:t>
            </a:r>
            <a:r>
              <a:rPr lang="en-US" sz="2000">
                <a:latin typeface="Century Gothic" pitchFamily="34" charset="0"/>
              </a:rPr>
              <a:t>Project</a:t>
            </a:r>
            <a:endParaRPr lang="el-GR" sz="2000">
              <a:latin typeface="Century Gothic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Διαθεματικές προσεγγίσεις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Βιωματική μάθηση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Μάθηση από παρουσιάσεις. Προκαταβολικοί οργανωτές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Διδασκαλία με τη χρήση ΝΤ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Century Gothic" pitchFamily="34" charset="0"/>
              </a:rPr>
              <a:t> Διδασκαλία επικεντρωμένη στη δημιουργική σκέψη: </a:t>
            </a:r>
            <a:r>
              <a:rPr lang="en-US" sz="2000">
                <a:latin typeface="Century Gothic" pitchFamily="34" charset="0"/>
              </a:rPr>
              <a:t>Synectics</a:t>
            </a:r>
            <a:r>
              <a:rPr lang="el-GR" sz="200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028"/>
          <p:cNvSpPr>
            <a:spLocks noChangeArrowheads="1"/>
          </p:cNvSpPr>
          <p:nvPr/>
        </p:nvSpPr>
        <p:spPr bwMode="auto">
          <a:xfrm>
            <a:off x="1371600" y="457200"/>
            <a:ext cx="6172200" cy="1447800"/>
          </a:xfrm>
          <a:prstGeom prst="downArrowCallout">
            <a:avLst>
              <a:gd name="adj1" fmla="val 106579"/>
              <a:gd name="adj2" fmla="val 106579"/>
              <a:gd name="adj3" fmla="val 16667"/>
              <a:gd name="adj4" fmla="val 66667"/>
            </a:avLst>
          </a:prstGeom>
          <a:solidFill>
            <a:srgbClr val="199BB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628650" y="2209800"/>
            <a:ext cx="78867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el-GR" sz="3200">
                <a:latin typeface="Arial Greek" pitchFamily="34" charset="0"/>
              </a:rPr>
              <a:t>  </a:t>
            </a:r>
            <a:r>
              <a:rPr lang="el-GR" sz="2800">
                <a:latin typeface="Arial Greek" pitchFamily="34" charset="0"/>
              </a:rPr>
              <a:t> </a:t>
            </a:r>
            <a:r>
              <a:rPr lang="el-GR" sz="2800" b="1">
                <a:latin typeface="Century Gothic" pitchFamily="34" charset="0"/>
                <a:cs typeface="Times New Roman" pitchFamily="18" charset="0"/>
              </a:rPr>
              <a:t>Ιδεώδη της αγωγής </a:t>
            </a:r>
            <a:r>
              <a:rPr lang="el-GR" sz="2800" b="1">
                <a:latin typeface="Wingdings" pitchFamily="2" charset="2"/>
                <a:cs typeface="Times New Roman" pitchFamily="18" charset="0"/>
              </a:rPr>
              <a:t>à</a:t>
            </a:r>
            <a:r>
              <a:rPr lang="el-GR" sz="2800" b="1">
                <a:latin typeface="Century Gothic" pitchFamily="34" charset="0"/>
                <a:cs typeface="Times New Roman" pitchFamily="18" charset="0"/>
              </a:rPr>
              <a:t> μορφωτικά αγαθά </a:t>
            </a:r>
            <a:endParaRPr lang="el-GR" sz="2800" b="1"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2800">
                <a:latin typeface="Century Gothic" pitchFamily="34" charset="0"/>
              </a:rPr>
              <a:t>	</a:t>
            </a:r>
            <a:r>
              <a:rPr lang="el-GR" sz="2800">
                <a:latin typeface="Century Gothic" pitchFamily="34" charset="0"/>
                <a:cs typeface="Times New Roman" pitchFamily="18" charset="0"/>
              </a:rPr>
              <a:t>Σκοποί της αγ</a:t>
            </a:r>
            <a:r>
              <a:rPr lang="el-GR" sz="2800">
                <a:latin typeface="Century Gothic" pitchFamily="34" charset="0"/>
              </a:rPr>
              <a:t>ωγής</a:t>
            </a:r>
            <a:endParaRPr lang="el-GR" sz="2800"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2800">
                <a:latin typeface="Century Gothic" pitchFamily="34" charset="0"/>
              </a:rPr>
              <a:t>		</a:t>
            </a:r>
            <a:r>
              <a:rPr lang="el-GR" sz="2800">
                <a:latin typeface="Century Gothic" pitchFamily="34" charset="0"/>
                <a:cs typeface="Times New Roman" pitchFamily="18" charset="0"/>
              </a:rPr>
              <a:t> Σκοποί των μαθημάτων</a:t>
            </a:r>
            <a:endParaRPr lang="el-GR" sz="2800"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2800">
                <a:latin typeface="Century Gothic" pitchFamily="34" charset="0"/>
              </a:rPr>
              <a:t>			</a:t>
            </a:r>
            <a:r>
              <a:rPr lang="el-GR" sz="2800">
                <a:latin typeface="Century Gothic" pitchFamily="34" charset="0"/>
                <a:cs typeface="Times New Roman" pitchFamily="18" charset="0"/>
              </a:rPr>
              <a:t>Στόχοι </a:t>
            </a:r>
            <a:r>
              <a:rPr lang="el-GR" sz="2800">
                <a:latin typeface="Century Gothic" pitchFamily="34" charset="0"/>
              </a:rPr>
              <a:t>της </a:t>
            </a:r>
            <a:r>
              <a:rPr lang="el-GR" sz="2800">
                <a:latin typeface="Century Gothic" pitchFamily="34" charset="0"/>
                <a:cs typeface="Times New Roman" pitchFamily="18" charset="0"/>
              </a:rPr>
              <a:t>διδασκαλίας</a:t>
            </a:r>
          </a:p>
          <a:p>
            <a:pPr fontAlgn="b">
              <a:spcBef>
                <a:spcPct val="50000"/>
              </a:spcBef>
            </a:pPr>
            <a:r>
              <a:rPr lang="el-GR" sz="2800">
                <a:latin typeface="Century Gothic" pitchFamily="34" charset="0"/>
              </a:rPr>
              <a:t>				</a:t>
            </a:r>
            <a:r>
              <a:rPr lang="el-GR" sz="2800">
                <a:latin typeface="Century Gothic" pitchFamily="34" charset="0"/>
                <a:cs typeface="Times New Roman" pitchFamily="18" charset="0"/>
              </a:rPr>
              <a:t>Στόχοι </a:t>
            </a:r>
            <a:r>
              <a:rPr lang="el-GR" sz="2800">
                <a:latin typeface="Century Gothic" pitchFamily="34" charset="0"/>
              </a:rPr>
              <a:t>της </a:t>
            </a:r>
            <a:r>
              <a:rPr lang="el-GR" sz="2800">
                <a:latin typeface="Century Gothic" pitchFamily="34" charset="0"/>
                <a:cs typeface="Times New Roman" pitchFamily="18" charset="0"/>
              </a:rPr>
              <a:t>μάθησης</a:t>
            </a:r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1611313" y="533400"/>
            <a:ext cx="5921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</a:pPr>
            <a:r>
              <a:rPr lang="el-GR" sz="3200" b="1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ΘΕΩΡΙΑ ΤΗΣ ΔΙΔΑΣΚΑΛΙΑΣ</a:t>
            </a:r>
            <a:endParaRPr lang="el-GR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7412" name="Line 1029"/>
          <p:cNvSpPr>
            <a:spLocks noChangeShapeType="1"/>
          </p:cNvSpPr>
          <p:nvPr/>
        </p:nvSpPr>
        <p:spPr bwMode="auto">
          <a:xfrm>
            <a:off x="6858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3" name="Line 1030"/>
          <p:cNvSpPr>
            <a:spLocks noChangeShapeType="1"/>
          </p:cNvSpPr>
          <p:nvPr/>
        </p:nvSpPr>
        <p:spPr bwMode="auto">
          <a:xfrm>
            <a:off x="685800" y="281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4" name="Line 1031"/>
          <p:cNvSpPr>
            <a:spLocks noChangeShapeType="1"/>
          </p:cNvSpPr>
          <p:nvPr/>
        </p:nvSpPr>
        <p:spPr bwMode="auto">
          <a:xfrm>
            <a:off x="14478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5" name="Line 1032"/>
          <p:cNvSpPr>
            <a:spLocks noChangeShapeType="1"/>
          </p:cNvSpPr>
          <p:nvPr/>
        </p:nvSpPr>
        <p:spPr bwMode="auto">
          <a:xfrm>
            <a:off x="1447800" y="3581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6" name="Line 1033"/>
          <p:cNvSpPr>
            <a:spLocks noChangeShapeType="1"/>
          </p:cNvSpPr>
          <p:nvPr/>
        </p:nvSpPr>
        <p:spPr bwMode="auto">
          <a:xfrm>
            <a:off x="25146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7" name="Line 1034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8" name="Line 1035"/>
          <p:cNvSpPr>
            <a:spLocks noChangeShapeType="1"/>
          </p:cNvSpPr>
          <p:nvPr/>
        </p:nvSpPr>
        <p:spPr bwMode="auto">
          <a:xfrm>
            <a:off x="32766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19" name="Line 1036"/>
          <p:cNvSpPr>
            <a:spLocks noChangeShapeType="1"/>
          </p:cNvSpPr>
          <p:nvPr/>
        </p:nvSpPr>
        <p:spPr bwMode="auto">
          <a:xfrm>
            <a:off x="3276600" y="502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20" name="Line 1037"/>
          <p:cNvSpPr>
            <a:spLocks noChangeShapeType="1"/>
          </p:cNvSpPr>
          <p:nvPr/>
        </p:nvSpPr>
        <p:spPr bwMode="auto">
          <a:xfrm>
            <a:off x="42672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21" name="Line 1038"/>
          <p:cNvSpPr>
            <a:spLocks noChangeShapeType="1"/>
          </p:cNvSpPr>
          <p:nvPr/>
        </p:nvSpPr>
        <p:spPr bwMode="auto">
          <a:xfrm>
            <a:off x="4267200" y="58674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22" name="Line 1039"/>
          <p:cNvSpPr>
            <a:spLocks noChangeShapeType="1"/>
          </p:cNvSpPr>
          <p:nvPr/>
        </p:nvSpPr>
        <p:spPr bwMode="auto">
          <a:xfrm>
            <a:off x="8077200" y="586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23" name="Line 1040"/>
          <p:cNvSpPr>
            <a:spLocks noChangeShapeType="1"/>
          </p:cNvSpPr>
          <p:nvPr/>
        </p:nvSpPr>
        <p:spPr bwMode="auto">
          <a:xfrm>
            <a:off x="8534400" y="5867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7424" name="Line 1042"/>
          <p:cNvSpPr>
            <a:spLocks noChangeShapeType="1"/>
          </p:cNvSpPr>
          <p:nvPr/>
        </p:nvSpPr>
        <p:spPr bwMode="auto">
          <a:xfrm>
            <a:off x="304800" y="3048000"/>
            <a:ext cx="3429000" cy="2895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502457-6654-4C3E-A4CD-0DC95826635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l-GR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6697662" cy="1143000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Μορφή διδασκαλίας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18684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dirty="0" smtClean="0"/>
              <a:t>Είδος επικοινωνίας και αλληλεπίδρασης</a:t>
            </a:r>
          </a:p>
          <a:p>
            <a:pPr algn="ctr">
              <a:buFont typeface="Wingdings" pitchFamily="2" charset="2"/>
              <a:buNone/>
            </a:pPr>
            <a:r>
              <a:rPr lang="el-GR" dirty="0" smtClean="0"/>
              <a:t>μεταξύ των στοιχείων </a:t>
            </a:r>
          </a:p>
          <a:p>
            <a:pPr algn="ctr">
              <a:buFont typeface="Wingdings" pitchFamily="2" charset="2"/>
              <a:buNone/>
            </a:pPr>
            <a:r>
              <a:rPr lang="el-GR" dirty="0" smtClean="0"/>
              <a:t>του διδακτικού τριγώνου…. </a:t>
            </a:r>
          </a:p>
          <a:p>
            <a:pPr algn="ctr">
              <a:buFont typeface="Wingdings" pitchFamily="2" charset="2"/>
              <a:buNone/>
            </a:pPr>
            <a:r>
              <a:rPr lang="el-GR" dirty="0" smtClean="0"/>
              <a:t>(</a:t>
            </a:r>
            <a:r>
              <a:rPr lang="el-GR" b="1" dirty="0" smtClean="0"/>
              <a:t>σήμερα πολυγώνου</a:t>
            </a:r>
            <a:r>
              <a:rPr lang="el-GR" dirty="0" smtClean="0"/>
              <a:t>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Μ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3657600" y="4876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4572000" y="4876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200400" y="5638800"/>
            <a:ext cx="37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entury Gothic" pitchFamily="34" charset="0"/>
              </a:rPr>
              <a:t>Δ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562600" y="56388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latin typeface="Century Gothic" pitchFamily="34" charset="0"/>
              </a:rPr>
              <a:t>Α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3657600" y="594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DC91F3-8C8A-47F1-B358-9DA35966A41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l-GR"/>
          </a:p>
        </p:txBody>
      </p:sp>
      <p:sp>
        <p:nvSpPr>
          <p:cNvPr id="109582" name="Oval 14"/>
          <p:cNvSpPr>
            <a:spLocks noChangeArrowheads="1"/>
          </p:cNvSpPr>
          <p:nvPr/>
        </p:nvSpPr>
        <p:spPr bwMode="auto">
          <a:xfrm>
            <a:off x="6553200" y="2857500"/>
            <a:ext cx="1524000" cy="1143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9581" name="Oval 13"/>
          <p:cNvSpPr>
            <a:spLocks noChangeArrowheads="1"/>
          </p:cNvSpPr>
          <p:nvPr/>
        </p:nvSpPr>
        <p:spPr bwMode="auto">
          <a:xfrm>
            <a:off x="533400" y="2895600"/>
            <a:ext cx="1524000" cy="1143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Μορφές διδασκαλίας (1)</a:t>
            </a: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1208088" y="4800600"/>
            <a:ext cx="6324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1439863" y="4191000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latin typeface="Century Gothic" pitchFamily="34" charset="0"/>
              </a:rPr>
              <a:t>Συνεχές μορφών διδασκαλίας</a:t>
            </a:r>
          </a:p>
        </p:txBody>
      </p:sp>
      <p:sp>
        <p:nvSpPr>
          <p:cNvPr id="46091" name="Text Box 9"/>
          <p:cNvSpPr txBox="1">
            <a:spLocks noChangeArrowheads="1"/>
          </p:cNvSpPr>
          <p:nvPr/>
        </p:nvSpPr>
        <p:spPr bwMode="auto">
          <a:xfrm>
            <a:off x="457200" y="5029200"/>
            <a:ext cx="171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>
                <a:latin typeface="Century Gothic" pitchFamily="34" charset="0"/>
              </a:rPr>
              <a:t>παθητικότητα</a:t>
            </a:r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6553200" y="5029200"/>
            <a:ext cx="1655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>
                <a:latin typeface="Century Gothic" pitchFamily="34" charset="0"/>
              </a:rPr>
              <a:t>αυτενέργεια/</a:t>
            </a:r>
          </a:p>
          <a:p>
            <a:r>
              <a:rPr lang="el-GR" sz="2000">
                <a:latin typeface="Century Gothic" pitchFamily="34" charset="0"/>
              </a:rPr>
              <a:t>πρωτοβουλία</a:t>
            </a: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381000" y="303847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ο έλεγχος </a:t>
            </a:r>
          </a:p>
          <a:p>
            <a:pPr algn="ctr"/>
            <a:r>
              <a:rPr lang="el-GR" sz="2000">
                <a:latin typeface="Century Gothic" pitchFamily="34" charset="0"/>
              </a:rPr>
              <a:t>στο δάσκαλο</a:t>
            </a:r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6400800" y="3078163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ο έλεγχος </a:t>
            </a:r>
          </a:p>
          <a:p>
            <a:pPr algn="ctr"/>
            <a:r>
              <a:rPr lang="el-GR" sz="2000">
                <a:latin typeface="Century Gothic" pitchFamily="34" charset="0"/>
              </a:rPr>
              <a:t>στο μαθητή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2954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73152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CAD15B-230A-4C4F-910D-FDB26D198FC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l-G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692150"/>
            <a:ext cx="4699000" cy="6350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To </a:t>
            </a: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διδακτικό συνεχές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358775" y="1989138"/>
            <a:ext cx="8424863" cy="935037"/>
          </a:xfrm>
          <a:prstGeom prst="rect">
            <a:avLst/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solidFill>
                  <a:schemeClr val="bg1"/>
                </a:solidFill>
                <a:latin typeface="Century Gothic" pitchFamily="34" charset="0"/>
              </a:rPr>
              <a:t>Δασκαλική παρέμβαση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5651500" y="2133600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>
                <a:solidFill>
                  <a:schemeClr val="bg1"/>
                </a:solidFill>
                <a:latin typeface="Century Gothic" pitchFamily="34" charset="0"/>
              </a:rPr>
              <a:t>Μαθητική εμπλοκή</a:t>
            </a:r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395288" y="1989138"/>
            <a:ext cx="8424862" cy="935037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0" y="4292600"/>
            <a:ext cx="2016125" cy="1196975"/>
          </a:xfrm>
          <a:prstGeom prst="rect">
            <a:avLst/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entury Gothic" pitchFamily="34" charset="0"/>
              </a:rPr>
              <a:t>Μοντέλο</a:t>
            </a:r>
          </a:p>
          <a:p>
            <a:pPr algn="ctr"/>
            <a:r>
              <a:rPr lang="el-GR">
                <a:latin typeface="Century Gothic" pitchFamily="34" charset="0"/>
              </a:rPr>
              <a:t>μονολογικής διδακαλίας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2268538" y="5084763"/>
            <a:ext cx="2016125" cy="1196975"/>
          </a:xfrm>
          <a:prstGeom prst="rect">
            <a:avLst/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entury Gothic" pitchFamily="34" charset="0"/>
              </a:rPr>
              <a:t>Μοντέλο</a:t>
            </a:r>
          </a:p>
          <a:p>
            <a:pPr algn="ctr"/>
            <a:r>
              <a:rPr lang="el-GR">
                <a:latin typeface="Century Gothic" pitchFamily="34" charset="0"/>
              </a:rPr>
              <a:t>γνωστικής μαθητείας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4572000" y="5013325"/>
            <a:ext cx="2232025" cy="1200150"/>
          </a:xfrm>
          <a:prstGeom prst="rect">
            <a:avLst/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entury Gothic" pitchFamily="34" charset="0"/>
              </a:rPr>
              <a:t>Μοντέλο</a:t>
            </a:r>
          </a:p>
          <a:p>
            <a:pPr algn="ctr"/>
            <a:r>
              <a:rPr lang="el-GR" b="1" i="1">
                <a:latin typeface="Century Gothic" pitchFamily="34" charset="0"/>
              </a:rPr>
              <a:t>ομαδικής </a:t>
            </a:r>
            <a:r>
              <a:rPr lang="el-GR">
                <a:latin typeface="Century Gothic" pitchFamily="34" charset="0"/>
              </a:rPr>
              <a:t>ακαθοδήγητης διερεύνησης</a:t>
            </a:r>
          </a:p>
        </p:txBody>
      </p:sp>
      <p:sp>
        <p:nvSpPr>
          <p:cNvPr id="47114" name="Text Box 12"/>
          <p:cNvSpPr txBox="1">
            <a:spLocks noChangeArrowheads="1"/>
          </p:cNvSpPr>
          <p:nvPr/>
        </p:nvSpPr>
        <p:spPr bwMode="auto">
          <a:xfrm>
            <a:off x="6911975" y="4292600"/>
            <a:ext cx="2232025" cy="1200150"/>
          </a:xfrm>
          <a:prstGeom prst="rect">
            <a:avLst/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entury Gothic" pitchFamily="34" charset="0"/>
              </a:rPr>
              <a:t>Μοντέλο</a:t>
            </a:r>
          </a:p>
          <a:p>
            <a:pPr algn="ctr"/>
            <a:r>
              <a:rPr lang="el-GR" b="1" i="1">
                <a:latin typeface="Century Gothic" pitchFamily="34" charset="0"/>
              </a:rPr>
              <a:t>ατομικής </a:t>
            </a:r>
            <a:r>
              <a:rPr lang="el-GR">
                <a:latin typeface="Century Gothic" pitchFamily="34" charset="0"/>
              </a:rPr>
              <a:t>ακαθοδήγητης διερεύνησης</a:t>
            </a:r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>
            <a:off x="900113" y="2924175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>
            <a:off x="3203575" y="2924175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5651500" y="2917825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7118" name="Line 16"/>
          <p:cNvSpPr>
            <a:spLocks noChangeShapeType="1"/>
          </p:cNvSpPr>
          <p:nvPr/>
        </p:nvSpPr>
        <p:spPr bwMode="auto">
          <a:xfrm>
            <a:off x="7885113" y="2924175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6D663A-6FDD-41BE-89E0-B829348EE17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l-G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Μορφές διδασκαλίας (2)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914400" y="4114800"/>
            <a:ext cx="2005013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>
                <a:latin typeface="Century Gothic" pitchFamily="34" charset="0"/>
              </a:rPr>
              <a:t>διδακτικές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5791200" y="4191000"/>
            <a:ext cx="20701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>
                <a:latin typeface="Century Gothic" pitchFamily="34" charset="0"/>
              </a:rPr>
              <a:t>κοινωνικές</a:t>
            </a:r>
          </a:p>
        </p:txBody>
      </p:sp>
      <p:cxnSp>
        <p:nvCxnSpPr>
          <p:cNvPr id="48133" name="AutoShape 6"/>
          <p:cNvCxnSpPr>
            <a:cxnSpLocks noChangeShapeType="1"/>
            <a:endCxn id="48131" idx="0"/>
          </p:cNvCxnSpPr>
          <p:nvPr/>
        </p:nvCxnSpPr>
        <p:spPr bwMode="auto">
          <a:xfrm flipH="1">
            <a:off x="1917700" y="1828800"/>
            <a:ext cx="2654300" cy="2286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34" name="AutoShape 7"/>
          <p:cNvCxnSpPr>
            <a:cxnSpLocks noChangeShapeType="1"/>
            <a:endCxn id="48132" idx="0"/>
          </p:cNvCxnSpPr>
          <p:nvPr/>
        </p:nvCxnSpPr>
        <p:spPr bwMode="auto">
          <a:xfrm>
            <a:off x="4572000" y="1828800"/>
            <a:ext cx="2254250" cy="2362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6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09888D-17C5-4C5A-95D7-5FB923EC0169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l-GR" smtClean="0"/>
          </a:p>
        </p:txBody>
      </p:sp>
      <p:sp>
        <p:nvSpPr>
          <p:cNvPr id="121874" name="Oval 18"/>
          <p:cNvSpPr>
            <a:spLocks noChangeArrowheads="1"/>
          </p:cNvSpPr>
          <p:nvPr/>
        </p:nvSpPr>
        <p:spPr bwMode="auto">
          <a:xfrm>
            <a:off x="2987675" y="4724400"/>
            <a:ext cx="3097213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Διδακτική μορφή διδασκαλίας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565400"/>
            <a:ext cx="2232025" cy="126682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800" smtClean="0"/>
              <a:t> Βαθμός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800" smtClean="0"/>
              <a:t>καθοδήγησης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800" smtClean="0"/>
              <a:t>από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800" smtClean="0"/>
              <a:t> εκπαιδευτικό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5867400" y="2636838"/>
            <a:ext cx="2087563" cy="1123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000">
                <a:latin typeface="Century Gothic" pitchFamily="34" charset="0"/>
              </a:rPr>
              <a:t> Βαθμός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000">
                <a:latin typeface="Century Gothic" pitchFamily="34" charset="0"/>
              </a:rPr>
              <a:t>εμπλοκής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000">
                <a:latin typeface="Century Gothic" pitchFamily="34" charset="0"/>
              </a:rPr>
              <a:t>μαθητών</a:t>
            </a:r>
          </a:p>
        </p:txBody>
      </p:sp>
      <p:sp>
        <p:nvSpPr>
          <p:cNvPr id="49158" name="AutoShape 5"/>
          <p:cNvSpPr>
            <a:spLocks/>
          </p:cNvSpPr>
          <p:nvPr/>
        </p:nvSpPr>
        <p:spPr bwMode="auto">
          <a:xfrm rot="5400000">
            <a:off x="4264026" y="1862137"/>
            <a:ext cx="615950" cy="4613275"/>
          </a:xfrm>
          <a:prstGeom prst="rightBrace">
            <a:avLst>
              <a:gd name="adj1" fmla="val 6241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49159" name="Text Box 17"/>
          <p:cNvSpPr txBox="1">
            <a:spLocks noChangeArrowheads="1"/>
          </p:cNvSpPr>
          <p:nvPr/>
        </p:nvSpPr>
        <p:spPr bwMode="auto">
          <a:xfrm>
            <a:off x="3419475" y="4941888"/>
            <a:ext cx="23764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 b="1">
                <a:latin typeface="Century Gothic" pitchFamily="34" charset="0"/>
              </a:rPr>
              <a:t>Είδος λεκτικής</a:t>
            </a:r>
          </a:p>
          <a:p>
            <a:pPr algn="ctr"/>
            <a:r>
              <a:rPr lang="el-GR" sz="2400" b="1">
                <a:latin typeface="Century Gothic" pitchFamily="34" charset="0"/>
              </a:rPr>
              <a:t>επικοινωνίας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8771AC-386D-4285-95EF-00F492EAE964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l-GR"/>
          </a:p>
        </p:txBody>
      </p:sp>
      <p:sp>
        <p:nvSpPr>
          <p:cNvPr id="50178" name="AutoShape 7"/>
          <p:cNvSpPr>
            <a:spLocks noChangeArrowheads="1"/>
          </p:cNvSpPr>
          <p:nvPr/>
        </p:nvSpPr>
        <p:spPr bwMode="auto">
          <a:xfrm>
            <a:off x="468313" y="3789363"/>
            <a:ext cx="3527425" cy="2519362"/>
          </a:xfrm>
          <a:prstGeom prst="roundRect">
            <a:avLst>
              <a:gd name="adj" fmla="val 16667"/>
            </a:avLst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50179" name="AutoShape 8"/>
          <p:cNvSpPr>
            <a:spLocks noChangeArrowheads="1"/>
          </p:cNvSpPr>
          <p:nvPr/>
        </p:nvSpPr>
        <p:spPr bwMode="auto">
          <a:xfrm>
            <a:off x="5148263" y="3789363"/>
            <a:ext cx="3527425" cy="2519362"/>
          </a:xfrm>
          <a:prstGeom prst="roundRect">
            <a:avLst>
              <a:gd name="adj" fmla="val 16667"/>
            </a:avLst>
          </a:prstGeom>
          <a:solidFill>
            <a:srgbClr val="A2C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765175"/>
            <a:ext cx="6408737" cy="708025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Δασκαλο-μαθητική επικοινωνία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806700" y="2205038"/>
            <a:ext cx="3530600" cy="5286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800" dirty="0"/>
              <a:t>Τρόποι εκφοράς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00113" y="4076700"/>
            <a:ext cx="27368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μονόλογος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ερωταπόκριση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διαλεκτική αντιπαράθεση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724525" y="3933825"/>
            <a:ext cx="27368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ακροαματική πληροφόρηση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επαγωγικός συμπερασμός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διερεύνηση</a:t>
            </a:r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 flipH="1">
            <a:off x="2700338" y="2781300"/>
            <a:ext cx="1871662" cy="7921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4572000" y="2781300"/>
            <a:ext cx="2232025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B8CFB6-CE10-4065-A5C0-D69FF25F6D8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l-GR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Μορφές διδασκαλίας (3)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467544" y="4149080"/>
            <a:ext cx="3744416" cy="588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/>
              <a:t>δασκαλοκεντρικές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181600" y="5562600"/>
            <a:ext cx="1905000" cy="588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/>
              <a:t>   μικτές</a:t>
            </a:r>
          </a:p>
        </p:txBody>
      </p:sp>
      <p:cxnSp>
        <p:nvCxnSpPr>
          <p:cNvPr id="51209" name="AutoShape 5"/>
          <p:cNvCxnSpPr>
            <a:cxnSpLocks noChangeShapeType="1"/>
          </p:cNvCxnSpPr>
          <p:nvPr/>
        </p:nvCxnSpPr>
        <p:spPr bwMode="auto">
          <a:xfrm flipH="1">
            <a:off x="1917700" y="1844675"/>
            <a:ext cx="2654300" cy="2286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210" name="AutoShape 6"/>
          <p:cNvCxnSpPr>
            <a:cxnSpLocks noChangeShapeType="1"/>
            <a:endCxn id="0" idx="0"/>
          </p:cNvCxnSpPr>
          <p:nvPr/>
        </p:nvCxnSpPr>
        <p:spPr bwMode="auto">
          <a:xfrm>
            <a:off x="4572000" y="1828800"/>
            <a:ext cx="1562100" cy="3733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115616" y="5638800"/>
            <a:ext cx="3608784" cy="588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3200" dirty="0" err="1"/>
              <a:t>μαθητοκεντρικές</a:t>
            </a:r>
            <a:endParaRPr lang="el-GR" sz="3200" dirty="0"/>
          </a:p>
        </p:txBody>
      </p:sp>
      <p:sp>
        <p:nvSpPr>
          <p:cNvPr id="51214" name="Line 8"/>
          <p:cNvSpPr>
            <a:spLocks noChangeShapeType="1"/>
          </p:cNvSpPr>
          <p:nvPr/>
        </p:nvSpPr>
        <p:spPr bwMode="auto">
          <a:xfrm flipH="1">
            <a:off x="3048000" y="1828800"/>
            <a:ext cx="152400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5562600" y="4191000"/>
            <a:ext cx="3329880" cy="5889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 err="1"/>
              <a:t>ομαδοκεντρικές</a:t>
            </a:r>
            <a:endParaRPr lang="el-GR" sz="3200" dirty="0"/>
          </a:p>
        </p:txBody>
      </p:sp>
      <p:sp>
        <p:nvSpPr>
          <p:cNvPr id="51218" name="Line 10"/>
          <p:cNvSpPr>
            <a:spLocks noChangeShapeType="1"/>
          </p:cNvSpPr>
          <p:nvPr/>
        </p:nvSpPr>
        <p:spPr bwMode="auto">
          <a:xfrm>
            <a:off x="4572000" y="1828800"/>
            <a:ext cx="2514600" cy="2362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609600"/>
            <a:ext cx="7793037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/>
              <a:t>Μορφές διδασκαλίας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52400" y="2667000"/>
            <a:ext cx="1966913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/>
              <a:t>μονολογική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1671638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/>
              <a:t>διαλογική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066800" y="4648200"/>
            <a:ext cx="1806575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/>
              <a:t>διαλεκτική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133600" y="5410200"/>
            <a:ext cx="1874838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/>
              <a:t>επιδεικτική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478213" y="6096000"/>
            <a:ext cx="2187575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/>
              <a:t>διερευνητική</a:t>
            </a:r>
          </a:p>
        </p:txBody>
      </p:sp>
      <p:cxnSp>
        <p:nvCxnSpPr>
          <p:cNvPr id="99336" name="AutoShape 8"/>
          <p:cNvCxnSpPr>
            <a:cxnSpLocks noChangeShapeType="1"/>
            <a:stCxn id="99330" idx="2"/>
            <a:endCxn id="99331" idx="0"/>
          </p:cNvCxnSpPr>
          <p:nvPr/>
        </p:nvCxnSpPr>
        <p:spPr bwMode="auto">
          <a:xfrm flipH="1">
            <a:off x="1136650" y="1752600"/>
            <a:ext cx="3435350" cy="9144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37" name="AutoShape 9"/>
          <p:cNvCxnSpPr>
            <a:cxnSpLocks noChangeShapeType="1"/>
            <a:stCxn id="99330" idx="2"/>
            <a:endCxn id="99332" idx="0"/>
          </p:cNvCxnSpPr>
          <p:nvPr/>
        </p:nvCxnSpPr>
        <p:spPr bwMode="auto">
          <a:xfrm flipH="1">
            <a:off x="1446213" y="1752600"/>
            <a:ext cx="3125787" cy="19050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39" name="AutoShape 11"/>
          <p:cNvCxnSpPr>
            <a:cxnSpLocks noChangeShapeType="1"/>
            <a:stCxn id="99330" idx="2"/>
            <a:endCxn id="99333" idx="0"/>
          </p:cNvCxnSpPr>
          <p:nvPr/>
        </p:nvCxnSpPr>
        <p:spPr bwMode="auto">
          <a:xfrm flipH="1">
            <a:off x="1970088" y="1752600"/>
            <a:ext cx="2601912" cy="28956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40" name="AutoShape 12"/>
          <p:cNvCxnSpPr>
            <a:cxnSpLocks noChangeShapeType="1"/>
            <a:stCxn id="99330" idx="2"/>
            <a:endCxn id="99334" idx="0"/>
          </p:cNvCxnSpPr>
          <p:nvPr/>
        </p:nvCxnSpPr>
        <p:spPr bwMode="auto">
          <a:xfrm flipH="1">
            <a:off x="3071813" y="1752600"/>
            <a:ext cx="1500187" cy="36576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41" name="AutoShape 13"/>
          <p:cNvCxnSpPr>
            <a:cxnSpLocks noChangeShapeType="1"/>
            <a:stCxn id="99330" idx="2"/>
            <a:endCxn id="99335" idx="0"/>
          </p:cNvCxnSpPr>
          <p:nvPr/>
        </p:nvCxnSpPr>
        <p:spPr bwMode="auto">
          <a:xfrm>
            <a:off x="4413250" y="1752600"/>
            <a:ext cx="0" cy="43434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7086600" y="2667000"/>
            <a:ext cx="1949896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/>
              <a:t>συλλογική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876800" y="5410200"/>
            <a:ext cx="3655640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err="1"/>
              <a:t>ομαδοσυνεργατική</a:t>
            </a:r>
            <a:endParaRPr lang="el-GR" sz="2800" dirty="0"/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6629400" y="4724400"/>
            <a:ext cx="1454150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/>
              <a:t>εταιρική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7239000" y="3810000"/>
            <a:ext cx="1653480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800"/>
              <a:t>ατομική</a:t>
            </a:r>
          </a:p>
        </p:txBody>
      </p:sp>
      <p:cxnSp>
        <p:nvCxnSpPr>
          <p:cNvPr id="99347" name="AutoShape 19"/>
          <p:cNvCxnSpPr>
            <a:cxnSpLocks noChangeShapeType="1"/>
            <a:stCxn id="99330" idx="2"/>
            <a:endCxn id="99342" idx="0"/>
          </p:cNvCxnSpPr>
          <p:nvPr/>
        </p:nvCxnSpPr>
        <p:spPr bwMode="auto">
          <a:xfrm>
            <a:off x="4571207" y="1752600"/>
            <a:ext cx="3490341" cy="9144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48" name="AutoShape 20"/>
          <p:cNvCxnSpPr>
            <a:cxnSpLocks noChangeShapeType="1"/>
            <a:stCxn id="99330" idx="2"/>
            <a:endCxn id="99344" idx="0"/>
          </p:cNvCxnSpPr>
          <p:nvPr/>
        </p:nvCxnSpPr>
        <p:spPr bwMode="auto">
          <a:xfrm>
            <a:off x="4571207" y="1752600"/>
            <a:ext cx="2133413" cy="36576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50" name="AutoShape 22"/>
          <p:cNvCxnSpPr>
            <a:cxnSpLocks noChangeShapeType="1"/>
            <a:stCxn id="99330" idx="2"/>
            <a:endCxn id="99345" idx="0"/>
          </p:cNvCxnSpPr>
          <p:nvPr/>
        </p:nvCxnSpPr>
        <p:spPr bwMode="auto">
          <a:xfrm>
            <a:off x="4572000" y="1752600"/>
            <a:ext cx="2784475" cy="2971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9351" name="AutoShape 23"/>
          <p:cNvCxnSpPr>
            <a:cxnSpLocks noChangeShapeType="1"/>
            <a:stCxn id="99330" idx="2"/>
            <a:endCxn id="99346" idx="0"/>
          </p:cNvCxnSpPr>
          <p:nvPr/>
        </p:nvCxnSpPr>
        <p:spPr bwMode="auto">
          <a:xfrm>
            <a:off x="4571207" y="1752600"/>
            <a:ext cx="3494533" cy="20574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7F95A4-739B-4456-9E88-AFC3815BA85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l-GR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Η χρήση μονολόγου από το δάσκαλο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1042988" y="2276475"/>
            <a:ext cx="7058025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l-GR" dirty="0">
                <a:latin typeface="Century Gothic" pitchFamily="34" charset="0"/>
              </a:rPr>
              <a:t> </a:t>
            </a:r>
            <a:r>
              <a:rPr lang="el-GR" sz="2400" dirty="0">
                <a:latin typeface="Century Gothic" pitchFamily="34" charset="0"/>
              </a:rPr>
              <a:t>όλοι οι μαθητές δεν έχουν ανάγκη από την ίδια πληροφόρηση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l-GR" sz="2400" dirty="0">
                <a:latin typeface="Century Gothic" pitchFamily="34" charset="0"/>
              </a:rPr>
              <a:t> δεν προσφέρει ευκαιρίες αυτενέργειας και άσκησης κοινωνικών ικανοτήτων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l-GR" sz="2400" dirty="0">
                <a:latin typeface="Century Gothic" pitchFamily="34" charset="0"/>
              </a:rPr>
              <a:t> διαρκεί περισσότερο από </a:t>
            </a:r>
            <a:r>
              <a:rPr lang="el-GR" sz="2400" dirty="0" smtClean="0">
                <a:latin typeface="Century Gothic" pitchFamily="34" charset="0"/>
              </a:rPr>
              <a:t>όσο </a:t>
            </a:r>
            <a:r>
              <a:rPr lang="el-GR" sz="2400" dirty="0">
                <a:latin typeface="Century Gothic" pitchFamily="34" charset="0"/>
              </a:rPr>
              <a:t>αντέχει η μαθητική προσοχή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l-GR" sz="2400" dirty="0">
                <a:latin typeface="Century Gothic" pitchFamily="34" charset="0"/>
              </a:rPr>
              <a:t> υπηρετεί μόνο την πληροφόρηση, χωρίς να αναπτύσσει ικανότητες και στάσεις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1042988" y="1484313"/>
            <a:ext cx="338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solidFill>
                  <a:schemeClr val="folHlink"/>
                </a:solidFill>
                <a:latin typeface="Century Gothic" pitchFamily="34" charset="0"/>
              </a:rPr>
              <a:t>Επικρίθηκε επειδή: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6ADF95-4B9C-401C-A317-77A1591C1B6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l-GR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332656"/>
            <a:ext cx="7793037" cy="70802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Η χρήση μονολόγου από το δάσκαλο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8207375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αναπτύσσει «σιωπηρή εσωτερική ενεργητικότητα»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χρησιμοποιείται για δημιουργία προβληματισμού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αποτελεί εισαγωγή για θέματα άλλων μορφών διδ/λίας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ανακεφαλαιώνει σύντομα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προσφέρει δυσεύρετες πληροφορίες στους μαθητές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ο δάσκαλος αφηγείται προσωπικές εμπειρίες, μύθους, λαϊκές ή έντεχνες ιστορίες κ.λπ.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υπάρχει έλλειψη διδακτικού χρόνου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είναι απαραίτητη η διεξοδική ανάλυση εννοιών και αρχών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γεγονότα, καταστάσεις, αξίες και στάσεις στο μάθημα επιδέχονται πολλές ερμηνείες 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-"/>
            </a:pPr>
            <a:r>
              <a:rPr lang="el-GR" sz="2000">
                <a:latin typeface="Century Gothic" pitchFamily="34" charset="0"/>
              </a:rPr>
              <a:t> συνοψίζει συμπεράσματα από διαλογικές και διερευνητικές μορφές διδασκαλίας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3384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folHlink"/>
                </a:solidFill>
                <a:latin typeface="Century Gothic" pitchFamily="34" charset="0"/>
              </a:rPr>
              <a:t>Είναι θετική όταν: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0" y="228600"/>
            <a:ext cx="6477000" cy="65087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</a:rPr>
              <a:t>Η οργάνωση ενός μαθήματος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698625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entury Gothic" pitchFamily="34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343400" y="2057400"/>
            <a:ext cx="4486275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el-GR" sz="320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Αναλυτικά  Προγράμματα</a:t>
            </a:r>
            <a:endParaRPr lang="el-GR" sz="3200">
              <a:solidFill>
                <a:schemeClr val="tx2"/>
              </a:solidFill>
              <a:latin typeface="Century Gothic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320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Περιεχόμενα διδασκαλίας</a:t>
            </a:r>
            <a:endParaRPr lang="el-GR" sz="3200">
              <a:solidFill>
                <a:schemeClr val="tx2"/>
              </a:solidFill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320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Οργάνωση διδασκαλίας  </a:t>
            </a:r>
            <a:endParaRPr lang="el-GR" sz="3200">
              <a:solidFill>
                <a:schemeClr val="tx2"/>
              </a:solidFill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320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Σχεδιασμός διδασκαλίας</a:t>
            </a:r>
            <a:endParaRPr lang="el-GR" sz="3200">
              <a:solidFill>
                <a:schemeClr val="tx2"/>
              </a:solidFill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 sz="320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Αξιολόγηση διδασκαλίας</a:t>
            </a:r>
            <a:endParaRPr lang="el-GR" sz="32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32004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el-GR" b="1">
                <a:latin typeface="Century Gothic" pitchFamily="34" charset="0"/>
                <a:cs typeface="Times New Roman" pitchFamily="18" charset="0"/>
              </a:rPr>
              <a:t>Ιδεώδη της αγωγής </a:t>
            </a:r>
            <a:r>
              <a:rPr lang="el-GR" b="1">
                <a:latin typeface="Century Gothic" pitchFamily="34" charset="0"/>
              </a:rPr>
              <a:t>         </a:t>
            </a:r>
            <a:r>
              <a:rPr lang="el-GR" b="1">
                <a:latin typeface="Wingdings" pitchFamily="2" charset="2"/>
                <a:cs typeface="Times New Roman" pitchFamily="18" charset="0"/>
              </a:rPr>
              <a:t>à</a:t>
            </a:r>
            <a:r>
              <a:rPr lang="el-GR" b="1">
                <a:latin typeface="Century Gothic" pitchFamily="34" charset="0"/>
              </a:rPr>
              <a:t>   </a:t>
            </a:r>
            <a:r>
              <a:rPr lang="el-GR" b="1">
                <a:latin typeface="Century Gothic" pitchFamily="34" charset="0"/>
                <a:cs typeface="Times New Roman" pitchFamily="18" charset="0"/>
              </a:rPr>
              <a:t>μορφωτικά αγαθά </a:t>
            </a:r>
            <a:endParaRPr lang="el-GR" b="1"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>
                <a:latin typeface="Century Gothic" pitchFamily="34" charset="0"/>
                <a:cs typeface="Times New Roman" pitchFamily="18" charset="0"/>
              </a:rPr>
              <a:t>Σκοποί της αγ</a:t>
            </a:r>
            <a:r>
              <a:rPr lang="el-GR">
                <a:latin typeface="Century Gothic" pitchFamily="34" charset="0"/>
              </a:rPr>
              <a:t>ωγής</a:t>
            </a:r>
            <a:endParaRPr lang="el-GR"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>
                <a:latin typeface="Century Gothic" pitchFamily="34" charset="0"/>
                <a:cs typeface="Times New Roman" pitchFamily="18" charset="0"/>
              </a:rPr>
              <a:t>Σκοποί των μαθημάτων</a:t>
            </a:r>
            <a:endParaRPr lang="el-GR">
              <a:latin typeface="Arial Greek" pitchFamily="34" charset="0"/>
            </a:endParaRPr>
          </a:p>
          <a:p>
            <a:pPr fontAlgn="b">
              <a:spcBef>
                <a:spcPct val="50000"/>
              </a:spcBef>
            </a:pPr>
            <a:r>
              <a:rPr lang="el-GR">
                <a:latin typeface="Century Gothic" pitchFamily="34" charset="0"/>
                <a:cs typeface="Times New Roman" pitchFamily="18" charset="0"/>
              </a:rPr>
              <a:t>Στόχοι διδασκαλίας</a:t>
            </a:r>
          </a:p>
          <a:p>
            <a:pPr fontAlgn="b">
              <a:spcBef>
                <a:spcPct val="50000"/>
              </a:spcBef>
            </a:pPr>
            <a:r>
              <a:rPr lang="el-GR">
                <a:latin typeface="Century Gothic" pitchFamily="34" charset="0"/>
                <a:cs typeface="Times New Roman" pitchFamily="18" charset="0"/>
              </a:rPr>
              <a:t>Στόχοι μάθησης</a:t>
            </a:r>
          </a:p>
          <a:p>
            <a:pPr>
              <a:spcBef>
                <a:spcPct val="50000"/>
              </a:spcBef>
            </a:pPr>
            <a:endParaRPr lang="el-GR">
              <a:latin typeface="Century Gothic" pitchFamily="34" charset="0"/>
            </a:endParaRPr>
          </a:p>
        </p:txBody>
      </p:sp>
      <p:sp>
        <p:nvSpPr>
          <p:cNvPr id="18437" name="AutoShape 6"/>
          <p:cNvSpPr>
            <a:spLocks/>
          </p:cNvSpPr>
          <p:nvPr/>
        </p:nvSpPr>
        <p:spPr bwMode="auto">
          <a:xfrm>
            <a:off x="3581400" y="2133600"/>
            <a:ext cx="609600" cy="3429000"/>
          </a:xfrm>
          <a:prstGeom prst="rightBrace">
            <a:avLst>
              <a:gd name="adj1" fmla="val 46875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2819400" y="1295400"/>
            <a:ext cx="3429000" cy="685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833813" y="1371600"/>
            <a:ext cx="1474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latin typeface="Arial Black" pitchFamily="34" charset="0"/>
              </a:rPr>
              <a:t>Υπόψη: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>
            <a:off x="228600" y="28956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228600" y="2895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67769-BA83-43CE-B9A8-4097FA3E63FF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l-GR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Σύγχρονη παιδαγωγική σκέψη: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l-GR" sz="2800" smtClean="0"/>
              <a:t>Τάση αποενοχοποίησης του δασκαλοκεντρισμού, </a:t>
            </a:r>
            <a:r>
              <a:rPr lang="el-GR" sz="2800" b="1" i="1" smtClean="0"/>
              <a:t>όταν </a:t>
            </a:r>
            <a:r>
              <a:rPr lang="el-GR" sz="2800" smtClean="0"/>
              <a:t>…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l-GR" sz="2800" smtClean="0"/>
              <a:t> Δόκιμη η άμεση διαμεσολάβηση του εκπαιδευτικού στη γνώση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l-GR" sz="2800" smtClean="0"/>
              <a:t>Σύγχρονη θεωρητική στήριξη δασκαλοκεντρικών στοιχείων: ψυχολογία κοινωνικού εποικοδομισμού (Μετα-προοδευτική παιδαγωγική)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A52689-6994-48CA-8839-4C358EB2CFF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l-GR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Είδη μονολογικών διδασκαλιών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781300"/>
            <a:ext cx="6048375" cy="2635250"/>
          </a:xfrm>
        </p:spPr>
        <p:txBody>
          <a:bodyPr/>
          <a:lstStyle/>
          <a:p>
            <a:r>
              <a:rPr lang="el-GR" smtClean="0"/>
              <a:t>μονολογική διηγηματική</a:t>
            </a:r>
          </a:p>
          <a:p>
            <a:r>
              <a:rPr lang="el-GR" smtClean="0"/>
              <a:t>μονολογική περιγραφική</a:t>
            </a:r>
          </a:p>
          <a:p>
            <a:r>
              <a:rPr lang="el-GR" smtClean="0"/>
              <a:t>μονολογική επιδεικτική</a:t>
            </a:r>
          </a:p>
          <a:p>
            <a:r>
              <a:rPr lang="el-GR" smtClean="0"/>
              <a:t>μονολογική επεξηγηματική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3770D8-1462-4AF4-B4C9-3B3406C6E258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l-GR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Μικτές μορφές διδασκαλίας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Εμπλοκή του μαθητή στην επικοινωνία</a:t>
            </a:r>
          </a:p>
          <a:p>
            <a:r>
              <a:rPr lang="el-GR" smtClean="0"/>
              <a:t>Διδακτική μορφή ερωταπόκρισης</a:t>
            </a:r>
          </a:p>
          <a:p>
            <a:r>
              <a:rPr lang="el-GR" smtClean="0"/>
              <a:t>Επαγωγικο-διαλεκτική μορφή διδασκαλίας</a:t>
            </a:r>
          </a:p>
          <a:p>
            <a:r>
              <a:rPr lang="el-GR" smtClean="0"/>
              <a:t>Παρωθητική μορφή διδασκαλίας</a:t>
            </a:r>
          </a:p>
          <a:p>
            <a:r>
              <a:rPr lang="el-GR" smtClean="0"/>
              <a:t>«Κατευθυνόμενη» ή «άμεση» διδασκαλία (</a:t>
            </a:r>
            <a:r>
              <a:rPr lang="en-US" smtClean="0"/>
              <a:t>direct construction)</a:t>
            </a:r>
            <a:endParaRPr lang="el-GR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A37E76-A17C-42B4-A76B-531188922758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l-G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Μαθητοκεντρικές μορφές διδασκαλίας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492375"/>
            <a:ext cx="7772400" cy="2160588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l-GR" smtClean="0"/>
              <a:t>Διαλεκτική μορφή διδασκαλίας</a:t>
            </a:r>
          </a:p>
          <a:p>
            <a:pPr>
              <a:spcBef>
                <a:spcPct val="100000"/>
              </a:spcBef>
            </a:pPr>
            <a:r>
              <a:rPr lang="el-GR" smtClean="0"/>
              <a:t>Διερευνητική μορφή διδασκαλίας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A12411-2414-460A-B30E-69DE73867C5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l-GR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Ομαδοκεντρικές μορφές διδασκαλίας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Σηματοδοτούν:</a:t>
            </a:r>
          </a:p>
          <a:p>
            <a:pPr>
              <a:lnSpc>
                <a:spcPct val="90000"/>
              </a:lnSpc>
            </a:pPr>
            <a:r>
              <a:rPr lang="el-GR" sz="2800" smtClean="0"/>
              <a:t>Εμπλοκή του μαθητή σε συλλογικές μορφές αλληλοεπικοινωνίας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Πηγάζουν:</a:t>
            </a:r>
          </a:p>
          <a:p>
            <a:pPr>
              <a:lnSpc>
                <a:spcPct val="90000"/>
              </a:lnSpc>
            </a:pPr>
            <a:r>
              <a:rPr lang="el-GR" sz="2800" smtClean="0"/>
              <a:t>Από τον προσανατολισμό των πολιτικο-κοινωνικών ιδεολογιών προς το κοινωνικό γίγνεσθαι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Επιδιώκουν:</a:t>
            </a:r>
          </a:p>
          <a:p>
            <a:pPr>
              <a:lnSpc>
                <a:spcPct val="90000"/>
              </a:lnSpc>
            </a:pPr>
            <a:r>
              <a:rPr lang="el-GR" sz="2800" smtClean="0"/>
              <a:t>Ενεργοποίηση της αυθόρμητης εμπλοκής των μαθητών στη μαθησιακή διαδικασία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4A7D01-A924-44FC-B81F-ED28D5E609DE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l-GR"/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2088121" y="2780928"/>
            <a:ext cx="4967758" cy="244847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Piaget – Vygotsky:</a:t>
            </a:r>
            <a:endParaRPr lang="el-GR" sz="36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2754313" y="3213100"/>
            <a:ext cx="398462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80000"/>
              </a:spcBef>
            </a:pPr>
            <a:r>
              <a:rPr lang="el-GR" sz="2800">
                <a:latin typeface="Century Gothic" pitchFamily="34" charset="0"/>
              </a:rPr>
              <a:t>Η ΣΚΕΨΗ ΚΑΙ Η ΓΝΩΣΗ</a:t>
            </a:r>
          </a:p>
          <a:p>
            <a:pPr algn="ctr">
              <a:spcBef>
                <a:spcPct val="80000"/>
              </a:spcBef>
            </a:pPr>
            <a:r>
              <a:rPr lang="el-GR" sz="2800">
                <a:latin typeface="Century Gothic" pitchFamily="34" charset="0"/>
              </a:rPr>
              <a:t>ΕΧΟΥΝ </a:t>
            </a:r>
            <a:r>
              <a:rPr lang="el-GR" sz="2800" b="1">
                <a:latin typeface="Century Gothic" pitchFamily="34" charset="0"/>
              </a:rPr>
              <a:t>ΚΟΙΝΩΝΙΚΗ ΒΑΣΗ</a:t>
            </a:r>
            <a:r>
              <a:rPr lang="en-US" sz="2800" b="1">
                <a:latin typeface="Century Gothic" pitchFamily="34" charset="0"/>
              </a:rPr>
              <a:t> </a:t>
            </a:r>
            <a:endParaRPr lang="el-GR" sz="2800" b="1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A9505A-A660-4B0C-B23F-4192B857071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l-GR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8019" y="1196752"/>
            <a:ext cx="7827962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Παράγοντες επιλογής </a:t>
            </a:r>
            <a:br>
              <a:rPr lang="el-GR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l-GR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μορφών διδασκαλίας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8863" y="2997200"/>
            <a:ext cx="1946275" cy="14112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sz="6000" smtClean="0"/>
              <a:t>?</a:t>
            </a:r>
          </a:p>
          <a:p>
            <a:pPr algn="ctr">
              <a:buFont typeface="Wingdings" pitchFamily="2" charset="2"/>
              <a:buNone/>
            </a:pPr>
            <a:endParaRPr lang="el-GR" sz="60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F1A06D-036A-45DF-8D2C-B5F85340DDAD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l-GR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17538"/>
            <a:ext cx="7827962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Παράγοντες επιλογής </a:t>
            </a:r>
            <a:b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μορφών διδασκαλίας</a:t>
            </a: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250825" y="2565400"/>
            <a:ext cx="1943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Φύση </a:t>
            </a:r>
          </a:p>
          <a:p>
            <a:pPr algn="ctr"/>
            <a:r>
              <a:rPr lang="el-GR" sz="2000">
                <a:latin typeface="Century Gothic" pitchFamily="34" charset="0"/>
              </a:rPr>
              <a:t>διδακτικού αντικειμένου</a:t>
            </a:r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755650" y="3789363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Ανάγκες </a:t>
            </a:r>
          </a:p>
          <a:p>
            <a:pPr algn="ctr"/>
            <a:r>
              <a:rPr lang="el-GR" sz="2000">
                <a:latin typeface="Century Gothic" pitchFamily="34" charset="0"/>
              </a:rPr>
              <a:t>της κοινωνίας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684213" y="4724400"/>
            <a:ext cx="2232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Γενικός</a:t>
            </a:r>
          </a:p>
          <a:p>
            <a:pPr algn="ctr"/>
            <a:r>
              <a:rPr lang="el-GR" sz="2000">
                <a:latin typeface="Century Gothic" pitchFamily="34" charset="0"/>
              </a:rPr>
              <a:t>προσανατολισμός του σχολείου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2628900" y="5516563"/>
            <a:ext cx="1943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Στόχοι </a:t>
            </a:r>
          </a:p>
          <a:p>
            <a:pPr algn="ctr"/>
            <a:r>
              <a:rPr lang="el-GR" sz="2000">
                <a:latin typeface="Century Gothic" pitchFamily="34" charset="0"/>
              </a:rPr>
              <a:t>διδακτικής ενότητας</a:t>
            </a:r>
          </a:p>
        </p:txBody>
      </p:sp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6227763" y="5157788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Διαθέσιμο διδακτικό υλικό</a:t>
            </a:r>
          </a:p>
        </p:txBody>
      </p:sp>
      <p:sp>
        <p:nvSpPr>
          <p:cNvPr id="64520" name="Text Box 10"/>
          <p:cNvSpPr txBox="1">
            <a:spLocks noChangeArrowheads="1"/>
          </p:cNvSpPr>
          <p:nvPr/>
        </p:nvSpPr>
        <p:spPr bwMode="auto">
          <a:xfrm>
            <a:off x="4572000" y="5805488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Διαθέσιμα χρονικά πλαίσια</a:t>
            </a:r>
          </a:p>
        </p:txBody>
      </p:sp>
      <p:sp>
        <p:nvSpPr>
          <p:cNvPr id="64521" name="Text Box 11"/>
          <p:cNvSpPr txBox="1">
            <a:spLocks noChangeArrowheads="1"/>
          </p:cNvSpPr>
          <p:nvPr/>
        </p:nvSpPr>
        <p:spPr bwMode="auto">
          <a:xfrm>
            <a:off x="7200900" y="2636838"/>
            <a:ext cx="1943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Προσωπική θεωρία του εκπαιδευτικού</a:t>
            </a:r>
          </a:p>
        </p:txBody>
      </p:sp>
      <p:sp>
        <p:nvSpPr>
          <p:cNvPr id="64522" name="Text Box 12"/>
          <p:cNvSpPr txBox="1">
            <a:spLocks noChangeArrowheads="1"/>
          </p:cNvSpPr>
          <p:nvPr/>
        </p:nvSpPr>
        <p:spPr bwMode="auto">
          <a:xfrm>
            <a:off x="6948488" y="4005263"/>
            <a:ext cx="1943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entury Gothic" pitchFamily="34" charset="0"/>
              </a:rPr>
              <a:t>Παιδαγωγική κατάρτιση</a:t>
            </a:r>
          </a:p>
          <a:p>
            <a:pPr algn="ctr"/>
            <a:r>
              <a:rPr lang="el-GR" sz="2000">
                <a:latin typeface="Century Gothic" pitchFamily="34" charset="0"/>
              </a:rPr>
              <a:t>εκπαιδευτικού</a:t>
            </a:r>
          </a:p>
        </p:txBody>
      </p:sp>
      <p:sp>
        <p:nvSpPr>
          <p:cNvPr id="64523" name="Line 13"/>
          <p:cNvSpPr>
            <a:spLocks noChangeShapeType="1"/>
          </p:cNvSpPr>
          <p:nvPr/>
        </p:nvSpPr>
        <p:spPr bwMode="auto">
          <a:xfrm flipH="1">
            <a:off x="2051050" y="2420938"/>
            <a:ext cx="252095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24" name="Line 14"/>
          <p:cNvSpPr>
            <a:spLocks noChangeShapeType="1"/>
          </p:cNvSpPr>
          <p:nvPr/>
        </p:nvSpPr>
        <p:spPr bwMode="auto">
          <a:xfrm flipH="1">
            <a:off x="2555875" y="2420938"/>
            <a:ext cx="2016125" cy="16557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25" name="Line 15"/>
          <p:cNvSpPr>
            <a:spLocks noChangeShapeType="1"/>
          </p:cNvSpPr>
          <p:nvPr/>
        </p:nvSpPr>
        <p:spPr bwMode="auto">
          <a:xfrm flipH="1">
            <a:off x="2700338" y="2420938"/>
            <a:ext cx="1871662" cy="2520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26" name="Line 16"/>
          <p:cNvSpPr>
            <a:spLocks noChangeShapeType="1"/>
          </p:cNvSpPr>
          <p:nvPr/>
        </p:nvSpPr>
        <p:spPr bwMode="auto">
          <a:xfrm flipH="1">
            <a:off x="3635375" y="2420938"/>
            <a:ext cx="936625" cy="30241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27" name="Line 17"/>
          <p:cNvSpPr>
            <a:spLocks noChangeShapeType="1"/>
          </p:cNvSpPr>
          <p:nvPr/>
        </p:nvSpPr>
        <p:spPr bwMode="auto">
          <a:xfrm>
            <a:off x="4572000" y="2420938"/>
            <a:ext cx="720725" cy="3095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28" name="Line 18"/>
          <p:cNvSpPr>
            <a:spLocks noChangeShapeType="1"/>
          </p:cNvSpPr>
          <p:nvPr/>
        </p:nvSpPr>
        <p:spPr bwMode="auto">
          <a:xfrm>
            <a:off x="4572000" y="2420938"/>
            <a:ext cx="1871663" cy="2520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29" name="Line 19"/>
          <p:cNvSpPr>
            <a:spLocks noChangeShapeType="1"/>
          </p:cNvSpPr>
          <p:nvPr/>
        </p:nvSpPr>
        <p:spPr bwMode="auto">
          <a:xfrm>
            <a:off x="4572000" y="2420938"/>
            <a:ext cx="2447925" cy="15128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4530" name="Line 20"/>
          <p:cNvSpPr>
            <a:spLocks noChangeShapeType="1"/>
          </p:cNvSpPr>
          <p:nvPr/>
        </p:nvSpPr>
        <p:spPr bwMode="auto">
          <a:xfrm>
            <a:off x="4572000" y="2420938"/>
            <a:ext cx="273685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0AC978-195B-4555-8CC8-B3F32E43CB6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l-GR"/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3505200" y="2667000"/>
            <a:ext cx="2209800" cy="1752600"/>
          </a:xfrm>
          <a:prstGeom prst="downArrowCallout">
            <a:avLst>
              <a:gd name="adj1" fmla="val 31522"/>
              <a:gd name="adj2" fmla="val 31522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Μέσα διδασκαλίας</a:t>
            </a:r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3600450" y="2819400"/>
            <a:ext cx="1943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latin typeface="Century Gothic" pitchFamily="34" charset="0"/>
              </a:rPr>
              <a:t>Αρχή της εποπτείας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2324100" y="5029200"/>
            <a:ext cx="4495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latin typeface="Century Gothic" pitchFamily="34" charset="0"/>
              </a:rPr>
              <a:t>Εκπαιδευτική Τεχνολογία</a:t>
            </a:r>
          </a:p>
          <a:p>
            <a:pPr algn="ctr">
              <a:spcBef>
                <a:spcPct val="20000"/>
              </a:spcBef>
            </a:pPr>
            <a:r>
              <a:rPr lang="el-GR" sz="2000">
                <a:latin typeface="Century Gothic" pitchFamily="34" charset="0"/>
              </a:rPr>
              <a:t>(μέσα και όργανα διδασκαλίας, εικονική πραγματικότητα, προσομοιώσεις κ.λπ΄.)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1CB143-E18E-4212-BC63-A0F5E2F22A8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l-GR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Μέσα διδασκαλίας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706687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sz="2800" b="1" smtClean="0"/>
              <a:t>Πλεονεκτήματα εποπτικότητας</a:t>
            </a:r>
            <a:r>
              <a:rPr lang="el-GR" sz="2800" smtClean="0"/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sz="2800" smtClean="0">
                <a:latin typeface="Times New Roman" pitchFamily="18" charset="0"/>
              </a:rPr>
              <a:t>	- </a:t>
            </a:r>
            <a:r>
              <a:rPr lang="el-GR" sz="2800" smtClean="0"/>
              <a:t>Συγκέντρωση προσοχής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sz="2800" smtClean="0"/>
              <a:t>	- Ποικιλία ερεθισμάτων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sz="2800" smtClean="0"/>
              <a:t>	- Κατανόηση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sz="2800" smtClean="0"/>
              <a:t>	- Απομνημόνευση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sz="2800" smtClean="0"/>
              <a:t>	- Θετική εκτίμηση για το δάσκαλο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527175" y="5157788"/>
            <a:ext cx="6089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entury Gothic" pitchFamily="34" charset="0"/>
              </a:rPr>
              <a:t>(Εργαλεία: σχέδιο μαθήματος, διαγράμματα, εικόνες, πίνακες,</a:t>
            </a:r>
          </a:p>
          <a:p>
            <a:r>
              <a:rPr lang="en-US">
                <a:latin typeface="Century Gothic" pitchFamily="34" charset="0"/>
              </a:rPr>
              <a:t>cd, </a:t>
            </a:r>
            <a:r>
              <a:rPr lang="el-GR">
                <a:latin typeface="Century Gothic" pitchFamily="34" charset="0"/>
              </a:rPr>
              <a:t>φωτογραφίες κ.λπ.)</a:t>
            </a:r>
            <a:r>
              <a:rPr lang="en-US">
                <a:latin typeface="Century Gothic" pitchFamily="34" charset="0"/>
              </a:rPr>
              <a:t>  </a:t>
            </a:r>
            <a:r>
              <a:rPr lang="el-GR">
                <a:latin typeface="Century Gothic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4"/>
          <p:cNvSpPr>
            <a:spLocks noChangeArrowheads="1"/>
          </p:cNvSpPr>
          <p:nvPr/>
        </p:nvSpPr>
        <p:spPr bwMode="auto">
          <a:xfrm>
            <a:off x="2514600" y="3810000"/>
            <a:ext cx="3810000" cy="1524000"/>
          </a:xfrm>
          <a:prstGeom prst="downArrowCallout">
            <a:avLst>
              <a:gd name="adj1" fmla="val 59583"/>
              <a:gd name="adj2" fmla="val 62500"/>
              <a:gd name="adj3" fmla="val 16769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452438"/>
            <a:ext cx="5105400" cy="650875"/>
          </a:xfrm>
          <a:ln>
            <a:solidFill>
              <a:schemeClr val="tx1"/>
            </a:solidFill>
          </a:ln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</a:rPr>
              <a:t>Σκοποί της αγωγής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52700" y="3962400"/>
            <a:ext cx="40386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Τι είδους πολίτες </a:t>
            </a:r>
          </a:p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θέλουμε;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838200" y="4114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entury Gothic" pitchFamily="34" charset="0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257300" y="1752600"/>
            <a:ext cx="66294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/>
              <a:t>Αντανακλούν τις προθέσεις </a:t>
            </a:r>
          </a:p>
          <a:p>
            <a:pPr algn="ctr">
              <a:spcBef>
                <a:spcPct val="50000"/>
              </a:spcBef>
            </a:pPr>
            <a:r>
              <a:rPr lang="el-GR" sz="3200"/>
              <a:t>του εκπαιδευτικού συστήματος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5334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entury Gothic" pitchFamily="34" charset="0"/>
            </a:endParaRP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873125" y="5805488"/>
            <a:ext cx="7397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entury Gothic" pitchFamily="34" charset="0"/>
              </a:rPr>
              <a:t>Παραδείγματα: </a:t>
            </a:r>
            <a:r>
              <a:rPr lang="el-GR">
                <a:latin typeface="Century Gothic" pitchFamily="34" charset="0"/>
              </a:rPr>
              <a:t>συναισθηματκή ασφάλεια,</a:t>
            </a:r>
            <a:r>
              <a:rPr lang="el-GR" b="1">
                <a:latin typeface="Century Gothic" pitchFamily="34" charset="0"/>
              </a:rPr>
              <a:t> </a:t>
            </a:r>
            <a:r>
              <a:rPr lang="el-GR">
                <a:latin typeface="Century Gothic" pitchFamily="34" charset="0"/>
              </a:rPr>
              <a:t>ανάπτυξη όλων των </a:t>
            </a:r>
          </a:p>
          <a:p>
            <a:r>
              <a:rPr lang="el-GR">
                <a:latin typeface="Century Gothic" pitchFamily="34" charset="0"/>
              </a:rPr>
              <a:t>διαστάσεων της προσωπικότητας, κοινωνικοποίηση κ.λπ.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9FA241-6E41-4474-A89E-5CF9576ABCC8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l-GR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accent1">
                    <a:tint val="83000"/>
                    <a:satMod val="150000"/>
                  </a:schemeClr>
                </a:solidFill>
              </a:rPr>
              <a:t>Μοντέλο διδασκαλίας</a:t>
            </a: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684213" y="2890838"/>
            <a:ext cx="2774950" cy="107632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>
                <a:latin typeface="Century Gothic" pitchFamily="34" charset="0"/>
              </a:rPr>
              <a:t>Μέθοδος </a:t>
            </a:r>
          </a:p>
          <a:p>
            <a:pPr algn="ctr"/>
            <a:r>
              <a:rPr lang="el-GR" sz="3200">
                <a:latin typeface="Century Gothic" pitchFamily="34" charset="0"/>
              </a:rPr>
              <a:t>διδασκαλίας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5580063" y="2997200"/>
            <a:ext cx="2879725" cy="1076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>
                <a:latin typeface="Century Gothic" pitchFamily="34" charset="0"/>
              </a:rPr>
              <a:t>Μοντέλο</a:t>
            </a:r>
          </a:p>
          <a:p>
            <a:pPr algn="ctr"/>
            <a:r>
              <a:rPr lang="el-GR" sz="3200">
                <a:latin typeface="Century Gothic" pitchFamily="34" charset="0"/>
              </a:rPr>
              <a:t>διδασκαλίας</a:t>
            </a:r>
          </a:p>
        </p:txBody>
      </p:sp>
      <p:sp>
        <p:nvSpPr>
          <p:cNvPr id="67589" name="Line 6"/>
          <p:cNvSpPr>
            <a:spLocks noChangeShapeType="1"/>
          </p:cNvSpPr>
          <p:nvPr/>
        </p:nvSpPr>
        <p:spPr bwMode="auto">
          <a:xfrm>
            <a:off x="4152900" y="340677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7590" name="Line 7"/>
          <p:cNvSpPr>
            <a:spLocks noChangeShapeType="1"/>
          </p:cNvSpPr>
          <p:nvPr/>
        </p:nvSpPr>
        <p:spPr bwMode="auto">
          <a:xfrm>
            <a:off x="4152900" y="3581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7591" name="Line 8"/>
          <p:cNvSpPr>
            <a:spLocks noChangeShapeType="1"/>
          </p:cNvSpPr>
          <p:nvPr/>
        </p:nvSpPr>
        <p:spPr bwMode="auto">
          <a:xfrm flipH="1">
            <a:off x="4267200" y="3124200"/>
            <a:ext cx="53340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67592" name="Text Box 9"/>
          <p:cNvSpPr txBox="1">
            <a:spLocks noChangeArrowheads="1"/>
          </p:cNvSpPr>
          <p:nvPr/>
        </p:nvSpPr>
        <p:spPr bwMode="auto">
          <a:xfrm>
            <a:off x="876300" y="4572000"/>
            <a:ext cx="739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entury Gothic" pitchFamily="34" charset="0"/>
              </a:rPr>
              <a:t>Μοντέλο διδασκαλίας  </a:t>
            </a:r>
            <a:r>
              <a:rPr lang="el-GR">
                <a:latin typeface="Century Gothic" pitchFamily="34" charset="0"/>
              </a:rPr>
              <a:t>= σύστημα εννοιών και ενδοεννοιακών σχέσεων για περιγραφή και πρόβλεψη παιδαγωγικών καταστάσεων (σε μικρο- και μακρο-επίπεδο)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00739E-803C-4DF0-B270-F08E64BC461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l-GR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937" y="476672"/>
            <a:ext cx="6588125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Μοντέλο διδασκαλίας (1)</a:t>
            </a: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723900" y="2209800"/>
            <a:ext cx="7696200" cy="1076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>
                <a:latin typeface="Century Gothic" pitchFamily="34" charset="0"/>
              </a:rPr>
              <a:t>Παράδειγμα: μάθηση με διερεύνηση (Ι</a:t>
            </a:r>
            <a:r>
              <a:rPr lang="en-US" sz="3200">
                <a:latin typeface="Century Gothic" pitchFamily="34" charset="0"/>
              </a:rPr>
              <a:t>nquiry Training)</a:t>
            </a:r>
            <a:endParaRPr lang="el-GR" sz="3200">
              <a:latin typeface="Century Gothic" pitchFamily="34" charset="0"/>
            </a:endParaRP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419100" y="3429000"/>
            <a:ext cx="830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entury Gothic" pitchFamily="34" charset="0"/>
              </a:rPr>
              <a:t>Φάσεις:</a:t>
            </a:r>
            <a:r>
              <a:rPr lang="el-GR">
                <a:latin typeface="Century Gothic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Κατάσταση προβληματισμού, συγκέντρωση δεδομένων, πειραματισμός, ανίχνευση αιτιακών σχέσεων, διαμόρφωση εξήγησης, διατύπωση κανόνων, ανάλυση της πορείας της διερεύνησης.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4B4BFA-1345-4180-A010-675AF0A2405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l-GR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</a:rPr>
              <a:t> Παράδειγμα ερευνητικής δραστηριότητας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Times New Roman" pitchFamily="18" charset="0"/>
            </a:endParaRPr>
          </a:p>
        </p:txBody>
      </p:sp>
      <p:pic>
        <p:nvPicPr>
          <p:cNvPr id="70660" name="Picture 4" descr="IMG_01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1066800"/>
            <a:ext cx="84201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4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ADFDBA-EB33-47D7-9833-2C64B6AA19D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l-GR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1475" y="609600"/>
            <a:ext cx="6511925" cy="114300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Μοντέλο διδασκαλίας (2)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723900" y="1905000"/>
            <a:ext cx="76962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Century Gothic" pitchFamily="34" charset="0"/>
              </a:rPr>
              <a:t>Παράδειγμα: μάθηση με διερεύνηση (Ι</a:t>
            </a:r>
            <a:r>
              <a:rPr lang="en-US">
                <a:latin typeface="Century Gothic" pitchFamily="34" charset="0"/>
              </a:rPr>
              <a:t>nquiry Training)</a:t>
            </a:r>
            <a:endParaRPr lang="el-GR">
              <a:latin typeface="Century Gothic" pitchFamily="34" charset="0"/>
            </a:endParaRP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495300" y="2514600"/>
            <a:ext cx="8153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entury Gothic" pitchFamily="34" charset="0"/>
              </a:rPr>
              <a:t>Μέθοδος </a:t>
            </a:r>
            <a:r>
              <a:rPr lang="el-GR">
                <a:latin typeface="Century Gothic" pitchFamily="34" charset="0"/>
              </a:rPr>
              <a:t>διδασκαλίας (στη διερεύνηση)</a:t>
            </a:r>
            <a:r>
              <a:rPr lang="el-GR" b="1">
                <a:latin typeface="Century Gothic" pitchFamily="34" charset="0"/>
              </a:rPr>
              <a:t>:</a:t>
            </a:r>
            <a:r>
              <a:rPr lang="el-GR">
                <a:latin typeface="Century Gothic" pitchFamily="34" charset="0"/>
              </a:rPr>
              <a:t>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l-GR">
                <a:latin typeface="Century Gothic" pitchFamily="34" charset="0"/>
              </a:rPr>
              <a:t> καθορισμός προβλήματος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l-GR">
                <a:latin typeface="Century Gothic" pitchFamily="34" charset="0"/>
              </a:rPr>
              <a:t> διατύπωση υποθέσεων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l-GR">
                <a:latin typeface="Century Gothic" pitchFamily="34" charset="0"/>
              </a:rPr>
              <a:t> συλλογή πληροφοριών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l-GR">
                <a:latin typeface="Century Gothic" pitchFamily="34" charset="0"/>
              </a:rPr>
              <a:t> έλεγχος υποθέσεων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l-GR">
                <a:latin typeface="Century Gothic" pitchFamily="34" charset="0"/>
              </a:rPr>
              <a:t> διατύπωση συμπερασμάτων</a:t>
            </a:r>
          </a:p>
        </p:txBody>
      </p:sp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85550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 b="1">
              <a:latin typeface="Century Gothic" pitchFamily="34" charset="0"/>
            </a:endParaRPr>
          </a:p>
          <a:p>
            <a:r>
              <a:rPr lang="el-GR" b="1">
                <a:latin typeface="Century Gothic" pitchFamily="34" charset="0"/>
              </a:rPr>
              <a:t>Μορφή </a:t>
            </a:r>
            <a:r>
              <a:rPr lang="el-GR">
                <a:latin typeface="Century Gothic" pitchFamily="34" charset="0"/>
              </a:rPr>
              <a:t>διδασκαλίας</a:t>
            </a:r>
            <a:r>
              <a:rPr lang="el-GR" b="1">
                <a:latin typeface="Century Gothic" pitchFamily="34" charset="0"/>
              </a:rPr>
              <a:t>:</a:t>
            </a:r>
            <a:r>
              <a:rPr lang="el-GR">
                <a:latin typeface="Century Gothic" pitchFamily="34" charset="0"/>
              </a:rPr>
              <a:t> ομαδοκεντρική, εταιρική, ατομική, μικτή</a:t>
            </a:r>
            <a:endParaRPr lang="el-GR" b="1">
              <a:latin typeface="Century Gothic" pitchFamily="34" charset="0"/>
            </a:endParaRPr>
          </a:p>
          <a:p>
            <a:endParaRPr lang="el-GR" b="1">
              <a:latin typeface="Century Gothic" pitchFamily="34" charset="0"/>
            </a:endParaRPr>
          </a:p>
          <a:p>
            <a:r>
              <a:rPr lang="el-GR" b="1">
                <a:latin typeface="Century Gothic" pitchFamily="34" charset="0"/>
              </a:rPr>
              <a:t>Μέσα </a:t>
            </a:r>
            <a:r>
              <a:rPr lang="el-GR">
                <a:latin typeface="Century Gothic" pitchFamily="34" charset="0"/>
              </a:rPr>
              <a:t>διδασκαλίας</a:t>
            </a:r>
            <a:r>
              <a:rPr lang="el-GR" b="1">
                <a:latin typeface="Century Gothic" pitchFamily="34" charset="0"/>
              </a:rPr>
              <a:t>: </a:t>
            </a:r>
            <a:r>
              <a:rPr lang="el-GR">
                <a:latin typeface="Century Gothic" pitchFamily="34" charset="0"/>
              </a:rPr>
              <a:t>πίνακας, λάμπα, σύρμα κ.λπ.</a:t>
            </a:r>
          </a:p>
          <a:p>
            <a:r>
              <a:rPr lang="el-GR" b="1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2B2A2B-B3D7-4CC3-8AF7-AB797947937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l-G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66"/>
          </a:solidFill>
          <a:ln>
            <a:solidFill>
              <a:srgbClr val="9999FF"/>
            </a:solidFill>
          </a:ln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l-GR">
                <a:solidFill>
                  <a:schemeClr val="tx1"/>
                </a:solidFill>
              </a:rPr>
              <a:t>Διδακτική στρατηγική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1868487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800" b="1"/>
              <a:t>Στρατηγική</a:t>
            </a:r>
            <a:r>
              <a:rPr lang="el-GR" sz="2800"/>
              <a:t> = οι χειρισμοί που απορρέουν από το μοντέλο κι εκφράζουν τις απόψεις για τη μάθηση και τη διδασκαλία, όπως διατυπώνονται στη θεωρητική βάση του μοντέλου.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80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692275" y="3933825"/>
            <a:ext cx="6723063" cy="26146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000" b="1">
                <a:solidFill>
                  <a:schemeClr val="bg1"/>
                </a:solidFill>
                <a:latin typeface="Century Gothic" pitchFamily="34" charset="0"/>
              </a:rPr>
              <a:t>Παραδείγματα στρατηγικών: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l-GR" sz="200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sz="2000" i="1">
                <a:solidFill>
                  <a:schemeClr val="bg1"/>
                </a:solidFill>
                <a:latin typeface="Century Gothic" pitchFamily="34" charset="0"/>
              </a:rPr>
              <a:t>Αντιμετώπιση μιας προβληματικής κατάστασης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l-GR" sz="2000" i="1">
                <a:solidFill>
                  <a:schemeClr val="bg1"/>
                </a:solidFill>
                <a:latin typeface="Century Gothic" pitchFamily="34" charset="0"/>
              </a:rPr>
              <a:t> Διερεύνηση της προβληματικής κατάστασης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l-GR" sz="2000" i="1">
                <a:solidFill>
                  <a:schemeClr val="bg1"/>
                </a:solidFill>
                <a:latin typeface="Century Gothic" pitchFamily="34" charset="0"/>
              </a:rPr>
              <a:t> Προσπάθεια διατύπωσης ιδεών, εννοιών, θεωρίας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l-GR" sz="2000" i="1">
                <a:solidFill>
                  <a:schemeClr val="bg1"/>
                </a:solidFill>
                <a:latin typeface="Century Gothic" pitchFamily="34" charset="0"/>
              </a:rPr>
              <a:t> Διατύπωση ερωτήσεων (ΝΑΙ – ΟΧΙ), υποθέσεων,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l-GR" sz="2000" i="1">
                <a:solidFill>
                  <a:schemeClr val="bg1"/>
                </a:solidFill>
                <a:latin typeface="Century Gothic" pitchFamily="34" charset="0"/>
              </a:rPr>
              <a:t> Προτάσεις σε λογική σειρά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l-GR" sz="2000" i="1">
                <a:solidFill>
                  <a:schemeClr val="bg1"/>
                </a:solidFill>
                <a:latin typeface="Century Gothic" pitchFamily="34" charset="0"/>
              </a:rPr>
              <a:t> Έμφαση στη μέθοδο και όχι στη «σωστή» απάντηση</a:t>
            </a:r>
            <a:r>
              <a:rPr lang="el-GR" sz="200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ChangeArrowheads="1"/>
          </p:cNvSpPr>
          <p:nvPr/>
        </p:nvSpPr>
        <p:spPr bwMode="auto">
          <a:xfrm>
            <a:off x="2667000" y="3200400"/>
            <a:ext cx="3810000" cy="1600200"/>
          </a:xfrm>
          <a:prstGeom prst="downArrowCallout">
            <a:avLst>
              <a:gd name="adj1" fmla="val 56746"/>
              <a:gd name="adj2" fmla="val 59524"/>
              <a:gd name="adj3" fmla="val 16769"/>
              <a:gd name="adj4" fmla="val 7427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2019300" y="452438"/>
            <a:ext cx="5105400" cy="65087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</a:rPr>
              <a:t>Σκοποί της διδασκαλίας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419350" y="3276600"/>
            <a:ext cx="43053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Πού σκοπεύουν τα διάφορα μαθήματα;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409700" y="1676400"/>
            <a:ext cx="6324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600"/>
              <a:t>Περιγράφουν τα περιεχόμενα </a:t>
            </a:r>
          </a:p>
          <a:p>
            <a:pPr algn="ctr"/>
            <a:r>
              <a:rPr lang="el-GR" sz="3600"/>
              <a:t>των αντίστοιχων Α.Π.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04800" y="4953000"/>
            <a:ext cx="8458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entury Gothic" pitchFamily="34" charset="0"/>
              </a:rPr>
              <a:t>Παραδείγματα:</a:t>
            </a:r>
            <a:r>
              <a:rPr lang="el-GR">
                <a:latin typeface="Century Gothic" pitchFamily="34" charset="0"/>
              </a:rPr>
              <a:t> </a:t>
            </a:r>
          </a:p>
          <a:p>
            <a:r>
              <a:rPr lang="el-GR">
                <a:latin typeface="Century Gothic" pitchFamily="34" charset="0"/>
              </a:rPr>
              <a:t>		   ΓΛΩΣΣΑ: δεξιότητες γραφής και ανάγνωσης, 			  </a:t>
            </a:r>
            <a:r>
              <a:rPr lang="en-US">
                <a:latin typeface="Century Gothic" pitchFamily="34" charset="0"/>
              </a:rPr>
              <a:t>	   </a:t>
            </a:r>
            <a:r>
              <a:rPr lang="el-GR">
                <a:latin typeface="Century Gothic" pitchFamily="34" charset="0"/>
              </a:rPr>
              <a:t>ΜΑΘΗΜΑΤΙΚΑ: αριθμητικές πράξεις, </a:t>
            </a:r>
          </a:p>
          <a:p>
            <a:r>
              <a:rPr lang="el-GR">
                <a:latin typeface="Century Gothic" pitchFamily="34" charset="0"/>
              </a:rPr>
              <a:t>		   ΙΣΤΟΡΙΑ: ιστορική συνείδηση, </a:t>
            </a:r>
          </a:p>
          <a:p>
            <a:r>
              <a:rPr lang="el-GR">
                <a:latin typeface="Century Gothic" pitchFamily="34" charset="0"/>
              </a:rPr>
              <a:t>		   ΦΥΣΙΚΗ: η νομοτέλεια της φύσης κ.λπ.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261938" y="1720850"/>
            <a:ext cx="4310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entury Gothic" pitchFamily="34" charset="0"/>
              </a:rPr>
              <a:t>Σκοποί διδασκαλίας</a:t>
            </a:r>
          </a:p>
          <a:p>
            <a:r>
              <a:rPr lang="el-GR" b="1">
                <a:latin typeface="Century Gothic" pitchFamily="34" charset="0"/>
              </a:rPr>
              <a:t>(</a:t>
            </a:r>
            <a:r>
              <a:rPr lang="en-US" b="1">
                <a:latin typeface="Century Gothic" pitchFamily="34" charset="0"/>
              </a:rPr>
              <a:t>curriculum content goals)</a:t>
            </a:r>
          </a:p>
          <a:p>
            <a:endParaRPr lang="el-GR" b="1">
              <a:latin typeface="Century Gothic" pitchFamily="34" charset="0"/>
            </a:endParaRP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απομνημόνευση πληροφορίας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διαμόρφωση αντιλήψεων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εφεύρεση ιδεών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οικοδόμηση υποθέσεων/ θεωριών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έλεγχος υποθέσεων/θεωριών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εξαγωγή πληροφοριών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προβληματισμός σε κοινωνικά</a:t>
            </a:r>
          </a:p>
          <a:p>
            <a:r>
              <a:rPr lang="el-GR">
                <a:latin typeface="Century Gothic" pitchFamily="34" charset="0"/>
              </a:rPr>
              <a:t>   θέματα</a:t>
            </a:r>
          </a:p>
          <a:p>
            <a:pPr>
              <a:buFontTx/>
              <a:buChar char="•"/>
            </a:pPr>
            <a:r>
              <a:rPr lang="el-GR">
                <a:latin typeface="Century Gothic" pitchFamily="34" charset="0"/>
              </a:rPr>
              <a:t> ανάλυση προσωπικών/  κοινωνικών αξιών</a:t>
            </a:r>
          </a:p>
        </p:txBody>
      </p:sp>
      <p:sp>
        <p:nvSpPr>
          <p:cNvPr id="23554" name="AutoShape 3"/>
          <p:cNvSpPr>
            <a:spLocks/>
          </p:cNvSpPr>
          <p:nvPr/>
        </p:nvSpPr>
        <p:spPr bwMode="auto">
          <a:xfrm>
            <a:off x="4572000" y="1219200"/>
            <a:ext cx="457200" cy="4724400"/>
          </a:xfrm>
          <a:prstGeom prst="rightBrace">
            <a:avLst>
              <a:gd name="adj1" fmla="val 86111"/>
              <a:gd name="adj2" fmla="val 4968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334000" y="2768600"/>
            <a:ext cx="151923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2000" b="1">
                <a:solidFill>
                  <a:srgbClr val="000000"/>
                </a:solidFill>
                <a:latin typeface="Century Gothic" pitchFamily="34" charset="0"/>
              </a:rPr>
              <a:t>ποικιλία</a:t>
            </a:r>
          </a:p>
          <a:p>
            <a:pPr algn="ctr"/>
            <a:r>
              <a:rPr lang="el-GR" sz="2000" b="1">
                <a:solidFill>
                  <a:srgbClr val="000000"/>
                </a:solidFill>
                <a:latin typeface="Century Gothic" pitchFamily="34" charset="0"/>
              </a:rPr>
              <a:t>διδακτικών </a:t>
            </a:r>
          </a:p>
          <a:p>
            <a:pPr algn="ctr"/>
            <a:r>
              <a:rPr lang="el-GR" sz="2000" b="1">
                <a:solidFill>
                  <a:srgbClr val="000000"/>
                </a:solidFill>
                <a:latin typeface="Century Gothic" pitchFamily="34" charset="0"/>
              </a:rPr>
              <a:t>μοντέλων</a:t>
            </a:r>
          </a:p>
          <a:p>
            <a:pPr algn="ctr"/>
            <a:r>
              <a:rPr lang="el-GR" sz="2000" b="1">
                <a:solidFill>
                  <a:srgbClr val="000000"/>
                </a:solidFill>
                <a:latin typeface="Century Gothic" pitchFamily="34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entury Gothic" pitchFamily="34" charset="0"/>
              </a:rPr>
              <a:t>patterns)</a:t>
            </a:r>
            <a:endParaRPr lang="el-GR" sz="2000" b="1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696200" y="2236788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latin typeface="Century Gothic" pitchFamily="34" charset="0"/>
              </a:rPr>
              <a:t>θεωρία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696200" y="3181350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latin typeface="Century Gothic" pitchFamily="34" charset="0"/>
              </a:rPr>
              <a:t>   </a:t>
            </a:r>
            <a:r>
              <a:rPr lang="el-GR" b="1">
                <a:latin typeface="Century Gothic" pitchFamily="34" charset="0"/>
              </a:rPr>
              <a:t>έρευνα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7664450" y="41148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latin typeface="Century Gothic" pitchFamily="34" charset="0"/>
              </a:rPr>
              <a:t>εφαρμογή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V="1">
            <a:off x="6858000" y="2438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6934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6934200" y="3657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6"/>
          <p:cNvSpPr>
            <a:spLocks noChangeArrowheads="1"/>
          </p:cNvSpPr>
          <p:nvPr/>
        </p:nvSpPr>
        <p:spPr bwMode="auto">
          <a:xfrm>
            <a:off x="2667000" y="3429000"/>
            <a:ext cx="3810000" cy="1524000"/>
          </a:xfrm>
          <a:prstGeom prst="downArrowCallout">
            <a:avLst>
              <a:gd name="adj1" fmla="val 70787"/>
              <a:gd name="adj2" fmla="val 62500"/>
              <a:gd name="adj3" fmla="val 16769"/>
              <a:gd name="adj4" fmla="val 7354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304800"/>
            <a:ext cx="5867400" cy="650875"/>
          </a:xfrm>
          <a:ln>
            <a:solidFill>
              <a:schemeClr val="tx1"/>
            </a:solidFill>
          </a:ln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l-GR" sz="360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</a:rPr>
              <a:t>Στόχοι της διδασκαλίας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04800" y="51816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entury Gothic" pitchFamily="34" charset="0"/>
              </a:rPr>
              <a:t>Παραδείγματα:</a:t>
            </a:r>
            <a:r>
              <a:rPr lang="el-GR">
                <a:latin typeface="Century Gothic" pitchFamily="34" charset="0"/>
              </a:rPr>
              <a:t> 		ΓΛΩΣΣΑ: κλίση ρημάτων σε –ω και –ομαι, </a:t>
            </a:r>
          </a:p>
          <a:p>
            <a:r>
              <a:rPr lang="el-GR">
                <a:latin typeface="Century Gothic" pitchFamily="34" charset="0"/>
              </a:rPr>
              <a:t>		    	ΜΑΘΗΜΑΤΙΚΑ: αφαίρεση με κρατούμενο, 			    		ΙΣΤΟΡΙΑ: διάκριση των αιτίων από τις αφορμές, </a:t>
            </a:r>
          </a:p>
          <a:p>
            <a:r>
              <a:rPr lang="el-GR">
                <a:latin typeface="Century Gothic" pitchFamily="34" charset="0"/>
              </a:rPr>
              <a:t>		    	ΦΥΣΙΚΗ: ο νόμος της βαρύτητας κ.λπ.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781300" y="3581400"/>
            <a:ext cx="3581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Σε τι αποβλέπει </a:t>
            </a:r>
          </a:p>
          <a:p>
            <a:pPr algn="ctr">
              <a:lnSpc>
                <a:spcPct val="80000"/>
              </a:lnSpc>
            </a:pPr>
            <a:r>
              <a:rPr lang="el-GR" sz="3200">
                <a:solidFill>
                  <a:srgbClr val="000000"/>
                </a:solidFill>
              </a:rPr>
              <a:t>η διδασκαλία;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895600" y="388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entury Gothic" pitchFamily="34" charset="0"/>
            </a:endParaRP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638300" y="1143000"/>
            <a:ext cx="5867400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/>
              <a:t>Εξειδικεύουν την αλλαγή της συμπεριφοράς του μαθητή </a:t>
            </a:r>
          </a:p>
          <a:p>
            <a:pPr algn="ctr"/>
            <a:r>
              <a:rPr lang="el-GR" sz="3200"/>
              <a:t>ως αποτέλεσμα της σχολικής μάθησης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485900" y="1676400"/>
            <a:ext cx="6172200" cy="958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l-GR" sz="3200">
                <a:solidFill>
                  <a:schemeClr val="tx2"/>
                </a:solidFill>
              </a:rPr>
              <a:t>Ταξινομία διδακτικών στόχων</a:t>
            </a:r>
          </a:p>
          <a:p>
            <a:pPr algn="ctr">
              <a:lnSpc>
                <a:spcPct val="85000"/>
              </a:lnSpc>
            </a:pPr>
            <a:r>
              <a:rPr lang="el-GR" sz="3200">
                <a:solidFill>
                  <a:schemeClr val="tx2"/>
                </a:solidFill>
              </a:rPr>
              <a:t>κατά  </a:t>
            </a:r>
            <a:r>
              <a:rPr lang="en-US" sz="3200">
                <a:solidFill>
                  <a:schemeClr val="tx2"/>
                </a:solidFill>
              </a:rPr>
              <a:t>Bloom</a:t>
            </a:r>
            <a:endParaRPr lang="el-GR" sz="3200">
              <a:solidFill>
                <a:schemeClr val="tx2"/>
              </a:solidFill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73050" y="3479800"/>
            <a:ext cx="21653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u="sng"/>
              <a:t>Γνωστικός τομέας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γνώση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κατανόηση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εφαρμογή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ανάλυση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σύνθεση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αξιολόγηση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840038" y="3429000"/>
            <a:ext cx="37512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latin typeface="Century Gothic" pitchFamily="34" charset="0"/>
              </a:rPr>
              <a:t>       </a:t>
            </a:r>
            <a:r>
              <a:rPr lang="el-GR" u="sng"/>
              <a:t>Συναισθηματικός</a:t>
            </a:r>
          </a:p>
          <a:p>
            <a:r>
              <a:rPr lang="el-GR"/>
              <a:t>                </a:t>
            </a:r>
            <a:r>
              <a:rPr lang="el-GR" u="sng"/>
              <a:t>τομέας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 πρόσληψη-αποδοχή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ανταπόκριση-αντίδραση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αποτίμηση αξιών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οργάνωση</a:t>
            </a:r>
          </a:p>
          <a:p>
            <a:pPr>
              <a:buFont typeface="Wingdings" pitchFamily="2" charset="2"/>
              <a:buChar char="ü"/>
            </a:pPr>
            <a:r>
              <a:rPr lang="el-GR"/>
              <a:t>χαρακτηρισμός με βάση </a:t>
            </a:r>
          </a:p>
          <a:p>
            <a:pPr>
              <a:buFont typeface="Wingdings" pitchFamily="2" charset="2"/>
              <a:buNone/>
            </a:pPr>
            <a:r>
              <a:rPr lang="el-GR"/>
              <a:t>   ένα σύστημα αξιών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6982607" y="3579813"/>
            <a:ext cx="171611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u="sng" dirty="0"/>
              <a:t>Ψυχοκινητικός </a:t>
            </a:r>
          </a:p>
          <a:p>
            <a:pPr algn="ctr"/>
            <a:r>
              <a:rPr lang="el-GR" u="sng" dirty="0"/>
              <a:t>τομέας</a:t>
            </a:r>
          </a:p>
          <a:p>
            <a:pPr algn="ctr"/>
            <a:endParaRPr lang="el-GR" u="sng" dirty="0"/>
          </a:p>
          <a:p>
            <a:pPr algn="ctr"/>
            <a:r>
              <a:rPr lang="el-GR" smtClean="0"/>
              <a:t>Αντίληψη κ.λπ.</a:t>
            </a:r>
            <a:endParaRPr lang="el-GR" u="sng" dirty="0"/>
          </a:p>
          <a:p>
            <a:pPr algn="ctr"/>
            <a:endParaRPr lang="el-GR" u="sng" dirty="0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1524000" y="2667000"/>
            <a:ext cx="3048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572000" y="2667000"/>
            <a:ext cx="0" cy="762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4572000" y="2667000"/>
            <a:ext cx="2895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pic>
        <p:nvPicPr>
          <p:cNvPr id="25608" name="Picture 9" descr="C:\Program Files\Common Files\Microsoft Shared\Clipart\cagcat50\PE0149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4150" y="228600"/>
            <a:ext cx="1155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1988</Words>
  <Application>Microsoft Office PowerPoint</Application>
  <PresentationFormat>Προβολή στην οθόνη (4:3)</PresentationFormat>
  <Paragraphs>487</Paragraphs>
  <Slides>54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54</vt:i4>
      </vt:variant>
    </vt:vector>
  </HeadingPairs>
  <TitlesOfParts>
    <vt:vector size="55" baseType="lpstr">
      <vt:lpstr>Ζωντάνια</vt:lpstr>
      <vt:lpstr>Δομικά και λειτουργικά στοιχεία της διδασκαλίας</vt:lpstr>
      <vt:lpstr>Α. Σκοποί, στόχοι και περιεχόμενα της διδασκαλίας </vt:lpstr>
      <vt:lpstr>Παρουσίαση του PowerPoint</vt:lpstr>
      <vt:lpstr>Η οργάνωση ενός μαθήματος</vt:lpstr>
      <vt:lpstr>Σκοποί της αγωγής</vt:lpstr>
      <vt:lpstr>Σκοποί της διδασκαλίας</vt:lpstr>
      <vt:lpstr>Παρουσίαση του PowerPoint</vt:lpstr>
      <vt:lpstr>Στόχοι της διδασκαλίας</vt:lpstr>
      <vt:lpstr>Παρουσίαση του PowerPoint</vt:lpstr>
      <vt:lpstr>Είδη ερωτήσεων – στον γνωστικό τομέα (σύμφωνα με την ταξινομία του Βloom)</vt:lpstr>
      <vt:lpstr>Εκπαιδευτικοί στόχοι στον συναισθηματικό τομέα</vt:lpstr>
      <vt:lpstr>Εκπαιδευτικοί στόχοι στον ψυχοκινητικό τομέα</vt:lpstr>
      <vt:lpstr>Σύγχρονες μεθοδολογικές προσεγγίσεις </vt:lpstr>
      <vt:lpstr>Διδακτικές αρχές</vt:lpstr>
      <vt:lpstr>Στόχοι της μάθησης</vt:lpstr>
      <vt:lpstr>Παρουσίαση του PowerPoint</vt:lpstr>
      <vt:lpstr>Δομή των μαθησιακών στόχων</vt:lpstr>
      <vt:lpstr>Μαθησιακοί στόχοι (Ι)</vt:lpstr>
      <vt:lpstr>Μαθησιακοί στόχοι (ΙΙ)</vt:lpstr>
      <vt:lpstr>Ερωτήματα:</vt:lpstr>
      <vt:lpstr>Εκπαιδευτική αντίφαση</vt:lpstr>
      <vt:lpstr>ΣΚΕΨΟΥ:</vt:lpstr>
      <vt:lpstr>Β. Μέθοδοι, μορφές και μέσα διδασκαλίας </vt:lpstr>
      <vt:lpstr>Μέθοδος διδασκαλίας</vt:lpstr>
      <vt:lpstr>Μέθοδος διδασκαλίας</vt:lpstr>
      <vt:lpstr>Παρουσίαση του PowerPoint</vt:lpstr>
      <vt:lpstr>Παρουσίαση του PowerPoint</vt:lpstr>
      <vt:lpstr>Κανόνες λογικής</vt:lpstr>
      <vt:lpstr>Μέθοδοι διδασκαλίας</vt:lpstr>
      <vt:lpstr>Μορφή διδασκαλίας</vt:lpstr>
      <vt:lpstr>Μορφές διδασκαλίας (1)</vt:lpstr>
      <vt:lpstr>To διδακτικό συνεχές</vt:lpstr>
      <vt:lpstr>Μορφές διδασκαλίας (2)</vt:lpstr>
      <vt:lpstr>Διδακτική μορφή διδασκαλίας</vt:lpstr>
      <vt:lpstr>Δασκαλο-μαθητική επικοινωνία</vt:lpstr>
      <vt:lpstr>Μορφές διδασκαλίας (3)</vt:lpstr>
      <vt:lpstr>Μορφές διδασκαλίας</vt:lpstr>
      <vt:lpstr>Η χρήση μονολόγου από το δάσκαλο</vt:lpstr>
      <vt:lpstr>Η χρήση μονολόγου από το δάσκαλο</vt:lpstr>
      <vt:lpstr>Σύγχρονη παιδαγωγική σκέψη:</vt:lpstr>
      <vt:lpstr>Είδη μονολογικών διδασκαλιών</vt:lpstr>
      <vt:lpstr>Μικτές μορφές διδασκαλίας</vt:lpstr>
      <vt:lpstr>Μαθητοκεντρικές μορφές διδασκαλίας</vt:lpstr>
      <vt:lpstr>Ομαδοκεντρικές μορφές διδασκαλίας</vt:lpstr>
      <vt:lpstr>Piaget – Vygotsky:</vt:lpstr>
      <vt:lpstr>Παράγοντες επιλογής  μορφών διδασκαλίας</vt:lpstr>
      <vt:lpstr>Παράγοντες επιλογής  μορφών διδασκαλίας</vt:lpstr>
      <vt:lpstr>Μέσα διδασκαλίας</vt:lpstr>
      <vt:lpstr>Μέσα διδασκαλίας</vt:lpstr>
      <vt:lpstr>Μοντέλο διδασκαλίας</vt:lpstr>
      <vt:lpstr>Μοντέλο διδασκαλίας (1)</vt:lpstr>
      <vt:lpstr> Παράδειγμα ερευνητικής δραστηριότητας</vt:lpstr>
      <vt:lpstr>Μοντέλο διδασκαλίας (2)</vt:lpstr>
      <vt:lpstr>Διδακτική στρατηγική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</dc:creator>
  <cp:lastModifiedBy>User1</cp:lastModifiedBy>
  <cp:revision>10</cp:revision>
  <dcterms:created xsi:type="dcterms:W3CDTF">2011-10-22T21:11:21Z</dcterms:created>
  <dcterms:modified xsi:type="dcterms:W3CDTF">2017-10-31T08:11:26Z</dcterms:modified>
</cp:coreProperties>
</file>